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3" r:id="rId21"/>
  </p:sldMasterIdLst>
  <p:notesMasterIdLst>
    <p:notesMasterId r:id="rId31"/>
  </p:notesMasterIdLst>
  <p:handoutMasterIdLst>
    <p:handoutMasterId r:id="rId32"/>
  </p:handoutMasterIdLst>
  <p:sldIdLst>
    <p:sldId id="2147478862" r:id="rId22"/>
    <p:sldId id="2147478866" r:id="rId23"/>
    <p:sldId id="2134804933" r:id="rId24"/>
    <p:sldId id="397" r:id="rId25"/>
    <p:sldId id="2134804930" r:id="rId26"/>
    <p:sldId id="2134804932" r:id="rId27"/>
    <p:sldId id="2147478870" r:id="rId28"/>
    <p:sldId id="2147478872" r:id="rId29"/>
    <p:sldId id="272" r:id="rId30"/>
  </p:sldIdLst>
  <p:sldSz cx="12192000" cy="6858000"/>
  <p:notesSz cx="7315200" cy="9601200"/>
  <p:custDataLst>
    <p:custData r:id="rId13"/>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7A23E2-2CA0-9EA9-DC82-C8DE7062D36B}" name="PW&amp;Co LLP" initials="PwC" userId="PW&amp;Co LLP" providerId="None"/>
  <p188:author id="{125587E4-2B1C-AA54-121E-1A010EBD44BC}" name="PW &amp; Co LLP" initials="PW &amp; Co L" userId="PW &amp; Co LLP"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8C00"/>
    <a:srgbClr val="E0301E"/>
    <a:srgbClr val="F2F2F2"/>
    <a:srgbClr val="F5F6F7"/>
    <a:srgbClr val="FFB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172" autoAdjust="0"/>
    <p:restoredTop sz="96234" autoAdjust="0"/>
  </p:normalViewPr>
  <p:slideViewPr>
    <p:cSldViewPr snapToGrid="0">
      <p:cViewPr varScale="1">
        <p:scale>
          <a:sx n="109" d="100"/>
          <a:sy n="109" d="100"/>
        </p:scale>
        <p:origin x="149" y="8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2568" y="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5.xml"/><Relationship Id="rId21" Type="http://schemas.openxmlformats.org/officeDocument/2006/relationships/slideMaster" Target="slideMasters/slideMaster1.xml"/><Relationship Id="rId34" Type="http://schemas.openxmlformats.org/officeDocument/2006/relationships/presProps" Target="presProps.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4.xml"/><Relationship Id="rId33" Type="http://schemas.openxmlformats.org/officeDocument/2006/relationships/tags" Target="tags/tag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customXml" Target="../customXml/item20.xml"/><Relationship Id="rId29" Type="http://schemas.openxmlformats.org/officeDocument/2006/relationships/slide" Target="slides/slide8.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theme" Target="theme/theme1.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viewProps" Target="viewProps.xml"/><Relationship Id="rId8" Type="http://schemas.openxmlformats.org/officeDocument/2006/relationships/customXml" Target="../customXml/item8.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A09DDA-0787-4B42-881F-6B3C23931858}"/>
              </a:ext>
            </a:extLst>
          </p:cNvPr>
          <p:cNvSpPr>
            <a:spLocks noGrp="1"/>
          </p:cNvSpPr>
          <p:nvPr>
            <p:ph type="hdr" sz="quarter"/>
          </p:nvPr>
        </p:nvSpPr>
        <p:spPr>
          <a:xfrm>
            <a:off x="2" y="0"/>
            <a:ext cx="3169920" cy="481728"/>
          </a:xfrm>
          <a:prstGeom prst="rect">
            <a:avLst/>
          </a:prstGeom>
        </p:spPr>
        <p:txBody>
          <a:bodyPr vert="horz" lIns="91408" tIns="45702" rIns="91408" bIns="45702" rtlCol="0"/>
          <a:lstStyle>
            <a:lvl1pPr algn="l">
              <a:defRPr sz="1200"/>
            </a:lvl1pPr>
          </a:lstStyle>
          <a:p>
            <a:endParaRPr lang="en-US"/>
          </a:p>
        </p:txBody>
      </p:sp>
      <p:sp>
        <p:nvSpPr>
          <p:cNvPr id="3" name="Date Placeholder 2">
            <a:extLst>
              <a:ext uri="{FF2B5EF4-FFF2-40B4-BE49-F238E27FC236}">
                <a16:creationId xmlns:a16="http://schemas.microsoft.com/office/drawing/2014/main" id="{4431845B-8C18-C246-A0D1-61FFD196315D}"/>
              </a:ext>
            </a:extLst>
          </p:cNvPr>
          <p:cNvSpPr>
            <a:spLocks noGrp="1"/>
          </p:cNvSpPr>
          <p:nvPr>
            <p:ph type="dt" sz="quarter" idx="1"/>
          </p:nvPr>
        </p:nvSpPr>
        <p:spPr>
          <a:xfrm>
            <a:off x="4143588" y="0"/>
            <a:ext cx="3169920" cy="481728"/>
          </a:xfrm>
          <a:prstGeom prst="rect">
            <a:avLst/>
          </a:prstGeom>
        </p:spPr>
        <p:txBody>
          <a:bodyPr vert="horz" lIns="91408" tIns="45702" rIns="91408" bIns="45702" rtlCol="0"/>
          <a:lstStyle>
            <a:lvl1pPr algn="r">
              <a:defRPr sz="1200"/>
            </a:lvl1pPr>
          </a:lstStyle>
          <a:p>
            <a:fld id="{D70301B5-88AD-1849-891D-EA2905EB5A88}" type="datetimeFigureOut">
              <a:rPr lang="en-US" smtClean="0"/>
              <a:t>06/02/2025</a:t>
            </a:fld>
            <a:endParaRPr lang="en-US"/>
          </a:p>
        </p:txBody>
      </p:sp>
      <p:sp>
        <p:nvSpPr>
          <p:cNvPr id="4" name="Footer Placeholder 3">
            <a:extLst>
              <a:ext uri="{FF2B5EF4-FFF2-40B4-BE49-F238E27FC236}">
                <a16:creationId xmlns:a16="http://schemas.microsoft.com/office/drawing/2014/main" id="{EC75FE6D-CCE1-E44E-89A4-77460EF6CCBA}"/>
              </a:ext>
            </a:extLst>
          </p:cNvPr>
          <p:cNvSpPr>
            <a:spLocks noGrp="1"/>
          </p:cNvSpPr>
          <p:nvPr>
            <p:ph type="ftr" sz="quarter" idx="2"/>
          </p:nvPr>
        </p:nvSpPr>
        <p:spPr>
          <a:xfrm>
            <a:off x="2" y="9119475"/>
            <a:ext cx="3169920" cy="481727"/>
          </a:xfrm>
          <a:prstGeom prst="rect">
            <a:avLst/>
          </a:prstGeom>
        </p:spPr>
        <p:txBody>
          <a:bodyPr vert="horz" lIns="91408" tIns="45702" rIns="91408" bIns="4570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D6315B-F8F9-5649-8DCB-C363E729D5ED}"/>
              </a:ext>
            </a:extLst>
          </p:cNvPr>
          <p:cNvSpPr>
            <a:spLocks noGrp="1"/>
          </p:cNvSpPr>
          <p:nvPr>
            <p:ph type="sldNum" sz="quarter" idx="3"/>
          </p:nvPr>
        </p:nvSpPr>
        <p:spPr>
          <a:xfrm>
            <a:off x="4143588" y="9119475"/>
            <a:ext cx="3169920" cy="481727"/>
          </a:xfrm>
          <a:prstGeom prst="rect">
            <a:avLst/>
          </a:prstGeom>
        </p:spPr>
        <p:txBody>
          <a:bodyPr vert="horz" lIns="91408" tIns="45702" rIns="91408" bIns="45702" rtlCol="0" anchor="b"/>
          <a:lstStyle>
            <a:lvl1pPr algn="r">
              <a:defRPr sz="1200"/>
            </a:lvl1pPr>
          </a:lstStyle>
          <a:p>
            <a:fld id="{23A602F4-4C0C-5F4F-8771-7E15167AE556}" type="slidenum">
              <a:rPr lang="en-US" smtClean="0"/>
              <a:t>‹#›</a:t>
            </a:fld>
            <a:endParaRPr lang="en-US"/>
          </a:p>
        </p:txBody>
      </p:sp>
    </p:spTree>
    <p:extLst>
      <p:ext uri="{BB962C8B-B14F-4D97-AF65-F5344CB8AC3E}">
        <p14:creationId xmlns:p14="http://schemas.microsoft.com/office/powerpoint/2010/main" val="19574555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169920" cy="481728"/>
          </a:xfrm>
          <a:prstGeom prst="rect">
            <a:avLst/>
          </a:prstGeom>
        </p:spPr>
        <p:txBody>
          <a:bodyPr vert="horz" lIns="91408" tIns="45702" rIns="91408" bIns="45702" rtlCol="0"/>
          <a:lstStyle>
            <a:lvl1pPr algn="l">
              <a:defRPr sz="1200"/>
            </a:lvl1pPr>
          </a:lstStyle>
          <a:p>
            <a:endParaRPr lang="en-US"/>
          </a:p>
        </p:txBody>
      </p:sp>
      <p:sp>
        <p:nvSpPr>
          <p:cNvPr id="3" name="Date Placeholder 2"/>
          <p:cNvSpPr>
            <a:spLocks noGrp="1"/>
          </p:cNvSpPr>
          <p:nvPr>
            <p:ph type="dt" idx="1"/>
          </p:nvPr>
        </p:nvSpPr>
        <p:spPr>
          <a:xfrm>
            <a:off x="4143588" y="0"/>
            <a:ext cx="3169920" cy="481728"/>
          </a:xfrm>
          <a:prstGeom prst="rect">
            <a:avLst/>
          </a:prstGeom>
        </p:spPr>
        <p:txBody>
          <a:bodyPr vert="horz" lIns="91408" tIns="45702" rIns="91408" bIns="45702" rtlCol="0"/>
          <a:lstStyle>
            <a:lvl1pPr algn="r">
              <a:defRPr sz="1200"/>
            </a:lvl1pPr>
          </a:lstStyle>
          <a:p>
            <a:fld id="{7850AB23-24A6-494C-BA00-B87242B78CB4}" type="datetimeFigureOut">
              <a:rPr lang="en-US" smtClean="0"/>
              <a:t>06/02/2025</a:t>
            </a:fld>
            <a:endParaRPr lang="en-US"/>
          </a:p>
        </p:txBody>
      </p:sp>
      <p:sp>
        <p:nvSpPr>
          <p:cNvPr id="4" name="Slide Image Placeholder 3"/>
          <p:cNvSpPr>
            <a:spLocks noGrp="1" noRot="1" noChangeAspect="1"/>
          </p:cNvSpPr>
          <p:nvPr>
            <p:ph type="sldImg" idx="2"/>
          </p:nvPr>
        </p:nvSpPr>
        <p:spPr>
          <a:xfrm>
            <a:off x="776288" y="1200150"/>
            <a:ext cx="5762625" cy="3241675"/>
          </a:xfrm>
          <a:prstGeom prst="rect">
            <a:avLst/>
          </a:prstGeom>
          <a:noFill/>
          <a:ln w="12700">
            <a:solidFill>
              <a:prstClr val="black"/>
            </a:solidFill>
          </a:ln>
        </p:spPr>
        <p:txBody>
          <a:bodyPr vert="horz" lIns="91408" tIns="45702" rIns="91408" bIns="45702" rtlCol="0" anchor="ctr"/>
          <a:lstStyle/>
          <a:p>
            <a:endParaRPr lang="en-GB"/>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1408" tIns="45702" rIns="91408" bIns="4570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19475"/>
            <a:ext cx="3169920" cy="481727"/>
          </a:xfrm>
          <a:prstGeom prst="rect">
            <a:avLst/>
          </a:prstGeom>
        </p:spPr>
        <p:txBody>
          <a:bodyPr vert="horz" lIns="91408" tIns="45702" rIns="91408" bIns="45702"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1408" tIns="45702" rIns="91408" bIns="45702" rtlCol="0" anchor="b"/>
          <a:lstStyle>
            <a:lvl1pPr algn="r">
              <a:defRPr sz="1200"/>
            </a:lvl1pPr>
          </a:lstStyle>
          <a:p>
            <a:fld id="{20CA530D-631F-4981-98F0-E6C07C67E1A3}" type="slidenum">
              <a:rPr lang="en-US" smtClean="0"/>
              <a:t>‹#›</a:t>
            </a:fld>
            <a:endParaRPr lang="en-US"/>
          </a:p>
        </p:txBody>
      </p:sp>
    </p:spTree>
    <p:extLst>
      <p:ext uri="{BB962C8B-B14F-4D97-AF65-F5344CB8AC3E}">
        <p14:creationId xmlns:p14="http://schemas.microsoft.com/office/powerpoint/2010/main" val="312954110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5"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285F0-EAD5-0421-0103-4EDD0B4191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0AA4BE-FE18-E7D9-73BF-6BC869993B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A42642-8776-6277-8B48-52DD7C57EE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D6DC5E-8DE7-3B9A-D548-070119BBCA82}"/>
              </a:ext>
            </a:extLst>
          </p:cNvPr>
          <p:cNvSpPr>
            <a:spLocks noGrp="1"/>
          </p:cNvSpPr>
          <p:nvPr>
            <p:ph type="sldNum" sz="quarter" idx="10"/>
          </p:nvPr>
        </p:nvSpPr>
        <p:spPr/>
        <p:txBody>
          <a:bodyPr/>
          <a:lstStyle/>
          <a:p>
            <a:fld id="{20CA530D-631F-4981-98F0-E6C07C67E1A3}" type="slidenum">
              <a:rPr lang="en-US" smtClean="0"/>
              <a:t>3</a:t>
            </a:fld>
            <a:endParaRPr lang="en-US" dirty="0"/>
          </a:p>
        </p:txBody>
      </p:sp>
    </p:spTree>
    <p:extLst>
      <p:ext uri="{BB962C8B-B14F-4D97-AF65-F5344CB8AC3E}">
        <p14:creationId xmlns:p14="http://schemas.microsoft.com/office/powerpoint/2010/main" val="1594517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338DD-6AF2-9248-489E-7DA4378CDA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74AA34-0FC6-AF01-8F82-A0F667D75F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9C7EDB-8A05-E16C-A3B4-7E4D5995CD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43B12E-EF75-B1E6-62ED-CBC07BE033E1}"/>
              </a:ext>
            </a:extLst>
          </p:cNvPr>
          <p:cNvSpPr>
            <a:spLocks noGrp="1"/>
          </p:cNvSpPr>
          <p:nvPr>
            <p:ph type="sldNum" sz="quarter" idx="10"/>
          </p:nvPr>
        </p:nvSpPr>
        <p:spPr/>
        <p:txBody>
          <a:bodyPr/>
          <a:lstStyle/>
          <a:p>
            <a:fld id="{20CA530D-631F-4981-98F0-E6C07C67E1A3}" type="slidenum">
              <a:rPr lang="en-US" smtClean="0"/>
              <a:t>4</a:t>
            </a:fld>
            <a:endParaRPr lang="en-US" dirty="0"/>
          </a:p>
        </p:txBody>
      </p:sp>
    </p:spTree>
    <p:extLst>
      <p:ext uri="{BB962C8B-B14F-4D97-AF65-F5344CB8AC3E}">
        <p14:creationId xmlns:p14="http://schemas.microsoft.com/office/powerpoint/2010/main" val="1088604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09A43-3000-F5B3-FDE2-8F041FB1B1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4EFE4-CEBB-1F04-8C62-7A727E3F43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34A895-E0DE-5643-E201-DFFB5AB042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08D8BC-8D22-CDC6-6495-C1F74399E356}"/>
              </a:ext>
            </a:extLst>
          </p:cNvPr>
          <p:cNvSpPr>
            <a:spLocks noGrp="1"/>
          </p:cNvSpPr>
          <p:nvPr>
            <p:ph type="sldNum" sz="quarter" idx="10"/>
          </p:nvPr>
        </p:nvSpPr>
        <p:spPr/>
        <p:txBody>
          <a:bodyPr/>
          <a:lstStyle/>
          <a:p>
            <a:fld id="{20CA530D-631F-4981-98F0-E6C07C67E1A3}" type="slidenum">
              <a:rPr lang="en-US" smtClean="0"/>
              <a:t>5</a:t>
            </a:fld>
            <a:endParaRPr lang="en-US" dirty="0"/>
          </a:p>
        </p:txBody>
      </p:sp>
    </p:spTree>
    <p:extLst>
      <p:ext uri="{BB962C8B-B14F-4D97-AF65-F5344CB8AC3E}">
        <p14:creationId xmlns:p14="http://schemas.microsoft.com/office/powerpoint/2010/main" val="2641552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A6D69-4EA4-8568-FD0A-91EA2926A9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DCC2DD-3B8B-A5FE-3B2A-86D1F904BB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60D46F-A2D7-B0FD-593A-BD97D207A5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AFA2FB-50A8-C4CD-431E-830E713A94DE}"/>
              </a:ext>
            </a:extLst>
          </p:cNvPr>
          <p:cNvSpPr>
            <a:spLocks noGrp="1"/>
          </p:cNvSpPr>
          <p:nvPr>
            <p:ph type="sldNum" sz="quarter" idx="10"/>
          </p:nvPr>
        </p:nvSpPr>
        <p:spPr/>
        <p:txBody>
          <a:bodyPr/>
          <a:lstStyle/>
          <a:p>
            <a:fld id="{20CA530D-631F-4981-98F0-E6C07C67E1A3}" type="slidenum">
              <a:rPr lang="en-US" smtClean="0"/>
              <a:t>6</a:t>
            </a:fld>
            <a:endParaRPr lang="en-US" dirty="0"/>
          </a:p>
        </p:txBody>
      </p:sp>
    </p:spTree>
    <p:extLst>
      <p:ext uri="{BB962C8B-B14F-4D97-AF65-F5344CB8AC3E}">
        <p14:creationId xmlns:p14="http://schemas.microsoft.com/office/powerpoint/2010/main" val="3326916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B4735-A33E-39F0-6CEC-E93E52108A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B3C610-86FF-8237-DDED-D05DEF91AE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255FD6-8CEB-5A51-CFBB-8B2BBFF31C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454DEA4-598B-E331-69B8-E7BED0D80C36}"/>
              </a:ext>
            </a:extLst>
          </p:cNvPr>
          <p:cNvSpPr>
            <a:spLocks noGrp="1"/>
          </p:cNvSpPr>
          <p:nvPr>
            <p:ph type="sldNum" sz="quarter" idx="10"/>
          </p:nvPr>
        </p:nvSpPr>
        <p:spPr/>
        <p:txBody>
          <a:bodyPr/>
          <a:lstStyle/>
          <a:p>
            <a:fld id="{20CA530D-631F-4981-98F0-E6C07C67E1A3}" type="slidenum">
              <a:rPr lang="en-US" smtClean="0"/>
              <a:t>7</a:t>
            </a:fld>
            <a:endParaRPr lang="en-US" dirty="0"/>
          </a:p>
        </p:txBody>
      </p:sp>
    </p:spTree>
    <p:extLst>
      <p:ext uri="{BB962C8B-B14F-4D97-AF65-F5344CB8AC3E}">
        <p14:creationId xmlns:p14="http://schemas.microsoft.com/office/powerpoint/2010/main" val="2540353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6D8A0-1B91-7BA0-E6A7-8EDD4CFEDD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FB431D-0C53-C0AF-F0BD-56D8F0E6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40B75F-568E-6158-3427-5F959EA33C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98D0FF-B30C-F3EA-7549-BC8D8402043A}"/>
              </a:ext>
            </a:extLst>
          </p:cNvPr>
          <p:cNvSpPr>
            <a:spLocks noGrp="1"/>
          </p:cNvSpPr>
          <p:nvPr>
            <p:ph type="sldNum" sz="quarter" idx="10"/>
          </p:nvPr>
        </p:nvSpPr>
        <p:spPr/>
        <p:txBody>
          <a:bodyPr/>
          <a:lstStyle/>
          <a:p>
            <a:fld id="{20CA530D-631F-4981-98F0-E6C07C67E1A3}" type="slidenum">
              <a:rPr lang="en-US" smtClean="0"/>
              <a:t>8</a:t>
            </a:fld>
            <a:endParaRPr lang="en-US" dirty="0"/>
          </a:p>
        </p:txBody>
      </p:sp>
    </p:spTree>
    <p:extLst>
      <p:ext uri="{BB962C8B-B14F-4D97-AF65-F5344CB8AC3E}">
        <p14:creationId xmlns:p14="http://schemas.microsoft.com/office/powerpoint/2010/main" val="2001762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A530D-631F-4981-98F0-E6C07C67E1A3}" type="slidenum">
              <a:rPr lang="en-US" smtClean="0"/>
              <a:t>9</a:t>
            </a:fld>
            <a:endParaRPr lang="en-US" dirty="0"/>
          </a:p>
        </p:txBody>
      </p:sp>
    </p:spTree>
    <p:extLst>
      <p:ext uri="{BB962C8B-B14F-4D97-AF65-F5344CB8AC3E}">
        <p14:creationId xmlns:p14="http://schemas.microsoft.com/office/powerpoint/2010/main" val="150679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0"/>
            <a:ext cx="11306175" cy="1387275"/>
          </a:xfrm>
        </p:spPr>
        <p:txBody>
          <a:bodyPr/>
          <a:lstStyle>
            <a:lvl1pPr>
              <a:defRPr/>
            </a:lvl1pPr>
          </a:lstStyle>
          <a:p>
            <a:r>
              <a:rPr lang="en-US"/>
              <a:t>[Slide title]</a:t>
            </a:r>
          </a:p>
        </p:txBody>
      </p:sp>
      <p:sp>
        <p:nvSpPr>
          <p:cNvPr id="24" name="Date Placeholder 23">
            <a:extLst>
              <a:ext uri="{FF2B5EF4-FFF2-40B4-BE49-F238E27FC236}">
                <a16:creationId xmlns:a16="http://schemas.microsoft.com/office/drawing/2014/main" id="{7D8F7A47-4FF2-4139-BE2D-6FEC35391873}"/>
              </a:ext>
            </a:extLst>
          </p:cNvPr>
          <p:cNvSpPr>
            <a:spLocks noGrp="1"/>
          </p:cNvSpPr>
          <p:nvPr>
            <p:ph type="dt" sz="half" idx="10"/>
          </p:nvPr>
        </p:nvSpPr>
        <p:spPr>
          <a:xfrm>
            <a:off x="9984296" y="6355080"/>
            <a:ext cx="1764792" cy="137160"/>
          </a:xfrm>
        </p:spPr>
        <p:txBody>
          <a:bodyPr vert="horz" lIns="0" tIns="0" rIns="0" bIns="0" rtlCol="0" anchor="b" anchorCtr="0"/>
          <a:lstStyle>
            <a:lvl1pPr algn="r">
              <a:defRPr lang="en-US" smtClean="0"/>
            </a:lvl1pPr>
          </a:lstStyle>
          <a:p>
            <a:r>
              <a:rPr lang="en-US"/>
              <a:t>February 2025</a:t>
            </a:r>
            <a:endParaRPr lang="en-US" dirty="0"/>
          </a:p>
        </p:txBody>
      </p:sp>
      <p:sp>
        <p:nvSpPr>
          <p:cNvPr id="25" name="Footer Placeholder 24">
            <a:extLst>
              <a:ext uri="{FF2B5EF4-FFF2-40B4-BE49-F238E27FC236}">
                <a16:creationId xmlns:a16="http://schemas.microsoft.com/office/drawing/2014/main" id="{7507BBED-3CDA-43D8-B951-6435387F06FF}"/>
              </a:ext>
            </a:extLst>
          </p:cNvPr>
          <p:cNvSpPr>
            <a:spLocks noGrp="1"/>
          </p:cNvSpPr>
          <p:nvPr>
            <p:ph type="ftr" sz="quarter" idx="11"/>
          </p:nvPr>
        </p:nvSpPr>
        <p:spPr>
          <a:xfrm>
            <a:off x="442912" y="6355080"/>
            <a:ext cx="5473701" cy="137160"/>
          </a:xfrm>
          <a:prstGeom prst="rect">
            <a:avLst/>
          </a:prstGeom>
        </p:spPr>
        <p:txBody>
          <a:bodyPr vert="horz" lIns="0" tIns="0" rIns="0" bIns="0" rtlCol="0" anchor="b" anchorCtr="0"/>
          <a:lstStyle>
            <a:lvl1pPr algn="l">
              <a:defRPr lang="en-US"/>
            </a:lvl1pPr>
          </a:lstStyle>
          <a:p>
            <a:r>
              <a:rPr lang="en-US"/>
              <a:t>Public Sector Enterprises Summit 2.0</a:t>
            </a:r>
            <a:endParaRPr lang="en-US" dirty="0"/>
          </a:p>
        </p:txBody>
      </p:sp>
      <p:sp>
        <p:nvSpPr>
          <p:cNvPr id="26" name="Slide Number Placeholder 25">
            <a:extLst>
              <a:ext uri="{FF2B5EF4-FFF2-40B4-BE49-F238E27FC236}">
                <a16:creationId xmlns:a16="http://schemas.microsoft.com/office/drawing/2014/main" id="{D92137DF-6CCE-4045-B849-8A009F43C276}"/>
              </a:ext>
            </a:extLst>
          </p:cNvPr>
          <p:cNvSpPr>
            <a:spLocks noGrp="1"/>
          </p:cNvSpPr>
          <p:nvPr>
            <p:ph type="sldNum" sz="quarter" idx="12"/>
          </p:nvPr>
        </p:nvSpPr>
        <p:spPr>
          <a:xfrm>
            <a:off x="9984296" y="6492240"/>
            <a:ext cx="1764792" cy="137160"/>
          </a:xfrm>
        </p:spPr>
        <p:txBody>
          <a:bodyPr vert="horz" lIns="0" tIns="0" rIns="0" bIns="0" rtlCol="0" anchor="b" anchorCtr="0">
            <a:noAutofit/>
          </a:bodyPr>
          <a:lstStyle>
            <a:lvl1pPr algn="r">
              <a:defRPr lang="en-US" smtClean="0"/>
            </a:lvl1pPr>
          </a:lstStyle>
          <a:p>
            <a:fld id="{0DB75964-E438-4C4B-8B7A-D27FC6271A52}" type="slidenum">
              <a:rPr lang="en-US" smtClean="0"/>
              <a:pPr/>
              <a:t>‹#›</a:t>
            </a:fld>
            <a:endParaRPr lang="en-US"/>
          </a:p>
        </p:txBody>
      </p:sp>
      <p:grpSp>
        <p:nvGrpSpPr>
          <p:cNvPr id="81" name="Group 80">
            <a:extLst>
              <a:ext uri="{FF2B5EF4-FFF2-40B4-BE49-F238E27FC236}">
                <a16:creationId xmlns:a16="http://schemas.microsoft.com/office/drawing/2014/main" id="{FE6D1804-E495-4121-9DDA-897B4967B059}"/>
              </a:ext>
            </a:extLst>
          </p:cNvPr>
          <p:cNvGrpSpPr/>
          <p:nvPr userDrawn="1"/>
        </p:nvGrpSpPr>
        <p:grpSpPr>
          <a:xfrm>
            <a:off x="11760000" y="0"/>
            <a:ext cx="432000" cy="432000"/>
            <a:chOff x="8260080" y="4140819"/>
            <a:chExt cx="1371600" cy="1371600"/>
          </a:xfrm>
          <a:solidFill>
            <a:schemeClr val="accent4"/>
          </a:solidFill>
        </p:grpSpPr>
        <p:sp>
          <p:nvSpPr>
            <p:cNvPr id="82" name="Freeform: Shape 81">
              <a:extLst>
                <a:ext uri="{FF2B5EF4-FFF2-40B4-BE49-F238E27FC236}">
                  <a16:creationId xmlns:a16="http://schemas.microsoft.com/office/drawing/2014/main" id="{CB94C035-18BD-4018-936E-A5773101910B}"/>
                </a:ext>
              </a:extLst>
            </p:cNvPr>
            <p:cNvSpPr/>
            <p:nvPr/>
          </p:nvSpPr>
          <p:spPr>
            <a:xfrm>
              <a:off x="9259316" y="5140118"/>
              <a:ext cx="372363" cy="372300"/>
            </a:xfrm>
            <a:custGeom>
              <a:avLst/>
              <a:gdLst>
                <a:gd name="connsiteX0" fmla="*/ 372364 w 372363"/>
                <a:gd name="connsiteY0" fmla="*/ 0 h 372300"/>
                <a:gd name="connsiteX1" fmla="*/ 0 w 372363"/>
                <a:gd name="connsiteY1" fmla="*/ 372301 h 372300"/>
                <a:gd name="connsiteX2" fmla="*/ 129540 w 372363"/>
                <a:gd name="connsiteY2" fmla="*/ 372301 h 372300"/>
                <a:gd name="connsiteX3" fmla="*/ 372364 w 372363"/>
                <a:gd name="connsiteY3" fmla="*/ 129477 h 372300"/>
                <a:gd name="connsiteX4" fmla="*/ 372364 w 372363"/>
                <a:gd name="connsiteY4" fmla="*/ 0 h 37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 h="372300">
                  <a:moveTo>
                    <a:pt x="372364" y="0"/>
                  </a:moveTo>
                  <a:lnTo>
                    <a:pt x="0" y="372301"/>
                  </a:lnTo>
                  <a:lnTo>
                    <a:pt x="129540" y="372301"/>
                  </a:lnTo>
                  <a:lnTo>
                    <a:pt x="372364" y="129477"/>
                  </a:lnTo>
                  <a:lnTo>
                    <a:pt x="372364" y="0"/>
                  </a:lnTo>
                  <a:close/>
                </a:path>
              </a:pathLst>
            </a:custGeom>
            <a:grpFill/>
            <a:ln w="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C1FEA17E-F139-4EFF-900D-D3A29AE3A6DF}"/>
                </a:ext>
              </a:extLst>
            </p:cNvPr>
            <p:cNvSpPr/>
            <p:nvPr/>
          </p:nvSpPr>
          <p:spPr>
            <a:xfrm>
              <a:off x="8260080" y="4140819"/>
              <a:ext cx="1371600" cy="1371600"/>
            </a:xfrm>
            <a:custGeom>
              <a:avLst/>
              <a:gdLst>
                <a:gd name="connsiteX0" fmla="*/ 1371600 w 1371600"/>
                <a:gd name="connsiteY0" fmla="*/ 0 h 1371600"/>
                <a:gd name="connsiteX1" fmla="*/ 1307148 w 1371600"/>
                <a:gd name="connsiteY1" fmla="*/ 0 h 1371600"/>
                <a:gd name="connsiteX2" fmla="*/ 0 w 1371600"/>
                <a:gd name="connsiteY2" fmla="*/ 1307084 h 1371600"/>
                <a:gd name="connsiteX3" fmla="*/ 0 w 1371600"/>
                <a:gd name="connsiteY3" fmla="*/ 1371600 h 1371600"/>
                <a:gd name="connsiteX4" fmla="*/ 65088 w 1371600"/>
                <a:gd name="connsiteY4" fmla="*/ 1371600 h 1371600"/>
                <a:gd name="connsiteX5" fmla="*/ 1371600 w 1371600"/>
                <a:gd name="connsiteY5" fmla="*/ 65088 h 1371600"/>
                <a:gd name="connsiteX6" fmla="*/ 1371600 w 1371600"/>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00">
                  <a:moveTo>
                    <a:pt x="1371600" y="0"/>
                  </a:moveTo>
                  <a:lnTo>
                    <a:pt x="1307148" y="0"/>
                  </a:lnTo>
                  <a:lnTo>
                    <a:pt x="0" y="1307084"/>
                  </a:lnTo>
                  <a:lnTo>
                    <a:pt x="0" y="1371600"/>
                  </a:lnTo>
                  <a:lnTo>
                    <a:pt x="65088" y="1371600"/>
                  </a:lnTo>
                  <a:lnTo>
                    <a:pt x="1371600" y="65088"/>
                  </a:lnTo>
                  <a:lnTo>
                    <a:pt x="1371600" y="0"/>
                  </a:lnTo>
                  <a:close/>
                </a:path>
              </a:pathLst>
            </a:custGeom>
            <a:grpFill/>
            <a:ln w="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42F29FE5-D280-47F9-B7E3-8DA8A312032A}"/>
                </a:ext>
              </a:extLst>
            </p:cNvPr>
            <p:cNvSpPr/>
            <p:nvPr/>
          </p:nvSpPr>
          <p:spPr>
            <a:xfrm>
              <a:off x="8260080" y="4140819"/>
              <a:ext cx="106997" cy="106997"/>
            </a:xfrm>
            <a:custGeom>
              <a:avLst/>
              <a:gdLst>
                <a:gd name="connsiteX0" fmla="*/ 0 w 106997"/>
                <a:gd name="connsiteY0" fmla="*/ 0 h 106997"/>
                <a:gd name="connsiteX1" fmla="*/ 0 w 106997"/>
                <a:gd name="connsiteY1" fmla="*/ 106998 h 106997"/>
                <a:gd name="connsiteX2" fmla="*/ 106998 w 106997"/>
                <a:gd name="connsiteY2" fmla="*/ 0 h 106997"/>
                <a:gd name="connsiteX3" fmla="*/ 0 w 106997"/>
                <a:gd name="connsiteY3" fmla="*/ 0 h 106997"/>
              </a:gdLst>
              <a:ahLst/>
              <a:cxnLst>
                <a:cxn ang="0">
                  <a:pos x="connsiteX0" y="connsiteY0"/>
                </a:cxn>
                <a:cxn ang="0">
                  <a:pos x="connsiteX1" y="connsiteY1"/>
                </a:cxn>
                <a:cxn ang="0">
                  <a:pos x="connsiteX2" y="connsiteY2"/>
                </a:cxn>
                <a:cxn ang="0">
                  <a:pos x="connsiteX3" y="connsiteY3"/>
                </a:cxn>
              </a:cxnLst>
              <a:rect l="l" t="t" r="r" b="b"/>
              <a:pathLst>
                <a:path w="106997" h="106997">
                  <a:moveTo>
                    <a:pt x="0" y="0"/>
                  </a:moveTo>
                  <a:lnTo>
                    <a:pt x="0" y="106998"/>
                  </a:lnTo>
                  <a:lnTo>
                    <a:pt x="106998" y="0"/>
                  </a:lnTo>
                  <a:lnTo>
                    <a:pt x="0" y="0"/>
                  </a:lnTo>
                  <a:close/>
                </a:path>
              </a:pathLst>
            </a:custGeom>
            <a:grpFill/>
            <a:ln w="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581F5ACB-9192-4ABC-948C-245BE1762B17}"/>
                </a:ext>
              </a:extLst>
            </p:cNvPr>
            <p:cNvSpPr/>
            <p:nvPr/>
          </p:nvSpPr>
          <p:spPr>
            <a:xfrm>
              <a:off x="8260080" y="4140819"/>
              <a:ext cx="1170749" cy="1170749"/>
            </a:xfrm>
            <a:custGeom>
              <a:avLst/>
              <a:gdLst>
                <a:gd name="connsiteX0" fmla="*/ 1041210 w 1170749"/>
                <a:gd name="connsiteY0" fmla="*/ 0 h 1170749"/>
                <a:gd name="connsiteX1" fmla="*/ 0 w 1170749"/>
                <a:gd name="connsiteY1" fmla="*/ 1041210 h 1170749"/>
                <a:gd name="connsiteX2" fmla="*/ 0 w 1170749"/>
                <a:gd name="connsiteY2" fmla="*/ 1170750 h 1170749"/>
                <a:gd name="connsiteX3" fmla="*/ 1170750 w 1170749"/>
                <a:gd name="connsiteY3" fmla="*/ 0 h 1170749"/>
                <a:gd name="connsiteX4" fmla="*/ 1041210 w 1170749"/>
                <a:gd name="connsiteY4" fmla="*/ 0 h 1170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749" h="1170749">
                  <a:moveTo>
                    <a:pt x="1041210" y="0"/>
                  </a:moveTo>
                  <a:lnTo>
                    <a:pt x="0" y="1041210"/>
                  </a:lnTo>
                  <a:lnTo>
                    <a:pt x="0" y="1170750"/>
                  </a:lnTo>
                  <a:lnTo>
                    <a:pt x="1170750" y="0"/>
                  </a:lnTo>
                  <a:lnTo>
                    <a:pt x="1041210" y="0"/>
                  </a:lnTo>
                  <a:close/>
                </a:path>
              </a:pathLst>
            </a:custGeom>
            <a:grpFill/>
            <a:ln w="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00D4116F-1B2C-4894-8874-B9340116C1AF}"/>
                </a:ext>
              </a:extLst>
            </p:cNvPr>
            <p:cNvSpPr/>
            <p:nvPr/>
          </p:nvSpPr>
          <p:spPr>
            <a:xfrm>
              <a:off x="8727439" y="4608242"/>
              <a:ext cx="904240" cy="904176"/>
            </a:xfrm>
            <a:custGeom>
              <a:avLst/>
              <a:gdLst>
                <a:gd name="connsiteX0" fmla="*/ 904240 w 904240"/>
                <a:gd name="connsiteY0" fmla="*/ 0 h 904176"/>
                <a:gd name="connsiteX1" fmla="*/ 0 w 904240"/>
                <a:gd name="connsiteY1" fmla="*/ 904177 h 904176"/>
                <a:gd name="connsiteX2" fmla="*/ 129604 w 904240"/>
                <a:gd name="connsiteY2" fmla="*/ 904177 h 904176"/>
                <a:gd name="connsiteX3" fmla="*/ 904240 w 904240"/>
                <a:gd name="connsiteY3" fmla="*/ 129540 h 904176"/>
                <a:gd name="connsiteX4" fmla="*/ 904240 w 904240"/>
                <a:gd name="connsiteY4" fmla="*/ 0 h 90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240" h="904176">
                  <a:moveTo>
                    <a:pt x="904240" y="0"/>
                  </a:moveTo>
                  <a:lnTo>
                    <a:pt x="0" y="904177"/>
                  </a:lnTo>
                  <a:lnTo>
                    <a:pt x="129604" y="904177"/>
                  </a:lnTo>
                  <a:lnTo>
                    <a:pt x="904240" y="129540"/>
                  </a:lnTo>
                  <a:lnTo>
                    <a:pt x="904240" y="0"/>
                  </a:lnTo>
                  <a:close/>
                </a:path>
              </a:pathLst>
            </a:custGeom>
            <a:grpFill/>
            <a:ln w="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B888F8F3-7E82-4114-8C54-500F57B2BDF0}"/>
                </a:ext>
              </a:extLst>
            </p:cNvPr>
            <p:cNvSpPr/>
            <p:nvPr/>
          </p:nvSpPr>
          <p:spPr>
            <a:xfrm>
              <a:off x="8461501" y="4342304"/>
              <a:ext cx="1170178" cy="1170114"/>
            </a:xfrm>
            <a:custGeom>
              <a:avLst/>
              <a:gdLst>
                <a:gd name="connsiteX0" fmla="*/ 1170178 w 1170178"/>
                <a:gd name="connsiteY0" fmla="*/ 0 h 1170114"/>
                <a:gd name="connsiteX1" fmla="*/ 0 w 1170178"/>
                <a:gd name="connsiteY1" fmla="*/ 1170115 h 1170114"/>
                <a:gd name="connsiteX2" fmla="*/ 129604 w 1170178"/>
                <a:gd name="connsiteY2" fmla="*/ 1170115 h 1170114"/>
                <a:gd name="connsiteX3" fmla="*/ 1170178 w 1170178"/>
                <a:gd name="connsiteY3" fmla="*/ 129540 h 1170114"/>
                <a:gd name="connsiteX4" fmla="*/ 1170178 w 1170178"/>
                <a:gd name="connsiteY4" fmla="*/ 0 h 117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178" h="1170114">
                  <a:moveTo>
                    <a:pt x="1170178" y="0"/>
                  </a:moveTo>
                  <a:lnTo>
                    <a:pt x="0" y="1170115"/>
                  </a:lnTo>
                  <a:lnTo>
                    <a:pt x="129604" y="1170115"/>
                  </a:lnTo>
                  <a:lnTo>
                    <a:pt x="1170178" y="129540"/>
                  </a:lnTo>
                  <a:lnTo>
                    <a:pt x="1170178" y="0"/>
                  </a:lnTo>
                  <a:close/>
                </a:path>
              </a:pathLst>
            </a:custGeom>
            <a:grpFill/>
            <a:ln w="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2980DA0E-6E39-450B-ABCE-0D8C1B54D338}"/>
                </a:ext>
              </a:extLst>
            </p:cNvPr>
            <p:cNvSpPr/>
            <p:nvPr/>
          </p:nvSpPr>
          <p:spPr>
            <a:xfrm>
              <a:off x="8993378" y="4874180"/>
              <a:ext cx="638301" cy="638238"/>
            </a:xfrm>
            <a:custGeom>
              <a:avLst/>
              <a:gdLst>
                <a:gd name="connsiteX0" fmla="*/ 638302 w 638301"/>
                <a:gd name="connsiteY0" fmla="*/ 0 h 638238"/>
                <a:gd name="connsiteX1" fmla="*/ 0 w 638301"/>
                <a:gd name="connsiteY1" fmla="*/ 638239 h 638238"/>
                <a:gd name="connsiteX2" fmla="*/ 129540 w 638301"/>
                <a:gd name="connsiteY2" fmla="*/ 638239 h 638238"/>
                <a:gd name="connsiteX3" fmla="*/ 638302 w 638301"/>
                <a:gd name="connsiteY3" fmla="*/ 129477 h 638238"/>
                <a:gd name="connsiteX4" fmla="*/ 638302 w 638301"/>
                <a:gd name="connsiteY4" fmla="*/ 0 h 63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301" h="638238">
                  <a:moveTo>
                    <a:pt x="638302" y="0"/>
                  </a:moveTo>
                  <a:lnTo>
                    <a:pt x="0" y="638239"/>
                  </a:lnTo>
                  <a:lnTo>
                    <a:pt x="129540" y="638239"/>
                  </a:lnTo>
                  <a:lnTo>
                    <a:pt x="638302" y="129477"/>
                  </a:lnTo>
                  <a:lnTo>
                    <a:pt x="638302" y="0"/>
                  </a:lnTo>
                  <a:close/>
                </a:path>
              </a:pathLst>
            </a:custGeom>
            <a:grpFill/>
            <a:ln w="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344A1C1A-7E27-417C-B31C-BE77B7042529}"/>
                </a:ext>
              </a:extLst>
            </p:cNvPr>
            <p:cNvSpPr/>
            <p:nvPr/>
          </p:nvSpPr>
          <p:spPr>
            <a:xfrm>
              <a:off x="9525254" y="5405993"/>
              <a:ext cx="106425" cy="106425"/>
            </a:xfrm>
            <a:custGeom>
              <a:avLst/>
              <a:gdLst>
                <a:gd name="connsiteX0" fmla="*/ 0 w 106425"/>
                <a:gd name="connsiteY0" fmla="*/ 106426 h 106425"/>
                <a:gd name="connsiteX1" fmla="*/ 106426 w 106425"/>
                <a:gd name="connsiteY1" fmla="*/ 106426 h 106425"/>
                <a:gd name="connsiteX2" fmla="*/ 106426 w 106425"/>
                <a:gd name="connsiteY2" fmla="*/ 0 h 106425"/>
                <a:gd name="connsiteX3" fmla="*/ 0 w 106425"/>
                <a:gd name="connsiteY3" fmla="*/ 106426 h 106425"/>
              </a:gdLst>
              <a:ahLst/>
              <a:cxnLst>
                <a:cxn ang="0">
                  <a:pos x="connsiteX0" y="connsiteY0"/>
                </a:cxn>
                <a:cxn ang="0">
                  <a:pos x="connsiteX1" y="connsiteY1"/>
                </a:cxn>
                <a:cxn ang="0">
                  <a:pos x="connsiteX2" y="connsiteY2"/>
                </a:cxn>
                <a:cxn ang="0">
                  <a:pos x="connsiteX3" y="connsiteY3"/>
                </a:cxn>
              </a:cxnLst>
              <a:rect l="l" t="t" r="r" b="b"/>
              <a:pathLst>
                <a:path w="106425" h="106425">
                  <a:moveTo>
                    <a:pt x="0" y="106426"/>
                  </a:moveTo>
                  <a:lnTo>
                    <a:pt x="106426" y="106426"/>
                  </a:lnTo>
                  <a:lnTo>
                    <a:pt x="106426" y="0"/>
                  </a:lnTo>
                  <a:lnTo>
                    <a:pt x="0" y="106426"/>
                  </a:lnTo>
                  <a:close/>
                </a:path>
              </a:pathLst>
            </a:custGeom>
            <a:grpFill/>
            <a:ln w="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FAEDBCF2-3381-4AEA-875F-0D91187F78FF}"/>
                </a:ext>
              </a:extLst>
            </p:cNvPr>
            <p:cNvSpPr/>
            <p:nvPr/>
          </p:nvSpPr>
          <p:spPr>
            <a:xfrm>
              <a:off x="8260080" y="4140819"/>
              <a:ext cx="904811" cy="904811"/>
            </a:xfrm>
            <a:custGeom>
              <a:avLst/>
              <a:gdLst>
                <a:gd name="connsiteX0" fmla="*/ 775272 w 904811"/>
                <a:gd name="connsiteY0" fmla="*/ 0 h 904811"/>
                <a:gd name="connsiteX1" fmla="*/ 0 w 904811"/>
                <a:gd name="connsiteY1" fmla="*/ 775272 h 904811"/>
                <a:gd name="connsiteX2" fmla="*/ 0 w 904811"/>
                <a:gd name="connsiteY2" fmla="*/ 904812 h 904811"/>
                <a:gd name="connsiteX3" fmla="*/ 904812 w 904811"/>
                <a:gd name="connsiteY3" fmla="*/ 0 h 904811"/>
                <a:gd name="connsiteX4" fmla="*/ 775272 w 904811"/>
                <a:gd name="connsiteY4" fmla="*/ 0 h 904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11" h="904811">
                  <a:moveTo>
                    <a:pt x="775272" y="0"/>
                  </a:moveTo>
                  <a:lnTo>
                    <a:pt x="0" y="775272"/>
                  </a:lnTo>
                  <a:lnTo>
                    <a:pt x="0" y="904812"/>
                  </a:lnTo>
                  <a:lnTo>
                    <a:pt x="904812" y="0"/>
                  </a:lnTo>
                  <a:lnTo>
                    <a:pt x="775272" y="0"/>
                  </a:lnTo>
                  <a:close/>
                </a:path>
              </a:pathLst>
            </a:custGeom>
            <a:grpFill/>
            <a:ln w="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167677F3-DBCE-40FA-A3E8-C79FCD2FC384}"/>
                </a:ext>
              </a:extLst>
            </p:cNvPr>
            <p:cNvSpPr/>
            <p:nvPr/>
          </p:nvSpPr>
          <p:spPr>
            <a:xfrm>
              <a:off x="8260080" y="4140819"/>
              <a:ext cx="372935" cy="372935"/>
            </a:xfrm>
            <a:custGeom>
              <a:avLst/>
              <a:gdLst>
                <a:gd name="connsiteX0" fmla="*/ 243396 w 372935"/>
                <a:gd name="connsiteY0" fmla="*/ 0 h 372935"/>
                <a:gd name="connsiteX1" fmla="*/ 0 w 372935"/>
                <a:gd name="connsiteY1" fmla="*/ 243396 h 372935"/>
                <a:gd name="connsiteX2" fmla="*/ 0 w 372935"/>
                <a:gd name="connsiteY2" fmla="*/ 372936 h 372935"/>
                <a:gd name="connsiteX3" fmla="*/ 372936 w 372935"/>
                <a:gd name="connsiteY3" fmla="*/ 0 h 372935"/>
                <a:gd name="connsiteX4" fmla="*/ 243396 w 372935"/>
                <a:gd name="connsiteY4" fmla="*/ 0 h 372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35" h="372935">
                  <a:moveTo>
                    <a:pt x="243396" y="0"/>
                  </a:moveTo>
                  <a:lnTo>
                    <a:pt x="0" y="243396"/>
                  </a:lnTo>
                  <a:lnTo>
                    <a:pt x="0" y="372936"/>
                  </a:lnTo>
                  <a:lnTo>
                    <a:pt x="372936" y="0"/>
                  </a:lnTo>
                  <a:lnTo>
                    <a:pt x="243396" y="0"/>
                  </a:lnTo>
                  <a:close/>
                </a:path>
              </a:pathLst>
            </a:custGeom>
            <a:grpFill/>
            <a:ln w="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3DE47D74-7EA4-4993-8E18-3892231C48CC}"/>
                </a:ext>
              </a:extLst>
            </p:cNvPr>
            <p:cNvSpPr/>
            <p:nvPr/>
          </p:nvSpPr>
          <p:spPr>
            <a:xfrm>
              <a:off x="8260080" y="4140819"/>
              <a:ext cx="638873" cy="638873"/>
            </a:xfrm>
            <a:custGeom>
              <a:avLst/>
              <a:gdLst>
                <a:gd name="connsiteX0" fmla="*/ 509334 w 638873"/>
                <a:gd name="connsiteY0" fmla="*/ 0 h 638873"/>
                <a:gd name="connsiteX1" fmla="*/ 0 w 638873"/>
                <a:gd name="connsiteY1" fmla="*/ 509334 h 638873"/>
                <a:gd name="connsiteX2" fmla="*/ 0 w 638873"/>
                <a:gd name="connsiteY2" fmla="*/ 638874 h 638873"/>
                <a:gd name="connsiteX3" fmla="*/ 638874 w 638873"/>
                <a:gd name="connsiteY3" fmla="*/ 0 h 638873"/>
                <a:gd name="connsiteX4" fmla="*/ 509334 w 638873"/>
                <a:gd name="connsiteY4" fmla="*/ 0 h 63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873" h="638873">
                  <a:moveTo>
                    <a:pt x="509334" y="0"/>
                  </a:moveTo>
                  <a:lnTo>
                    <a:pt x="0" y="509334"/>
                  </a:lnTo>
                  <a:lnTo>
                    <a:pt x="0" y="638874"/>
                  </a:lnTo>
                  <a:lnTo>
                    <a:pt x="638874" y="0"/>
                  </a:lnTo>
                  <a:lnTo>
                    <a:pt x="509334" y="0"/>
                  </a:lnTo>
                  <a:close/>
                </a:path>
              </a:pathLst>
            </a:custGeom>
            <a:grp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2123520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432001"/>
            <a:ext cx="11306175" cy="1168199"/>
          </a:xfrm>
        </p:spPr>
        <p:txBody>
          <a:bodyPr/>
          <a:lstStyle>
            <a:lvl1pPr>
              <a:defRPr/>
            </a:lvl1pPr>
          </a:lstStyle>
          <a:p>
            <a:r>
              <a:rPr lang="en-US"/>
              <a:t>[Slide title]</a:t>
            </a:r>
          </a:p>
        </p:txBody>
      </p:sp>
      <p:sp>
        <p:nvSpPr>
          <p:cNvPr id="63" name="Date Placeholder 62">
            <a:extLst>
              <a:ext uri="{FF2B5EF4-FFF2-40B4-BE49-F238E27FC236}">
                <a16:creationId xmlns:a16="http://schemas.microsoft.com/office/drawing/2014/main" id="{AE4EECC7-A407-414E-B1E6-E97B73373B84}"/>
              </a:ext>
            </a:extLst>
          </p:cNvPr>
          <p:cNvSpPr>
            <a:spLocks noGrp="1"/>
          </p:cNvSpPr>
          <p:nvPr>
            <p:ph type="dt" sz="half" idx="10"/>
          </p:nvPr>
        </p:nvSpPr>
        <p:spPr>
          <a:xfrm>
            <a:off x="9984296" y="6355080"/>
            <a:ext cx="1764792" cy="137160"/>
          </a:xfrm>
        </p:spPr>
        <p:txBody>
          <a:bodyPr vert="horz" lIns="0" tIns="0" rIns="0" bIns="0" rtlCol="0" anchor="b" anchorCtr="0"/>
          <a:lstStyle>
            <a:lvl1pPr algn="r">
              <a:defRPr lang="en-US" smtClean="0"/>
            </a:lvl1pPr>
          </a:lstStyle>
          <a:p>
            <a:r>
              <a:rPr lang="en-US"/>
              <a:t>February 2025</a:t>
            </a:r>
            <a:endParaRPr lang="en-US" dirty="0"/>
          </a:p>
        </p:txBody>
      </p:sp>
      <p:sp>
        <p:nvSpPr>
          <p:cNvPr id="64" name="Footer Placeholder 63">
            <a:extLst>
              <a:ext uri="{FF2B5EF4-FFF2-40B4-BE49-F238E27FC236}">
                <a16:creationId xmlns:a16="http://schemas.microsoft.com/office/drawing/2014/main" id="{8DD10D11-DCE4-4DD8-A107-0B4DCB3EB22C}"/>
              </a:ext>
            </a:extLst>
          </p:cNvPr>
          <p:cNvSpPr>
            <a:spLocks noGrp="1"/>
          </p:cNvSpPr>
          <p:nvPr>
            <p:ph type="ftr" sz="quarter" idx="11"/>
          </p:nvPr>
        </p:nvSpPr>
        <p:spPr>
          <a:xfrm>
            <a:off x="442912" y="6355080"/>
            <a:ext cx="5473701" cy="137160"/>
          </a:xfrm>
          <a:prstGeom prst="rect">
            <a:avLst/>
          </a:prstGeom>
        </p:spPr>
        <p:txBody>
          <a:bodyPr vert="horz" lIns="0" tIns="0" rIns="0" bIns="0" rtlCol="0" anchor="b" anchorCtr="0"/>
          <a:lstStyle>
            <a:lvl1pPr algn="l">
              <a:defRPr lang="en-US"/>
            </a:lvl1pPr>
          </a:lstStyle>
          <a:p>
            <a:r>
              <a:rPr lang="en-US"/>
              <a:t>Public Sector Enterprises Summit 2.0</a:t>
            </a:r>
            <a:endParaRPr lang="en-US" dirty="0"/>
          </a:p>
        </p:txBody>
      </p:sp>
      <p:sp>
        <p:nvSpPr>
          <p:cNvPr id="65" name="Slide Number Placeholder 64">
            <a:extLst>
              <a:ext uri="{FF2B5EF4-FFF2-40B4-BE49-F238E27FC236}">
                <a16:creationId xmlns:a16="http://schemas.microsoft.com/office/drawing/2014/main" id="{823D3A87-1107-465A-A7C3-E1AF1FB7685C}"/>
              </a:ext>
            </a:extLst>
          </p:cNvPr>
          <p:cNvSpPr>
            <a:spLocks noGrp="1"/>
          </p:cNvSpPr>
          <p:nvPr>
            <p:ph type="sldNum" sz="quarter" idx="12"/>
          </p:nvPr>
        </p:nvSpPr>
        <p:spPr>
          <a:xfrm>
            <a:off x="9984296" y="6492240"/>
            <a:ext cx="1764792" cy="137160"/>
          </a:xfrm>
        </p:spPr>
        <p:txBody>
          <a:bodyPr vert="horz" lIns="0" tIns="0" rIns="0" bIns="0" rtlCol="0" anchor="b" anchorCtr="0">
            <a:noAutofit/>
          </a:bodyPr>
          <a:lstStyle>
            <a:lvl1pPr algn="r">
              <a:defRPr lang="en-US" smtClean="0"/>
            </a:lvl1pPr>
          </a:lstStyle>
          <a:p>
            <a:fld id="{ED244D4B-5DB7-49A4-A0E4-BA032AD6C45B}" type="slidenum">
              <a:rPr lang="en-US" smtClean="0"/>
              <a:pPr/>
              <a:t>‹#›</a:t>
            </a:fld>
            <a:endParaRPr lang="en-US"/>
          </a:p>
        </p:txBody>
      </p:sp>
      <p:grpSp>
        <p:nvGrpSpPr>
          <p:cNvPr id="132" name="Group 131">
            <a:extLst>
              <a:ext uri="{FF2B5EF4-FFF2-40B4-BE49-F238E27FC236}">
                <a16:creationId xmlns:a16="http://schemas.microsoft.com/office/drawing/2014/main" id="{9C82428D-532B-4022-9D19-444A83A8321B}"/>
              </a:ext>
            </a:extLst>
          </p:cNvPr>
          <p:cNvGrpSpPr/>
          <p:nvPr userDrawn="1"/>
        </p:nvGrpSpPr>
        <p:grpSpPr>
          <a:xfrm>
            <a:off x="11749086" y="0"/>
            <a:ext cx="442913" cy="442913"/>
            <a:chOff x="8260080" y="4140819"/>
            <a:chExt cx="1371600" cy="1371600"/>
          </a:xfrm>
          <a:solidFill>
            <a:schemeClr val="accent4"/>
          </a:solidFill>
        </p:grpSpPr>
        <p:sp>
          <p:nvSpPr>
            <p:cNvPr id="133" name="Freeform: Shape 132">
              <a:extLst>
                <a:ext uri="{FF2B5EF4-FFF2-40B4-BE49-F238E27FC236}">
                  <a16:creationId xmlns:a16="http://schemas.microsoft.com/office/drawing/2014/main" id="{D310167D-1BC7-4CD6-AEE4-A3B506D946E1}"/>
                </a:ext>
              </a:extLst>
            </p:cNvPr>
            <p:cNvSpPr/>
            <p:nvPr/>
          </p:nvSpPr>
          <p:spPr>
            <a:xfrm>
              <a:off x="9259316" y="5140118"/>
              <a:ext cx="372363" cy="372300"/>
            </a:xfrm>
            <a:custGeom>
              <a:avLst/>
              <a:gdLst>
                <a:gd name="connsiteX0" fmla="*/ 372364 w 372363"/>
                <a:gd name="connsiteY0" fmla="*/ 0 h 372300"/>
                <a:gd name="connsiteX1" fmla="*/ 0 w 372363"/>
                <a:gd name="connsiteY1" fmla="*/ 372301 h 372300"/>
                <a:gd name="connsiteX2" fmla="*/ 129540 w 372363"/>
                <a:gd name="connsiteY2" fmla="*/ 372301 h 372300"/>
                <a:gd name="connsiteX3" fmla="*/ 372364 w 372363"/>
                <a:gd name="connsiteY3" fmla="*/ 129477 h 372300"/>
                <a:gd name="connsiteX4" fmla="*/ 372364 w 372363"/>
                <a:gd name="connsiteY4" fmla="*/ 0 h 37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 h="372300">
                  <a:moveTo>
                    <a:pt x="372364" y="0"/>
                  </a:moveTo>
                  <a:lnTo>
                    <a:pt x="0" y="372301"/>
                  </a:lnTo>
                  <a:lnTo>
                    <a:pt x="129540" y="372301"/>
                  </a:lnTo>
                  <a:lnTo>
                    <a:pt x="372364" y="129477"/>
                  </a:lnTo>
                  <a:lnTo>
                    <a:pt x="372364" y="0"/>
                  </a:lnTo>
                  <a:close/>
                </a:path>
              </a:pathLst>
            </a:custGeom>
            <a:grpFill/>
            <a:ln w="0"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1CD4FA54-9EAE-486D-B00C-2579AFE71F16}"/>
                </a:ext>
              </a:extLst>
            </p:cNvPr>
            <p:cNvSpPr/>
            <p:nvPr/>
          </p:nvSpPr>
          <p:spPr>
            <a:xfrm>
              <a:off x="8260080" y="4140819"/>
              <a:ext cx="1371600" cy="1371600"/>
            </a:xfrm>
            <a:custGeom>
              <a:avLst/>
              <a:gdLst>
                <a:gd name="connsiteX0" fmla="*/ 1371600 w 1371600"/>
                <a:gd name="connsiteY0" fmla="*/ 0 h 1371600"/>
                <a:gd name="connsiteX1" fmla="*/ 1307148 w 1371600"/>
                <a:gd name="connsiteY1" fmla="*/ 0 h 1371600"/>
                <a:gd name="connsiteX2" fmla="*/ 0 w 1371600"/>
                <a:gd name="connsiteY2" fmla="*/ 1307084 h 1371600"/>
                <a:gd name="connsiteX3" fmla="*/ 0 w 1371600"/>
                <a:gd name="connsiteY3" fmla="*/ 1371600 h 1371600"/>
                <a:gd name="connsiteX4" fmla="*/ 65088 w 1371600"/>
                <a:gd name="connsiteY4" fmla="*/ 1371600 h 1371600"/>
                <a:gd name="connsiteX5" fmla="*/ 1371600 w 1371600"/>
                <a:gd name="connsiteY5" fmla="*/ 65088 h 1371600"/>
                <a:gd name="connsiteX6" fmla="*/ 1371600 w 1371600"/>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00">
                  <a:moveTo>
                    <a:pt x="1371600" y="0"/>
                  </a:moveTo>
                  <a:lnTo>
                    <a:pt x="1307148" y="0"/>
                  </a:lnTo>
                  <a:lnTo>
                    <a:pt x="0" y="1307084"/>
                  </a:lnTo>
                  <a:lnTo>
                    <a:pt x="0" y="1371600"/>
                  </a:lnTo>
                  <a:lnTo>
                    <a:pt x="65088" y="1371600"/>
                  </a:lnTo>
                  <a:lnTo>
                    <a:pt x="1371600" y="65088"/>
                  </a:lnTo>
                  <a:lnTo>
                    <a:pt x="1371600" y="0"/>
                  </a:lnTo>
                  <a:close/>
                </a:path>
              </a:pathLst>
            </a:custGeom>
            <a:grpFill/>
            <a:ln w="0"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012462A5-3418-4868-88BF-8C81F8E5ECC2}"/>
                </a:ext>
              </a:extLst>
            </p:cNvPr>
            <p:cNvSpPr/>
            <p:nvPr/>
          </p:nvSpPr>
          <p:spPr>
            <a:xfrm>
              <a:off x="8260080" y="4140819"/>
              <a:ext cx="106997" cy="106997"/>
            </a:xfrm>
            <a:custGeom>
              <a:avLst/>
              <a:gdLst>
                <a:gd name="connsiteX0" fmla="*/ 0 w 106997"/>
                <a:gd name="connsiteY0" fmla="*/ 0 h 106997"/>
                <a:gd name="connsiteX1" fmla="*/ 0 w 106997"/>
                <a:gd name="connsiteY1" fmla="*/ 106998 h 106997"/>
                <a:gd name="connsiteX2" fmla="*/ 106998 w 106997"/>
                <a:gd name="connsiteY2" fmla="*/ 0 h 106997"/>
                <a:gd name="connsiteX3" fmla="*/ 0 w 106997"/>
                <a:gd name="connsiteY3" fmla="*/ 0 h 106997"/>
              </a:gdLst>
              <a:ahLst/>
              <a:cxnLst>
                <a:cxn ang="0">
                  <a:pos x="connsiteX0" y="connsiteY0"/>
                </a:cxn>
                <a:cxn ang="0">
                  <a:pos x="connsiteX1" y="connsiteY1"/>
                </a:cxn>
                <a:cxn ang="0">
                  <a:pos x="connsiteX2" y="connsiteY2"/>
                </a:cxn>
                <a:cxn ang="0">
                  <a:pos x="connsiteX3" y="connsiteY3"/>
                </a:cxn>
              </a:cxnLst>
              <a:rect l="l" t="t" r="r" b="b"/>
              <a:pathLst>
                <a:path w="106997" h="106997">
                  <a:moveTo>
                    <a:pt x="0" y="0"/>
                  </a:moveTo>
                  <a:lnTo>
                    <a:pt x="0" y="106998"/>
                  </a:lnTo>
                  <a:lnTo>
                    <a:pt x="106998" y="0"/>
                  </a:lnTo>
                  <a:lnTo>
                    <a:pt x="0" y="0"/>
                  </a:lnTo>
                  <a:close/>
                </a:path>
              </a:pathLst>
            </a:custGeom>
            <a:grpFill/>
            <a:ln w="0"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ABB360ED-51E4-43F5-AA8B-326B0C6F5BFD}"/>
                </a:ext>
              </a:extLst>
            </p:cNvPr>
            <p:cNvSpPr/>
            <p:nvPr/>
          </p:nvSpPr>
          <p:spPr>
            <a:xfrm>
              <a:off x="8260080" y="4140819"/>
              <a:ext cx="1170749" cy="1170749"/>
            </a:xfrm>
            <a:custGeom>
              <a:avLst/>
              <a:gdLst>
                <a:gd name="connsiteX0" fmla="*/ 1041210 w 1170749"/>
                <a:gd name="connsiteY0" fmla="*/ 0 h 1170749"/>
                <a:gd name="connsiteX1" fmla="*/ 0 w 1170749"/>
                <a:gd name="connsiteY1" fmla="*/ 1041210 h 1170749"/>
                <a:gd name="connsiteX2" fmla="*/ 0 w 1170749"/>
                <a:gd name="connsiteY2" fmla="*/ 1170750 h 1170749"/>
                <a:gd name="connsiteX3" fmla="*/ 1170750 w 1170749"/>
                <a:gd name="connsiteY3" fmla="*/ 0 h 1170749"/>
                <a:gd name="connsiteX4" fmla="*/ 1041210 w 1170749"/>
                <a:gd name="connsiteY4" fmla="*/ 0 h 1170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749" h="1170749">
                  <a:moveTo>
                    <a:pt x="1041210" y="0"/>
                  </a:moveTo>
                  <a:lnTo>
                    <a:pt x="0" y="1041210"/>
                  </a:lnTo>
                  <a:lnTo>
                    <a:pt x="0" y="1170750"/>
                  </a:lnTo>
                  <a:lnTo>
                    <a:pt x="1170750" y="0"/>
                  </a:lnTo>
                  <a:lnTo>
                    <a:pt x="1041210" y="0"/>
                  </a:lnTo>
                  <a:close/>
                </a:path>
              </a:pathLst>
            </a:custGeom>
            <a:grpFill/>
            <a:ln w="0"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DEBB32E6-0333-40DF-AA6A-A5ACBF4A1232}"/>
                </a:ext>
              </a:extLst>
            </p:cNvPr>
            <p:cNvSpPr/>
            <p:nvPr/>
          </p:nvSpPr>
          <p:spPr>
            <a:xfrm>
              <a:off x="8727439" y="4608242"/>
              <a:ext cx="904240" cy="904176"/>
            </a:xfrm>
            <a:custGeom>
              <a:avLst/>
              <a:gdLst>
                <a:gd name="connsiteX0" fmla="*/ 904240 w 904240"/>
                <a:gd name="connsiteY0" fmla="*/ 0 h 904176"/>
                <a:gd name="connsiteX1" fmla="*/ 0 w 904240"/>
                <a:gd name="connsiteY1" fmla="*/ 904177 h 904176"/>
                <a:gd name="connsiteX2" fmla="*/ 129604 w 904240"/>
                <a:gd name="connsiteY2" fmla="*/ 904177 h 904176"/>
                <a:gd name="connsiteX3" fmla="*/ 904240 w 904240"/>
                <a:gd name="connsiteY3" fmla="*/ 129540 h 904176"/>
                <a:gd name="connsiteX4" fmla="*/ 904240 w 904240"/>
                <a:gd name="connsiteY4" fmla="*/ 0 h 90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240" h="904176">
                  <a:moveTo>
                    <a:pt x="904240" y="0"/>
                  </a:moveTo>
                  <a:lnTo>
                    <a:pt x="0" y="904177"/>
                  </a:lnTo>
                  <a:lnTo>
                    <a:pt x="129604" y="904177"/>
                  </a:lnTo>
                  <a:lnTo>
                    <a:pt x="904240" y="129540"/>
                  </a:lnTo>
                  <a:lnTo>
                    <a:pt x="904240" y="0"/>
                  </a:lnTo>
                  <a:close/>
                </a:path>
              </a:pathLst>
            </a:custGeom>
            <a:grpFill/>
            <a:ln w="0"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21922E99-2921-4F17-A8AD-21908D8E4C06}"/>
                </a:ext>
              </a:extLst>
            </p:cNvPr>
            <p:cNvSpPr/>
            <p:nvPr/>
          </p:nvSpPr>
          <p:spPr>
            <a:xfrm>
              <a:off x="8461501" y="4342304"/>
              <a:ext cx="1170178" cy="1170114"/>
            </a:xfrm>
            <a:custGeom>
              <a:avLst/>
              <a:gdLst>
                <a:gd name="connsiteX0" fmla="*/ 1170178 w 1170178"/>
                <a:gd name="connsiteY0" fmla="*/ 0 h 1170114"/>
                <a:gd name="connsiteX1" fmla="*/ 0 w 1170178"/>
                <a:gd name="connsiteY1" fmla="*/ 1170115 h 1170114"/>
                <a:gd name="connsiteX2" fmla="*/ 129604 w 1170178"/>
                <a:gd name="connsiteY2" fmla="*/ 1170115 h 1170114"/>
                <a:gd name="connsiteX3" fmla="*/ 1170178 w 1170178"/>
                <a:gd name="connsiteY3" fmla="*/ 129540 h 1170114"/>
                <a:gd name="connsiteX4" fmla="*/ 1170178 w 1170178"/>
                <a:gd name="connsiteY4" fmla="*/ 0 h 117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178" h="1170114">
                  <a:moveTo>
                    <a:pt x="1170178" y="0"/>
                  </a:moveTo>
                  <a:lnTo>
                    <a:pt x="0" y="1170115"/>
                  </a:lnTo>
                  <a:lnTo>
                    <a:pt x="129604" y="1170115"/>
                  </a:lnTo>
                  <a:lnTo>
                    <a:pt x="1170178" y="129540"/>
                  </a:lnTo>
                  <a:lnTo>
                    <a:pt x="1170178" y="0"/>
                  </a:lnTo>
                  <a:close/>
                </a:path>
              </a:pathLst>
            </a:custGeom>
            <a:grpFill/>
            <a:ln w="0"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581CE49C-3D05-489C-89D1-F56EC8297EE8}"/>
                </a:ext>
              </a:extLst>
            </p:cNvPr>
            <p:cNvSpPr/>
            <p:nvPr/>
          </p:nvSpPr>
          <p:spPr>
            <a:xfrm>
              <a:off x="8993378" y="4874180"/>
              <a:ext cx="638301" cy="638238"/>
            </a:xfrm>
            <a:custGeom>
              <a:avLst/>
              <a:gdLst>
                <a:gd name="connsiteX0" fmla="*/ 638302 w 638301"/>
                <a:gd name="connsiteY0" fmla="*/ 0 h 638238"/>
                <a:gd name="connsiteX1" fmla="*/ 0 w 638301"/>
                <a:gd name="connsiteY1" fmla="*/ 638239 h 638238"/>
                <a:gd name="connsiteX2" fmla="*/ 129540 w 638301"/>
                <a:gd name="connsiteY2" fmla="*/ 638239 h 638238"/>
                <a:gd name="connsiteX3" fmla="*/ 638302 w 638301"/>
                <a:gd name="connsiteY3" fmla="*/ 129477 h 638238"/>
                <a:gd name="connsiteX4" fmla="*/ 638302 w 638301"/>
                <a:gd name="connsiteY4" fmla="*/ 0 h 63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301" h="638238">
                  <a:moveTo>
                    <a:pt x="638302" y="0"/>
                  </a:moveTo>
                  <a:lnTo>
                    <a:pt x="0" y="638239"/>
                  </a:lnTo>
                  <a:lnTo>
                    <a:pt x="129540" y="638239"/>
                  </a:lnTo>
                  <a:lnTo>
                    <a:pt x="638302" y="129477"/>
                  </a:lnTo>
                  <a:lnTo>
                    <a:pt x="638302" y="0"/>
                  </a:lnTo>
                  <a:close/>
                </a:path>
              </a:pathLst>
            </a:custGeom>
            <a:grpFill/>
            <a:ln w="0"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702BBB3E-D120-4463-A5A3-583171635162}"/>
                </a:ext>
              </a:extLst>
            </p:cNvPr>
            <p:cNvSpPr/>
            <p:nvPr/>
          </p:nvSpPr>
          <p:spPr>
            <a:xfrm>
              <a:off x="9525254" y="5405993"/>
              <a:ext cx="106425" cy="106425"/>
            </a:xfrm>
            <a:custGeom>
              <a:avLst/>
              <a:gdLst>
                <a:gd name="connsiteX0" fmla="*/ 0 w 106425"/>
                <a:gd name="connsiteY0" fmla="*/ 106426 h 106425"/>
                <a:gd name="connsiteX1" fmla="*/ 106426 w 106425"/>
                <a:gd name="connsiteY1" fmla="*/ 106426 h 106425"/>
                <a:gd name="connsiteX2" fmla="*/ 106426 w 106425"/>
                <a:gd name="connsiteY2" fmla="*/ 0 h 106425"/>
                <a:gd name="connsiteX3" fmla="*/ 0 w 106425"/>
                <a:gd name="connsiteY3" fmla="*/ 106426 h 106425"/>
              </a:gdLst>
              <a:ahLst/>
              <a:cxnLst>
                <a:cxn ang="0">
                  <a:pos x="connsiteX0" y="connsiteY0"/>
                </a:cxn>
                <a:cxn ang="0">
                  <a:pos x="connsiteX1" y="connsiteY1"/>
                </a:cxn>
                <a:cxn ang="0">
                  <a:pos x="connsiteX2" y="connsiteY2"/>
                </a:cxn>
                <a:cxn ang="0">
                  <a:pos x="connsiteX3" y="connsiteY3"/>
                </a:cxn>
              </a:cxnLst>
              <a:rect l="l" t="t" r="r" b="b"/>
              <a:pathLst>
                <a:path w="106425" h="106425">
                  <a:moveTo>
                    <a:pt x="0" y="106426"/>
                  </a:moveTo>
                  <a:lnTo>
                    <a:pt x="106426" y="106426"/>
                  </a:lnTo>
                  <a:lnTo>
                    <a:pt x="106426" y="0"/>
                  </a:lnTo>
                  <a:lnTo>
                    <a:pt x="0" y="106426"/>
                  </a:lnTo>
                  <a:close/>
                </a:path>
              </a:pathLst>
            </a:custGeom>
            <a:grpFill/>
            <a:ln w="0"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3566232D-FE98-46E2-9B47-AF606510373A}"/>
                </a:ext>
              </a:extLst>
            </p:cNvPr>
            <p:cNvSpPr/>
            <p:nvPr/>
          </p:nvSpPr>
          <p:spPr>
            <a:xfrm>
              <a:off x="8260080" y="4140819"/>
              <a:ext cx="904811" cy="904811"/>
            </a:xfrm>
            <a:custGeom>
              <a:avLst/>
              <a:gdLst>
                <a:gd name="connsiteX0" fmla="*/ 775272 w 904811"/>
                <a:gd name="connsiteY0" fmla="*/ 0 h 904811"/>
                <a:gd name="connsiteX1" fmla="*/ 0 w 904811"/>
                <a:gd name="connsiteY1" fmla="*/ 775272 h 904811"/>
                <a:gd name="connsiteX2" fmla="*/ 0 w 904811"/>
                <a:gd name="connsiteY2" fmla="*/ 904812 h 904811"/>
                <a:gd name="connsiteX3" fmla="*/ 904812 w 904811"/>
                <a:gd name="connsiteY3" fmla="*/ 0 h 904811"/>
                <a:gd name="connsiteX4" fmla="*/ 775272 w 904811"/>
                <a:gd name="connsiteY4" fmla="*/ 0 h 904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11" h="904811">
                  <a:moveTo>
                    <a:pt x="775272" y="0"/>
                  </a:moveTo>
                  <a:lnTo>
                    <a:pt x="0" y="775272"/>
                  </a:lnTo>
                  <a:lnTo>
                    <a:pt x="0" y="904812"/>
                  </a:lnTo>
                  <a:lnTo>
                    <a:pt x="904812" y="0"/>
                  </a:lnTo>
                  <a:lnTo>
                    <a:pt x="775272" y="0"/>
                  </a:lnTo>
                  <a:close/>
                </a:path>
              </a:pathLst>
            </a:custGeom>
            <a:grpFill/>
            <a:ln w="0"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E1015D48-A45E-4DDC-95E1-5F7C152DFEF5}"/>
                </a:ext>
              </a:extLst>
            </p:cNvPr>
            <p:cNvSpPr/>
            <p:nvPr/>
          </p:nvSpPr>
          <p:spPr>
            <a:xfrm>
              <a:off x="8260080" y="4140819"/>
              <a:ext cx="372935" cy="372935"/>
            </a:xfrm>
            <a:custGeom>
              <a:avLst/>
              <a:gdLst>
                <a:gd name="connsiteX0" fmla="*/ 243396 w 372935"/>
                <a:gd name="connsiteY0" fmla="*/ 0 h 372935"/>
                <a:gd name="connsiteX1" fmla="*/ 0 w 372935"/>
                <a:gd name="connsiteY1" fmla="*/ 243396 h 372935"/>
                <a:gd name="connsiteX2" fmla="*/ 0 w 372935"/>
                <a:gd name="connsiteY2" fmla="*/ 372936 h 372935"/>
                <a:gd name="connsiteX3" fmla="*/ 372936 w 372935"/>
                <a:gd name="connsiteY3" fmla="*/ 0 h 372935"/>
                <a:gd name="connsiteX4" fmla="*/ 243396 w 372935"/>
                <a:gd name="connsiteY4" fmla="*/ 0 h 372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35" h="372935">
                  <a:moveTo>
                    <a:pt x="243396" y="0"/>
                  </a:moveTo>
                  <a:lnTo>
                    <a:pt x="0" y="243396"/>
                  </a:lnTo>
                  <a:lnTo>
                    <a:pt x="0" y="372936"/>
                  </a:lnTo>
                  <a:lnTo>
                    <a:pt x="372936" y="0"/>
                  </a:lnTo>
                  <a:lnTo>
                    <a:pt x="243396" y="0"/>
                  </a:lnTo>
                  <a:close/>
                </a:path>
              </a:pathLst>
            </a:custGeom>
            <a:grpFill/>
            <a:ln w="0"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B54DF0F-5346-4D45-AC96-94D6E79B7C06}"/>
                </a:ext>
              </a:extLst>
            </p:cNvPr>
            <p:cNvSpPr/>
            <p:nvPr/>
          </p:nvSpPr>
          <p:spPr>
            <a:xfrm>
              <a:off x="8260080" y="4140819"/>
              <a:ext cx="638873" cy="638873"/>
            </a:xfrm>
            <a:custGeom>
              <a:avLst/>
              <a:gdLst>
                <a:gd name="connsiteX0" fmla="*/ 509334 w 638873"/>
                <a:gd name="connsiteY0" fmla="*/ 0 h 638873"/>
                <a:gd name="connsiteX1" fmla="*/ 0 w 638873"/>
                <a:gd name="connsiteY1" fmla="*/ 509334 h 638873"/>
                <a:gd name="connsiteX2" fmla="*/ 0 w 638873"/>
                <a:gd name="connsiteY2" fmla="*/ 638874 h 638873"/>
                <a:gd name="connsiteX3" fmla="*/ 638874 w 638873"/>
                <a:gd name="connsiteY3" fmla="*/ 0 h 638873"/>
                <a:gd name="connsiteX4" fmla="*/ 509334 w 638873"/>
                <a:gd name="connsiteY4" fmla="*/ 0 h 63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873" h="638873">
                  <a:moveTo>
                    <a:pt x="509334" y="0"/>
                  </a:moveTo>
                  <a:lnTo>
                    <a:pt x="0" y="509334"/>
                  </a:lnTo>
                  <a:lnTo>
                    <a:pt x="0" y="638874"/>
                  </a:lnTo>
                  <a:lnTo>
                    <a:pt x="638874" y="0"/>
                  </a:lnTo>
                  <a:lnTo>
                    <a:pt x="509334" y="0"/>
                  </a:lnTo>
                  <a:close/>
                </a:path>
              </a:pathLst>
            </a:custGeom>
            <a:grp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1531588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425A7C85-6774-42B9-968E-7F0384645B00}"/>
              </a:ext>
            </a:extLst>
          </p:cNvPr>
          <p:cNvGraphicFramePr>
            <a:graphicFrameLocks noChangeAspect="1"/>
          </p:cNvGraphicFramePr>
          <p:nvPr userDrawn="1">
            <p:custDataLst>
              <p:tags r:id="rId1"/>
            </p:custDataLst>
            <p:extLst>
              <p:ext uri="{D42A27DB-BD31-4B8C-83A1-F6EECF244321}">
                <p14:modId xmlns:p14="http://schemas.microsoft.com/office/powerpoint/2010/main" val="3603733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5" progId="TCLayout.ActiveDocument.1">
                  <p:embed/>
                </p:oleObj>
              </mc:Choice>
              <mc:Fallback>
                <p:oleObj name="think-cell Slide" r:id="rId3" imgW="425" imgH="425" progId="TCLayout.ActiveDocument.1">
                  <p:embed/>
                  <p:pic>
                    <p:nvPicPr>
                      <p:cNvPr id="4" name="think-cell data - do not delete" hidden="1">
                        <a:extLst>
                          <a:ext uri="{FF2B5EF4-FFF2-40B4-BE49-F238E27FC236}">
                            <a16:creationId xmlns:a16="http://schemas.microsoft.com/office/drawing/2014/main" id="{425A7C85-6774-42B9-968E-7F0384645B0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7" name="Picture Placeholder 56">
            <a:extLst>
              <a:ext uri="{FF2B5EF4-FFF2-40B4-BE49-F238E27FC236}">
                <a16:creationId xmlns:a16="http://schemas.microsoft.com/office/drawing/2014/main" id="{EEBFE0DD-462E-4987-B29F-C2D34EA41070}"/>
              </a:ext>
            </a:extLst>
          </p:cNvPr>
          <p:cNvSpPr>
            <a:spLocks noGrp="1"/>
          </p:cNvSpPr>
          <p:nvPr>
            <p:ph type="pic" sz="quarter" idx="14"/>
          </p:nvPr>
        </p:nvSpPr>
        <p:spPr>
          <a:xfrm>
            <a:off x="-3048" y="0"/>
            <a:ext cx="12198096" cy="6858000"/>
          </a:xfrm>
          <a:solidFill>
            <a:srgbClr val="F5F6F7"/>
          </a:solidFill>
        </p:spPr>
        <p:txBody>
          <a:bodyPr anchor="t" anchorCtr="0"/>
          <a:lstStyle>
            <a:lvl1pPr algn="ctr">
              <a:defRPr/>
            </a:lvl1pPr>
          </a:lstStyle>
          <a:p>
            <a:endParaRPr lang="en-US"/>
          </a:p>
        </p:txBody>
      </p:sp>
      <p:sp>
        <p:nvSpPr>
          <p:cNvPr id="2" name="Title 1"/>
          <p:cNvSpPr>
            <a:spLocks noGrp="1"/>
          </p:cNvSpPr>
          <p:nvPr>
            <p:ph type="title" hasCustomPrompt="1"/>
          </p:nvPr>
        </p:nvSpPr>
        <p:spPr>
          <a:xfrm>
            <a:off x="442913" y="2844901"/>
            <a:ext cx="11306175" cy="1168199"/>
          </a:xfrm>
        </p:spPr>
        <p:txBody>
          <a:bodyPr vert="horz"/>
          <a:lstStyle>
            <a:lvl1pPr>
              <a:defRPr/>
            </a:lvl1pPr>
          </a:lstStyle>
          <a:p>
            <a:r>
              <a:rPr lang="en-US"/>
              <a:t>[Slide title]</a:t>
            </a:r>
          </a:p>
        </p:txBody>
      </p:sp>
      <p:grpSp>
        <p:nvGrpSpPr>
          <p:cNvPr id="70" name="Group 69">
            <a:extLst>
              <a:ext uri="{FF2B5EF4-FFF2-40B4-BE49-F238E27FC236}">
                <a16:creationId xmlns:a16="http://schemas.microsoft.com/office/drawing/2014/main" id="{8E7DDE55-8006-4AD2-9C55-F8EFCDCDF66B}"/>
              </a:ext>
            </a:extLst>
          </p:cNvPr>
          <p:cNvGrpSpPr/>
          <p:nvPr userDrawn="1"/>
        </p:nvGrpSpPr>
        <p:grpSpPr>
          <a:xfrm>
            <a:off x="11277600" y="0"/>
            <a:ext cx="914400" cy="914400"/>
            <a:chOff x="8260080" y="4140819"/>
            <a:chExt cx="1371600" cy="1371600"/>
          </a:xfrm>
          <a:solidFill>
            <a:schemeClr val="accent4"/>
          </a:solidFill>
        </p:grpSpPr>
        <p:sp>
          <p:nvSpPr>
            <p:cNvPr id="71" name="Freeform: Shape 70">
              <a:extLst>
                <a:ext uri="{FF2B5EF4-FFF2-40B4-BE49-F238E27FC236}">
                  <a16:creationId xmlns:a16="http://schemas.microsoft.com/office/drawing/2014/main" id="{8FDCBC14-D8F3-4C7E-88FE-11C8E031B650}"/>
                </a:ext>
              </a:extLst>
            </p:cNvPr>
            <p:cNvSpPr/>
            <p:nvPr/>
          </p:nvSpPr>
          <p:spPr>
            <a:xfrm>
              <a:off x="9259316" y="5140118"/>
              <a:ext cx="372363" cy="372300"/>
            </a:xfrm>
            <a:custGeom>
              <a:avLst/>
              <a:gdLst>
                <a:gd name="connsiteX0" fmla="*/ 372364 w 372363"/>
                <a:gd name="connsiteY0" fmla="*/ 0 h 372300"/>
                <a:gd name="connsiteX1" fmla="*/ 0 w 372363"/>
                <a:gd name="connsiteY1" fmla="*/ 372301 h 372300"/>
                <a:gd name="connsiteX2" fmla="*/ 129540 w 372363"/>
                <a:gd name="connsiteY2" fmla="*/ 372301 h 372300"/>
                <a:gd name="connsiteX3" fmla="*/ 372364 w 372363"/>
                <a:gd name="connsiteY3" fmla="*/ 129477 h 372300"/>
                <a:gd name="connsiteX4" fmla="*/ 372364 w 372363"/>
                <a:gd name="connsiteY4" fmla="*/ 0 h 37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 h="372300">
                  <a:moveTo>
                    <a:pt x="372364" y="0"/>
                  </a:moveTo>
                  <a:lnTo>
                    <a:pt x="0" y="372301"/>
                  </a:lnTo>
                  <a:lnTo>
                    <a:pt x="129540" y="372301"/>
                  </a:lnTo>
                  <a:lnTo>
                    <a:pt x="372364" y="129477"/>
                  </a:lnTo>
                  <a:lnTo>
                    <a:pt x="372364" y="0"/>
                  </a:lnTo>
                  <a:close/>
                </a:path>
              </a:pathLst>
            </a:custGeom>
            <a:grpFill/>
            <a:ln w="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008FB914-B9FD-489E-86A6-09CAED5EEC27}"/>
                </a:ext>
              </a:extLst>
            </p:cNvPr>
            <p:cNvSpPr/>
            <p:nvPr/>
          </p:nvSpPr>
          <p:spPr>
            <a:xfrm>
              <a:off x="8260080" y="4140819"/>
              <a:ext cx="1371600" cy="1371600"/>
            </a:xfrm>
            <a:custGeom>
              <a:avLst/>
              <a:gdLst>
                <a:gd name="connsiteX0" fmla="*/ 1371600 w 1371600"/>
                <a:gd name="connsiteY0" fmla="*/ 0 h 1371600"/>
                <a:gd name="connsiteX1" fmla="*/ 1307148 w 1371600"/>
                <a:gd name="connsiteY1" fmla="*/ 0 h 1371600"/>
                <a:gd name="connsiteX2" fmla="*/ 0 w 1371600"/>
                <a:gd name="connsiteY2" fmla="*/ 1307084 h 1371600"/>
                <a:gd name="connsiteX3" fmla="*/ 0 w 1371600"/>
                <a:gd name="connsiteY3" fmla="*/ 1371600 h 1371600"/>
                <a:gd name="connsiteX4" fmla="*/ 65088 w 1371600"/>
                <a:gd name="connsiteY4" fmla="*/ 1371600 h 1371600"/>
                <a:gd name="connsiteX5" fmla="*/ 1371600 w 1371600"/>
                <a:gd name="connsiteY5" fmla="*/ 65088 h 1371600"/>
                <a:gd name="connsiteX6" fmla="*/ 1371600 w 1371600"/>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00">
                  <a:moveTo>
                    <a:pt x="1371600" y="0"/>
                  </a:moveTo>
                  <a:lnTo>
                    <a:pt x="1307148" y="0"/>
                  </a:lnTo>
                  <a:lnTo>
                    <a:pt x="0" y="1307084"/>
                  </a:lnTo>
                  <a:lnTo>
                    <a:pt x="0" y="1371600"/>
                  </a:lnTo>
                  <a:lnTo>
                    <a:pt x="65088" y="1371600"/>
                  </a:lnTo>
                  <a:lnTo>
                    <a:pt x="1371600" y="65088"/>
                  </a:lnTo>
                  <a:lnTo>
                    <a:pt x="1371600" y="0"/>
                  </a:lnTo>
                  <a:close/>
                </a:path>
              </a:pathLst>
            </a:custGeom>
            <a:grpFill/>
            <a:ln w="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A319F30D-0E1C-40C8-9FC2-9DC08F73759D}"/>
                </a:ext>
              </a:extLst>
            </p:cNvPr>
            <p:cNvSpPr/>
            <p:nvPr/>
          </p:nvSpPr>
          <p:spPr>
            <a:xfrm>
              <a:off x="8260080" y="4140819"/>
              <a:ext cx="106997" cy="106997"/>
            </a:xfrm>
            <a:custGeom>
              <a:avLst/>
              <a:gdLst>
                <a:gd name="connsiteX0" fmla="*/ 0 w 106997"/>
                <a:gd name="connsiteY0" fmla="*/ 0 h 106997"/>
                <a:gd name="connsiteX1" fmla="*/ 0 w 106997"/>
                <a:gd name="connsiteY1" fmla="*/ 106998 h 106997"/>
                <a:gd name="connsiteX2" fmla="*/ 106998 w 106997"/>
                <a:gd name="connsiteY2" fmla="*/ 0 h 106997"/>
                <a:gd name="connsiteX3" fmla="*/ 0 w 106997"/>
                <a:gd name="connsiteY3" fmla="*/ 0 h 106997"/>
              </a:gdLst>
              <a:ahLst/>
              <a:cxnLst>
                <a:cxn ang="0">
                  <a:pos x="connsiteX0" y="connsiteY0"/>
                </a:cxn>
                <a:cxn ang="0">
                  <a:pos x="connsiteX1" y="connsiteY1"/>
                </a:cxn>
                <a:cxn ang="0">
                  <a:pos x="connsiteX2" y="connsiteY2"/>
                </a:cxn>
                <a:cxn ang="0">
                  <a:pos x="connsiteX3" y="connsiteY3"/>
                </a:cxn>
              </a:cxnLst>
              <a:rect l="l" t="t" r="r" b="b"/>
              <a:pathLst>
                <a:path w="106997" h="106997">
                  <a:moveTo>
                    <a:pt x="0" y="0"/>
                  </a:moveTo>
                  <a:lnTo>
                    <a:pt x="0" y="106998"/>
                  </a:lnTo>
                  <a:lnTo>
                    <a:pt x="106998" y="0"/>
                  </a:lnTo>
                  <a:lnTo>
                    <a:pt x="0" y="0"/>
                  </a:lnTo>
                  <a:close/>
                </a:path>
              </a:pathLst>
            </a:custGeom>
            <a:grpFill/>
            <a:ln w="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219F1CED-B2D8-4407-AF2D-610020654730}"/>
                </a:ext>
              </a:extLst>
            </p:cNvPr>
            <p:cNvSpPr/>
            <p:nvPr/>
          </p:nvSpPr>
          <p:spPr>
            <a:xfrm>
              <a:off x="8260080" y="4140819"/>
              <a:ext cx="1170749" cy="1170749"/>
            </a:xfrm>
            <a:custGeom>
              <a:avLst/>
              <a:gdLst>
                <a:gd name="connsiteX0" fmla="*/ 1041210 w 1170749"/>
                <a:gd name="connsiteY0" fmla="*/ 0 h 1170749"/>
                <a:gd name="connsiteX1" fmla="*/ 0 w 1170749"/>
                <a:gd name="connsiteY1" fmla="*/ 1041210 h 1170749"/>
                <a:gd name="connsiteX2" fmla="*/ 0 w 1170749"/>
                <a:gd name="connsiteY2" fmla="*/ 1170750 h 1170749"/>
                <a:gd name="connsiteX3" fmla="*/ 1170750 w 1170749"/>
                <a:gd name="connsiteY3" fmla="*/ 0 h 1170749"/>
                <a:gd name="connsiteX4" fmla="*/ 1041210 w 1170749"/>
                <a:gd name="connsiteY4" fmla="*/ 0 h 1170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749" h="1170749">
                  <a:moveTo>
                    <a:pt x="1041210" y="0"/>
                  </a:moveTo>
                  <a:lnTo>
                    <a:pt x="0" y="1041210"/>
                  </a:lnTo>
                  <a:lnTo>
                    <a:pt x="0" y="1170750"/>
                  </a:lnTo>
                  <a:lnTo>
                    <a:pt x="1170750" y="0"/>
                  </a:lnTo>
                  <a:lnTo>
                    <a:pt x="1041210" y="0"/>
                  </a:lnTo>
                  <a:close/>
                </a:path>
              </a:pathLst>
            </a:custGeom>
            <a:grpFill/>
            <a:ln w="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4F2A74F6-35F2-4A45-8B4E-E8F694A0CD11}"/>
                </a:ext>
              </a:extLst>
            </p:cNvPr>
            <p:cNvSpPr/>
            <p:nvPr/>
          </p:nvSpPr>
          <p:spPr>
            <a:xfrm>
              <a:off x="8727439" y="4608242"/>
              <a:ext cx="904240" cy="904176"/>
            </a:xfrm>
            <a:custGeom>
              <a:avLst/>
              <a:gdLst>
                <a:gd name="connsiteX0" fmla="*/ 904240 w 904240"/>
                <a:gd name="connsiteY0" fmla="*/ 0 h 904176"/>
                <a:gd name="connsiteX1" fmla="*/ 0 w 904240"/>
                <a:gd name="connsiteY1" fmla="*/ 904177 h 904176"/>
                <a:gd name="connsiteX2" fmla="*/ 129604 w 904240"/>
                <a:gd name="connsiteY2" fmla="*/ 904177 h 904176"/>
                <a:gd name="connsiteX3" fmla="*/ 904240 w 904240"/>
                <a:gd name="connsiteY3" fmla="*/ 129540 h 904176"/>
                <a:gd name="connsiteX4" fmla="*/ 904240 w 904240"/>
                <a:gd name="connsiteY4" fmla="*/ 0 h 90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240" h="904176">
                  <a:moveTo>
                    <a:pt x="904240" y="0"/>
                  </a:moveTo>
                  <a:lnTo>
                    <a:pt x="0" y="904177"/>
                  </a:lnTo>
                  <a:lnTo>
                    <a:pt x="129604" y="904177"/>
                  </a:lnTo>
                  <a:lnTo>
                    <a:pt x="904240" y="129540"/>
                  </a:lnTo>
                  <a:lnTo>
                    <a:pt x="904240" y="0"/>
                  </a:lnTo>
                  <a:close/>
                </a:path>
              </a:pathLst>
            </a:custGeom>
            <a:grpFill/>
            <a:ln w="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614B831F-5552-4FB8-8FAF-C90A3479DB7D}"/>
                </a:ext>
              </a:extLst>
            </p:cNvPr>
            <p:cNvSpPr/>
            <p:nvPr/>
          </p:nvSpPr>
          <p:spPr>
            <a:xfrm>
              <a:off x="8461501" y="4342304"/>
              <a:ext cx="1170178" cy="1170114"/>
            </a:xfrm>
            <a:custGeom>
              <a:avLst/>
              <a:gdLst>
                <a:gd name="connsiteX0" fmla="*/ 1170178 w 1170178"/>
                <a:gd name="connsiteY0" fmla="*/ 0 h 1170114"/>
                <a:gd name="connsiteX1" fmla="*/ 0 w 1170178"/>
                <a:gd name="connsiteY1" fmla="*/ 1170115 h 1170114"/>
                <a:gd name="connsiteX2" fmla="*/ 129604 w 1170178"/>
                <a:gd name="connsiteY2" fmla="*/ 1170115 h 1170114"/>
                <a:gd name="connsiteX3" fmla="*/ 1170178 w 1170178"/>
                <a:gd name="connsiteY3" fmla="*/ 129540 h 1170114"/>
                <a:gd name="connsiteX4" fmla="*/ 1170178 w 1170178"/>
                <a:gd name="connsiteY4" fmla="*/ 0 h 117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178" h="1170114">
                  <a:moveTo>
                    <a:pt x="1170178" y="0"/>
                  </a:moveTo>
                  <a:lnTo>
                    <a:pt x="0" y="1170115"/>
                  </a:lnTo>
                  <a:lnTo>
                    <a:pt x="129604" y="1170115"/>
                  </a:lnTo>
                  <a:lnTo>
                    <a:pt x="1170178" y="129540"/>
                  </a:lnTo>
                  <a:lnTo>
                    <a:pt x="1170178" y="0"/>
                  </a:lnTo>
                  <a:close/>
                </a:path>
              </a:pathLst>
            </a:custGeom>
            <a:grpFill/>
            <a:ln w="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4755CCD-10FD-4109-9C3F-F3C1A8D55650}"/>
                </a:ext>
              </a:extLst>
            </p:cNvPr>
            <p:cNvSpPr/>
            <p:nvPr/>
          </p:nvSpPr>
          <p:spPr>
            <a:xfrm>
              <a:off x="8993378" y="4874180"/>
              <a:ext cx="638301" cy="638238"/>
            </a:xfrm>
            <a:custGeom>
              <a:avLst/>
              <a:gdLst>
                <a:gd name="connsiteX0" fmla="*/ 638302 w 638301"/>
                <a:gd name="connsiteY0" fmla="*/ 0 h 638238"/>
                <a:gd name="connsiteX1" fmla="*/ 0 w 638301"/>
                <a:gd name="connsiteY1" fmla="*/ 638239 h 638238"/>
                <a:gd name="connsiteX2" fmla="*/ 129540 w 638301"/>
                <a:gd name="connsiteY2" fmla="*/ 638239 h 638238"/>
                <a:gd name="connsiteX3" fmla="*/ 638302 w 638301"/>
                <a:gd name="connsiteY3" fmla="*/ 129477 h 638238"/>
                <a:gd name="connsiteX4" fmla="*/ 638302 w 638301"/>
                <a:gd name="connsiteY4" fmla="*/ 0 h 63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301" h="638238">
                  <a:moveTo>
                    <a:pt x="638302" y="0"/>
                  </a:moveTo>
                  <a:lnTo>
                    <a:pt x="0" y="638239"/>
                  </a:lnTo>
                  <a:lnTo>
                    <a:pt x="129540" y="638239"/>
                  </a:lnTo>
                  <a:lnTo>
                    <a:pt x="638302" y="129477"/>
                  </a:lnTo>
                  <a:lnTo>
                    <a:pt x="638302" y="0"/>
                  </a:lnTo>
                  <a:close/>
                </a:path>
              </a:pathLst>
            </a:custGeom>
            <a:grpFill/>
            <a:ln w="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38EBEC2-CC71-4B25-8A91-08D40AC99F69}"/>
                </a:ext>
              </a:extLst>
            </p:cNvPr>
            <p:cNvSpPr/>
            <p:nvPr/>
          </p:nvSpPr>
          <p:spPr>
            <a:xfrm>
              <a:off x="9525254" y="5405993"/>
              <a:ext cx="106425" cy="106425"/>
            </a:xfrm>
            <a:custGeom>
              <a:avLst/>
              <a:gdLst>
                <a:gd name="connsiteX0" fmla="*/ 0 w 106425"/>
                <a:gd name="connsiteY0" fmla="*/ 106426 h 106425"/>
                <a:gd name="connsiteX1" fmla="*/ 106426 w 106425"/>
                <a:gd name="connsiteY1" fmla="*/ 106426 h 106425"/>
                <a:gd name="connsiteX2" fmla="*/ 106426 w 106425"/>
                <a:gd name="connsiteY2" fmla="*/ 0 h 106425"/>
                <a:gd name="connsiteX3" fmla="*/ 0 w 106425"/>
                <a:gd name="connsiteY3" fmla="*/ 106426 h 106425"/>
              </a:gdLst>
              <a:ahLst/>
              <a:cxnLst>
                <a:cxn ang="0">
                  <a:pos x="connsiteX0" y="connsiteY0"/>
                </a:cxn>
                <a:cxn ang="0">
                  <a:pos x="connsiteX1" y="connsiteY1"/>
                </a:cxn>
                <a:cxn ang="0">
                  <a:pos x="connsiteX2" y="connsiteY2"/>
                </a:cxn>
                <a:cxn ang="0">
                  <a:pos x="connsiteX3" y="connsiteY3"/>
                </a:cxn>
              </a:cxnLst>
              <a:rect l="l" t="t" r="r" b="b"/>
              <a:pathLst>
                <a:path w="106425" h="106425">
                  <a:moveTo>
                    <a:pt x="0" y="106426"/>
                  </a:moveTo>
                  <a:lnTo>
                    <a:pt x="106426" y="106426"/>
                  </a:lnTo>
                  <a:lnTo>
                    <a:pt x="106426" y="0"/>
                  </a:lnTo>
                  <a:lnTo>
                    <a:pt x="0" y="106426"/>
                  </a:lnTo>
                  <a:close/>
                </a:path>
              </a:pathLst>
            </a:custGeom>
            <a:grpFill/>
            <a:ln w="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09662441-97BA-4129-92F3-4D0067D2C687}"/>
                </a:ext>
              </a:extLst>
            </p:cNvPr>
            <p:cNvSpPr/>
            <p:nvPr/>
          </p:nvSpPr>
          <p:spPr>
            <a:xfrm>
              <a:off x="8260080" y="4140819"/>
              <a:ext cx="904811" cy="904811"/>
            </a:xfrm>
            <a:custGeom>
              <a:avLst/>
              <a:gdLst>
                <a:gd name="connsiteX0" fmla="*/ 775272 w 904811"/>
                <a:gd name="connsiteY0" fmla="*/ 0 h 904811"/>
                <a:gd name="connsiteX1" fmla="*/ 0 w 904811"/>
                <a:gd name="connsiteY1" fmla="*/ 775272 h 904811"/>
                <a:gd name="connsiteX2" fmla="*/ 0 w 904811"/>
                <a:gd name="connsiteY2" fmla="*/ 904812 h 904811"/>
                <a:gd name="connsiteX3" fmla="*/ 904812 w 904811"/>
                <a:gd name="connsiteY3" fmla="*/ 0 h 904811"/>
                <a:gd name="connsiteX4" fmla="*/ 775272 w 904811"/>
                <a:gd name="connsiteY4" fmla="*/ 0 h 904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11" h="904811">
                  <a:moveTo>
                    <a:pt x="775272" y="0"/>
                  </a:moveTo>
                  <a:lnTo>
                    <a:pt x="0" y="775272"/>
                  </a:lnTo>
                  <a:lnTo>
                    <a:pt x="0" y="904812"/>
                  </a:lnTo>
                  <a:lnTo>
                    <a:pt x="904812" y="0"/>
                  </a:lnTo>
                  <a:lnTo>
                    <a:pt x="775272" y="0"/>
                  </a:lnTo>
                  <a:close/>
                </a:path>
              </a:pathLst>
            </a:custGeom>
            <a:grpFill/>
            <a:ln w="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AA0100B0-6CCA-49AF-93B0-0961FA268CCF}"/>
                </a:ext>
              </a:extLst>
            </p:cNvPr>
            <p:cNvSpPr/>
            <p:nvPr/>
          </p:nvSpPr>
          <p:spPr>
            <a:xfrm>
              <a:off x="8260080" y="4140819"/>
              <a:ext cx="372935" cy="372935"/>
            </a:xfrm>
            <a:custGeom>
              <a:avLst/>
              <a:gdLst>
                <a:gd name="connsiteX0" fmla="*/ 243396 w 372935"/>
                <a:gd name="connsiteY0" fmla="*/ 0 h 372935"/>
                <a:gd name="connsiteX1" fmla="*/ 0 w 372935"/>
                <a:gd name="connsiteY1" fmla="*/ 243396 h 372935"/>
                <a:gd name="connsiteX2" fmla="*/ 0 w 372935"/>
                <a:gd name="connsiteY2" fmla="*/ 372936 h 372935"/>
                <a:gd name="connsiteX3" fmla="*/ 372936 w 372935"/>
                <a:gd name="connsiteY3" fmla="*/ 0 h 372935"/>
                <a:gd name="connsiteX4" fmla="*/ 243396 w 372935"/>
                <a:gd name="connsiteY4" fmla="*/ 0 h 372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35" h="372935">
                  <a:moveTo>
                    <a:pt x="243396" y="0"/>
                  </a:moveTo>
                  <a:lnTo>
                    <a:pt x="0" y="243396"/>
                  </a:lnTo>
                  <a:lnTo>
                    <a:pt x="0" y="372936"/>
                  </a:lnTo>
                  <a:lnTo>
                    <a:pt x="372936" y="0"/>
                  </a:lnTo>
                  <a:lnTo>
                    <a:pt x="243396" y="0"/>
                  </a:lnTo>
                  <a:close/>
                </a:path>
              </a:pathLst>
            </a:custGeom>
            <a:grpFill/>
            <a:ln w="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0149015C-6D76-46F3-AFF9-CF095835FB43}"/>
                </a:ext>
              </a:extLst>
            </p:cNvPr>
            <p:cNvSpPr/>
            <p:nvPr/>
          </p:nvSpPr>
          <p:spPr>
            <a:xfrm>
              <a:off x="8260080" y="4140819"/>
              <a:ext cx="638873" cy="638873"/>
            </a:xfrm>
            <a:custGeom>
              <a:avLst/>
              <a:gdLst>
                <a:gd name="connsiteX0" fmla="*/ 509334 w 638873"/>
                <a:gd name="connsiteY0" fmla="*/ 0 h 638873"/>
                <a:gd name="connsiteX1" fmla="*/ 0 w 638873"/>
                <a:gd name="connsiteY1" fmla="*/ 509334 h 638873"/>
                <a:gd name="connsiteX2" fmla="*/ 0 w 638873"/>
                <a:gd name="connsiteY2" fmla="*/ 638874 h 638873"/>
                <a:gd name="connsiteX3" fmla="*/ 638874 w 638873"/>
                <a:gd name="connsiteY3" fmla="*/ 0 h 638873"/>
                <a:gd name="connsiteX4" fmla="*/ 509334 w 638873"/>
                <a:gd name="connsiteY4" fmla="*/ 0 h 63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873" h="638873">
                  <a:moveTo>
                    <a:pt x="509334" y="0"/>
                  </a:moveTo>
                  <a:lnTo>
                    <a:pt x="0" y="509334"/>
                  </a:lnTo>
                  <a:lnTo>
                    <a:pt x="0" y="638874"/>
                  </a:lnTo>
                  <a:lnTo>
                    <a:pt x="638874" y="0"/>
                  </a:lnTo>
                  <a:lnTo>
                    <a:pt x="509334" y="0"/>
                  </a:lnTo>
                  <a:close/>
                </a:path>
              </a:pathLst>
            </a:custGeom>
            <a:grpFill/>
            <a:ln w="0" cap="flat">
              <a:noFill/>
              <a:prstDash val="solid"/>
              <a:miter/>
            </a:ln>
          </p:spPr>
          <p:txBody>
            <a:bodyPr rtlCol="0" anchor="ctr"/>
            <a:lstStyle/>
            <a:p>
              <a:endParaRPr lang="en-US"/>
            </a:p>
          </p:txBody>
        </p:sp>
      </p:grpSp>
      <p:sp>
        <p:nvSpPr>
          <p:cNvPr id="3" name="Presentation Footer">
            <a:extLst>
              <a:ext uri="{FF2B5EF4-FFF2-40B4-BE49-F238E27FC236}">
                <a16:creationId xmlns:a16="http://schemas.microsoft.com/office/drawing/2014/main" id="{482E0A4A-E0BB-D36A-D357-715847B0E22C}"/>
              </a:ext>
            </a:extLst>
          </p:cNvPr>
          <p:cNvSpPr>
            <a:spLocks noGrp="1"/>
          </p:cNvSpPr>
          <p:nvPr>
            <p:ph type="ftr" sz="quarter" idx="3"/>
          </p:nvPr>
        </p:nvSpPr>
        <p:spPr>
          <a:xfrm>
            <a:off x="442912" y="6355080"/>
            <a:ext cx="5473701" cy="137160"/>
          </a:xfrm>
          <a:prstGeom prst="rect">
            <a:avLst/>
          </a:prstGeom>
        </p:spPr>
        <p:txBody>
          <a:bodyPr vert="horz" lIns="0" tIns="0" rIns="0" bIns="0" rtlCol="0" anchor="b" anchorCtr="0"/>
          <a:lstStyle>
            <a:lvl1pPr algn="l">
              <a:defRPr lang="en-US" sz="750" smtClean="0"/>
            </a:lvl1pPr>
          </a:lstStyle>
          <a:p>
            <a:r>
              <a:rPr lang="en-US"/>
              <a:t>Public Sector Enterprises Summit 2.0</a:t>
            </a:r>
            <a:endParaRPr lang="en-US" dirty="0"/>
          </a:p>
        </p:txBody>
      </p:sp>
      <p:sp>
        <p:nvSpPr>
          <p:cNvPr id="5" name="Date">
            <a:extLst>
              <a:ext uri="{FF2B5EF4-FFF2-40B4-BE49-F238E27FC236}">
                <a16:creationId xmlns:a16="http://schemas.microsoft.com/office/drawing/2014/main" id="{43DADD65-6899-D43E-587A-86BD197D670B}"/>
              </a:ext>
            </a:extLst>
          </p:cNvPr>
          <p:cNvSpPr>
            <a:spLocks noGrp="1"/>
          </p:cNvSpPr>
          <p:nvPr>
            <p:ph type="dt" sz="half" idx="2"/>
          </p:nvPr>
        </p:nvSpPr>
        <p:spPr>
          <a:xfrm>
            <a:off x="9984296" y="6355080"/>
            <a:ext cx="1764792" cy="137160"/>
          </a:xfrm>
          <a:prstGeom prst="rect">
            <a:avLst/>
          </a:prstGeom>
        </p:spPr>
        <p:txBody>
          <a:bodyPr vert="horz" lIns="0" tIns="0" rIns="0" bIns="0" rtlCol="0" anchor="b" anchorCtr="0"/>
          <a:lstStyle>
            <a:lvl1pPr algn="r">
              <a:defRPr lang="en-US" sz="750" smtClean="0"/>
            </a:lvl1pPr>
          </a:lstStyle>
          <a:p>
            <a:r>
              <a:rPr lang="en-US"/>
              <a:t>February 2025</a:t>
            </a:r>
            <a:endParaRPr lang="en-US" dirty="0"/>
          </a:p>
        </p:txBody>
      </p:sp>
      <p:sp>
        <p:nvSpPr>
          <p:cNvPr id="6" name="PwCFirm">
            <a:extLst>
              <a:ext uri="{FF2B5EF4-FFF2-40B4-BE49-F238E27FC236}">
                <a16:creationId xmlns:a16="http://schemas.microsoft.com/office/drawing/2014/main" id="{5698EB7D-4A74-29A7-0BC8-844D8057C67B}"/>
              </a:ext>
            </a:extLst>
          </p:cNvPr>
          <p:cNvSpPr txBox="1"/>
          <p:nvPr userDrawn="1"/>
        </p:nvSpPr>
        <p:spPr>
          <a:xfrm>
            <a:off x="442913" y="6492240"/>
            <a:ext cx="5473700" cy="137160"/>
          </a:xfrm>
          <a:prstGeom prst="rect">
            <a:avLst/>
          </a:prstGeom>
          <a:noFill/>
        </p:spPr>
        <p:txBody>
          <a:bodyPr wrap="square" lIns="0" tIns="0" rIns="0" bIns="0" rtlCol="0" anchor="b" anchorCtr="0">
            <a:noAutofit/>
          </a:bodyPr>
          <a:lstStyle>
            <a:defPPr>
              <a:defRPr lang="en-US"/>
            </a:defPPr>
            <a:lvl1pPr>
              <a:defRPr sz="750" b="0"/>
            </a:lvl1pPr>
          </a:lstStyle>
          <a:p>
            <a:pPr lvl="0" algn="l"/>
            <a:r>
              <a:rPr lang="en-US"/>
              <a:t>PwC</a:t>
            </a:r>
          </a:p>
        </p:txBody>
      </p:sp>
      <p:sp>
        <p:nvSpPr>
          <p:cNvPr id="7" name="Slide Number">
            <a:extLst>
              <a:ext uri="{FF2B5EF4-FFF2-40B4-BE49-F238E27FC236}">
                <a16:creationId xmlns:a16="http://schemas.microsoft.com/office/drawing/2014/main" id="{82A56B07-F254-0F4E-FFE2-C53EEE4025E1}"/>
              </a:ext>
            </a:extLst>
          </p:cNvPr>
          <p:cNvSpPr>
            <a:spLocks noGrp="1"/>
          </p:cNvSpPr>
          <p:nvPr>
            <p:ph type="sldNum" sz="quarter" idx="4"/>
          </p:nvPr>
        </p:nvSpPr>
        <p:spPr>
          <a:xfrm>
            <a:off x="9984296" y="6492240"/>
            <a:ext cx="1764792" cy="137160"/>
          </a:xfrm>
          <a:prstGeom prst="rect">
            <a:avLst/>
          </a:prstGeom>
        </p:spPr>
        <p:txBody>
          <a:bodyPr vert="horz" lIns="0" tIns="0" rIns="0" bIns="0" rtlCol="0" anchor="b" anchorCtr="0">
            <a:noAutofit/>
          </a:bodyPr>
          <a:lstStyle>
            <a:lvl1pPr algn="r">
              <a:defRPr lang="en-US" sz="750" smtClean="0"/>
            </a:lvl1pPr>
          </a:lstStyle>
          <a:p>
            <a:fld id="{63C4059B-B365-4E70-BB5A-F8D3FAD74878}" type="slidenum">
              <a:rPr lang="en-US" smtClean="0"/>
              <a:pPr/>
              <a:t>‹#›</a:t>
            </a:fld>
            <a:endParaRPr lang="en-US"/>
          </a:p>
        </p:txBody>
      </p:sp>
    </p:spTree>
    <p:extLst>
      <p:ext uri="{BB962C8B-B14F-4D97-AF65-F5344CB8AC3E}">
        <p14:creationId xmlns:p14="http://schemas.microsoft.com/office/powerpoint/2010/main" val="3285621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85DFD7E-BBE8-49AD-B91A-9DF8E44DEB31}"/>
              </a:ext>
            </a:extLst>
          </p:cNvPr>
          <p:cNvGraphicFramePr>
            <a:graphicFrameLocks noChangeAspect="1"/>
          </p:cNvGraphicFramePr>
          <p:nvPr userDrawn="1">
            <p:custDataLst>
              <p:tags r:id="rId1"/>
            </p:custDataLst>
            <p:extLst>
              <p:ext uri="{D42A27DB-BD31-4B8C-83A1-F6EECF244321}">
                <p14:modId xmlns:p14="http://schemas.microsoft.com/office/powerpoint/2010/main" val="419839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5" progId="TCLayout.ActiveDocument.1">
                  <p:embed/>
                </p:oleObj>
              </mc:Choice>
              <mc:Fallback>
                <p:oleObj name="think-cell Slide" r:id="rId3" imgW="425" imgH="425" progId="TCLayout.ActiveDocument.1">
                  <p:embed/>
                  <p:pic>
                    <p:nvPicPr>
                      <p:cNvPr id="5" name="think-cell data - do not delete" hidden="1">
                        <a:extLst>
                          <a:ext uri="{FF2B5EF4-FFF2-40B4-BE49-F238E27FC236}">
                            <a16:creationId xmlns:a16="http://schemas.microsoft.com/office/drawing/2014/main" id="{085DFD7E-BBE8-49AD-B91A-9DF8E44DEB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Picture Placeholder 3">
            <a:extLst>
              <a:ext uri="{FF2B5EF4-FFF2-40B4-BE49-F238E27FC236}">
                <a16:creationId xmlns:a16="http://schemas.microsoft.com/office/drawing/2014/main" id="{2E6E674F-C562-47BE-867D-23E737B5A875}"/>
              </a:ext>
            </a:extLst>
          </p:cNvPr>
          <p:cNvSpPr>
            <a:spLocks noGrp="1"/>
          </p:cNvSpPr>
          <p:nvPr>
            <p:ph type="pic" sz="quarter" idx="10"/>
          </p:nvPr>
        </p:nvSpPr>
        <p:spPr>
          <a:xfrm>
            <a:off x="5425440" y="0"/>
            <a:ext cx="6766560" cy="6858000"/>
          </a:xfrm>
          <a:prstGeom prst="rect">
            <a:avLst/>
          </a:prstGeom>
          <a:solidFill>
            <a:schemeClr val="bg2"/>
          </a:solidFill>
        </p:spPr>
        <p:txBody>
          <a:bodyPr anchor="ctr"/>
          <a:lstStyle>
            <a:lvl1pPr algn="ctr">
              <a:defRPr/>
            </a:lvl1pPr>
          </a:lstStyle>
          <a:p>
            <a:endParaRPr lang="en-US"/>
          </a:p>
        </p:txBody>
      </p:sp>
      <p:sp>
        <p:nvSpPr>
          <p:cNvPr id="45" name="Date Placeholder 44">
            <a:extLst>
              <a:ext uri="{FF2B5EF4-FFF2-40B4-BE49-F238E27FC236}">
                <a16:creationId xmlns:a16="http://schemas.microsoft.com/office/drawing/2014/main" id="{6A610AEC-77CE-41E6-868E-5DE49FBCEE94}"/>
              </a:ext>
            </a:extLst>
          </p:cNvPr>
          <p:cNvSpPr>
            <a:spLocks noGrp="1"/>
          </p:cNvSpPr>
          <p:nvPr>
            <p:ph type="dt" sz="half" idx="11"/>
          </p:nvPr>
        </p:nvSpPr>
        <p:spPr>
          <a:xfrm>
            <a:off x="9984296" y="6355080"/>
            <a:ext cx="1764792" cy="137160"/>
          </a:xfrm>
        </p:spPr>
        <p:txBody>
          <a:bodyPr vert="horz" lIns="0" tIns="0" rIns="0" bIns="0" rtlCol="0" anchor="b" anchorCtr="0"/>
          <a:lstStyle>
            <a:lvl1pPr algn="r">
              <a:defRPr lang="en-US" smtClean="0"/>
            </a:lvl1pPr>
          </a:lstStyle>
          <a:p>
            <a:r>
              <a:rPr lang="en-US"/>
              <a:t>February 2025</a:t>
            </a:r>
            <a:endParaRPr lang="en-US" dirty="0"/>
          </a:p>
        </p:txBody>
      </p:sp>
      <p:sp>
        <p:nvSpPr>
          <p:cNvPr id="46" name="Footer Placeholder 45">
            <a:extLst>
              <a:ext uri="{FF2B5EF4-FFF2-40B4-BE49-F238E27FC236}">
                <a16:creationId xmlns:a16="http://schemas.microsoft.com/office/drawing/2014/main" id="{0EF44800-634C-49B9-AE9D-B2AC2AD30B38}"/>
              </a:ext>
            </a:extLst>
          </p:cNvPr>
          <p:cNvSpPr>
            <a:spLocks noGrp="1"/>
          </p:cNvSpPr>
          <p:nvPr>
            <p:ph type="ftr" sz="quarter" idx="12"/>
          </p:nvPr>
        </p:nvSpPr>
        <p:spPr>
          <a:xfrm>
            <a:off x="442912" y="6355080"/>
            <a:ext cx="5473701" cy="137160"/>
          </a:xfrm>
          <a:prstGeom prst="rect">
            <a:avLst/>
          </a:prstGeom>
        </p:spPr>
        <p:txBody>
          <a:bodyPr vert="horz" lIns="0" tIns="0" rIns="0" bIns="0" rtlCol="0" anchor="b" anchorCtr="0"/>
          <a:lstStyle>
            <a:lvl1pPr algn="l">
              <a:defRPr lang="en-US"/>
            </a:lvl1pPr>
          </a:lstStyle>
          <a:p>
            <a:r>
              <a:rPr lang="en-US"/>
              <a:t>Public Sector Enterprises Summit 2.0</a:t>
            </a:r>
            <a:endParaRPr lang="en-US" dirty="0"/>
          </a:p>
        </p:txBody>
      </p:sp>
      <p:sp>
        <p:nvSpPr>
          <p:cNvPr id="47" name="Slide Number Placeholder 46">
            <a:extLst>
              <a:ext uri="{FF2B5EF4-FFF2-40B4-BE49-F238E27FC236}">
                <a16:creationId xmlns:a16="http://schemas.microsoft.com/office/drawing/2014/main" id="{43299A36-DC98-46D7-946B-45FC1A3952FA}"/>
              </a:ext>
            </a:extLst>
          </p:cNvPr>
          <p:cNvSpPr>
            <a:spLocks noGrp="1"/>
          </p:cNvSpPr>
          <p:nvPr>
            <p:ph type="sldNum" sz="quarter" idx="13"/>
          </p:nvPr>
        </p:nvSpPr>
        <p:spPr>
          <a:xfrm>
            <a:off x="9984296" y="6492240"/>
            <a:ext cx="1764792" cy="137160"/>
          </a:xfrm>
        </p:spPr>
        <p:txBody>
          <a:bodyPr vert="horz" lIns="0" tIns="0" rIns="0" bIns="0" rtlCol="0" anchor="b" anchorCtr="0">
            <a:noAutofit/>
          </a:bodyPr>
          <a:lstStyle>
            <a:lvl1pPr algn="r">
              <a:defRPr lang="en-US" smtClean="0"/>
            </a:lvl1pPr>
          </a:lstStyle>
          <a:p>
            <a:fld id="{7481B8E5-E9A5-49F8-A356-6A2449DDA20D}" type="slidenum">
              <a:rPr lang="en-US" smtClean="0"/>
              <a:pPr/>
              <a:t>‹#›</a:t>
            </a:fld>
            <a:endParaRPr lang="en-US"/>
          </a:p>
        </p:txBody>
      </p:sp>
    </p:spTree>
    <p:extLst>
      <p:ext uri="{BB962C8B-B14F-4D97-AF65-F5344CB8AC3E}">
        <p14:creationId xmlns:p14="http://schemas.microsoft.com/office/powerpoint/2010/main" val="2394420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85DFD7E-BBE8-49AD-B91A-9DF8E44DEB31}"/>
              </a:ext>
            </a:extLst>
          </p:cNvPr>
          <p:cNvGraphicFramePr>
            <a:graphicFrameLocks noChangeAspect="1"/>
          </p:cNvGraphicFramePr>
          <p:nvPr userDrawn="1">
            <p:custDataLst>
              <p:tags r:id="rId1"/>
            </p:custDataLst>
            <p:extLst>
              <p:ext uri="{D42A27DB-BD31-4B8C-83A1-F6EECF244321}">
                <p14:modId xmlns:p14="http://schemas.microsoft.com/office/powerpoint/2010/main" val="419839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5" progId="TCLayout.ActiveDocument.1">
                  <p:embed/>
                </p:oleObj>
              </mc:Choice>
              <mc:Fallback>
                <p:oleObj name="think-cell Slide" r:id="rId3" imgW="425" imgH="425" progId="TCLayout.ActiveDocument.1">
                  <p:embed/>
                  <p:pic>
                    <p:nvPicPr>
                      <p:cNvPr id="5" name="think-cell data - do not delete" hidden="1">
                        <a:extLst>
                          <a:ext uri="{FF2B5EF4-FFF2-40B4-BE49-F238E27FC236}">
                            <a16:creationId xmlns:a16="http://schemas.microsoft.com/office/drawing/2014/main" id="{085DFD7E-BBE8-49AD-B91A-9DF8E44DEB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Picture Placeholder 3">
            <a:extLst>
              <a:ext uri="{FF2B5EF4-FFF2-40B4-BE49-F238E27FC236}">
                <a16:creationId xmlns:a16="http://schemas.microsoft.com/office/drawing/2014/main" id="{2E6E674F-C562-47BE-867D-23E737B5A875}"/>
              </a:ext>
            </a:extLst>
          </p:cNvPr>
          <p:cNvSpPr>
            <a:spLocks noGrp="1"/>
          </p:cNvSpPr>
          <p:nvPr>
            <p:ph type="pic" sz="quarter" idx="10"/>
          </p:nvPr>
        </p:nvSpPr>
        <p:spPr>
          <a:xfrm>
            <a:off x="5425440" y="0"/>
            <a:ext cx="6766560" cy="6858000"/>
          </a:xfrm>
          <a:prstGeom prst="rect">
            <a:avLst/>
          </a:prstGeom>
          <a:solidFill>
            <a:schemeClr val="bg2"/>
          </a:solidFill>
        </p:spPr>
        <p:txBody>
          <a:bodyPr anchor="ctr"/>
          <a:lstStyle>
            <a:lvl1pPr algn="ctr">
              <a:defRPr/>
            </a:lvl1pPr>
          </a:lstStyle>
          <a:p>
            <a:endParaRPr lang="en-US"/>
          </a:p>
        </p:txBody>
      </p:sp>
      <p:sp>
        <p:nvSpPr>
          <p:cNvPr id="2" name="Presentation Footer">
            <a:extLst>
              <a:ext uri="{FF2B5EF4-FFF2-40B4-BE49-F238E27FC236}">
                <a16:creationId xmlns:a16="http://schemas.microsoft.com/office/drawing/2014/main" id="{9E00F47F-CC53-36AC-7915-0E2B6F4DA0A1}"/>
              </a:ext>
            </a:extLst>
          </p:cNvPr>
          <p:cNvSpPr>
            <a:spLocks noGrp="1"/>
          </p:cNvSpPr>
          <p:nvPr>
            <p:ph type="ftr" sz="quarter" idx="3"/>
          </p:nvPr>
        </p:nvSpPr>
        <p:spPr>
          <a:xfrm>
            <a:off x="442912" y="6355080"/>
            <a:ext cx="5473701" cy="137160"/>
          </a:xfrm>
          <a:prstGeom prst="rect">
            <a:avLst/>
          </a:prstGeom>
        </p:spPr>
        <p:txBody>
          <a:bodyPr vert="horz" lIns="0" tIns="0" rIns="0" bIns="0" rtlCol="0" anchor="b" anchorCtr="0"/>
          <a:lstStyle>
            <a:lvl1pPr algn="l">
              <a:defRPr lang="en-US" sz="750" smtClean="0"/>
            </a:lvl1pPr>
          </a:lstStyle>
          <a:p>
            <a:r>
              <a:rPr lang="en-US"/>
              <a:t>Public Sector Enterprises Summit 2.0</a:t>
            </a:r>
            <a:endParaRPr lang="en-US" dirty="0"/>
          </a:p>
        </p:txBody>
      </p:sp>
      <p:sp>
        <p:nvSpPr>
          <p:cNvPr id="3" name="Date">
            <a:extLst>
              <a:ext uri="{FF2B5EF4-FFF2-40B4-BE49-F238E27FC236}">
                <a16:creationId xmlns:a16="http://schemas.microsoft.com/office/drawing/2014/main" id="{C21C9C6A-044B-1E2E-94B4-57DB7F4B7846}"/>
              </a:ext>
            </a:extLst>
          </p:cNvPr>
          <p:cNvSpPr>
            <a:spLocks noGrp="1"/>
          </p:cNvSpPr>
          <p:nvPr>
            <p:ph type="dt" sz="half" idx="2"/>
          </p:nvPr>
        </p:nvSpPr>
        <p:spPr>
          <a:xfrm>
            <a:off x="9984296" y="6355080"/>
            <a:ext cx="1764792" cy="137160"/>
          </a:xfrm>
          <a:prstGeom prst="rect">
            <a:avLst/>
          </a:prstGeom>
        </p:spPr>
        <p:txBody>
          <a:bodyPr vert="horz" lIns="0" tIns="0" rIns="0" bIns="0" rtlCol="0" anchor="b" anchorCtr="0"/>
          <a:lstStyle>
            <a:lvl1pPr algn="r">
              <a:defRPr lang="en-US" sz="750" smtClean="0"/>
            </a:lvl1pPr>
          </a:lstStyle>
          <a:p>
            <a:r>
              <a:rPr lang="en-US"/>
              <a:t>February 2025</a:t>
            </a:r>
            <a:endParaRPr lang="en-US" dirty="0"/>
          </a:p>
        </p:txBody>
      </p:sp>
      <p:sp>
        <p:nvSpPr>
          <p:cNvPr id="6" name="PwCFirm">
            <a:extLst>
              <a:ext uri="{FF2B5EF4-FFF2-40B4-BE49-F238E27FC236}">
                <a16:creationId xmlns:a16="http://schemas.microsoft.com/office/drawing/2014/main" id="{6D9C6A38-37C6-D0EB-1018-6BF24B485990}"/>
              </a:ext>
            </a:extLst>
          </p:cNvPr>
          <p:cNvSpPr txBox="1"/>
          <p:nvPr userDrawn="1"/>
        </p:nvSpPr>
        <p:spPr>
          <a:xfrm>
            <a:off x="442913" y="6492240"/>
            <a:ext cx="5473700" cy="137160"/>
          </a:xfrm>
          <a:prstGeom prst="rect">
            <a:avLst/>
          </a:prstGeom>
          <a:noFill/>
        </p:spPr>
        <p:txBody>
          <a:bodyPr wrap="square" lIns="0" tIns="0" rIns="0" bIns="0" rtlCol="0" anchor="b" anchorCtr="0">
            <a:noAutofit/>
          </a:bodyPr>
          <a:lstStyle>
            <a:defPPr>
              <a:defRPr lang="en-US"/>
            </a:defPPr>
            <a:lvl1pPr>
              <a:defRPr sz="750" b="0"/>
            </a:lvl1pPr>
          </a:lstStyle>
          <a:p>
            <a:pPr lvl="0" algn="l"/>
            <a:r>
              <a:rPr lang="en-US"/>
              <a:t>Price Waterhouse &amp; Co LLP</a:t>
            </a:r>
          </a:p>
        </p:txBody>
      </p:sp>
      <p:sp>
        <p:nvSpPr>
          <p:cNvPr id="7" name="Slide Number">
            <a:extLst>
              <a:ext uri="{FF2B5EF4-FFF2-40B4-BE49-F238E27FC236}">
                <a16:creationId xmlns:a16="http://schemas.microsoft.com/office/drawing/2014/main" id="{914952EC-3F16-6CC5-A52C-088655BA6A14}"/>
              </a:ext>
            </a:extLst>
          </p:cNvPr>
          <p:cNvSpPr>
            <a:spLocks noGrp="1"/>
          </p:cNvSpPr>
          <p:nvPr>
            <p:ph type="sldNum" sz="quarter" idx="4"/>
          </p:nvPr>
        </p:nvSpPr>
        <p:spPr>
          <a:xfrm>
            <a:off x="9984296" y="6492240"/>
            <a:ext cx="1764792" cy="137160"/>
          </a:xfrm>
          <a:prstGeom prst="rect">
            <a:avLst/>
          </a:prstGeom>
        </p:spPr>
        <p:txBody>
          <a:bodyPr vert="horz" lIns="0" tIns="0" rIns="0" bIns="0" rtlCol="0" anchor="b" anchorCtr="0">
            <a:noAutofit/>
          </a:bodyPr>
          <a:lstStyle>
            <a:lvl1pPr algn="r">
              <a:defRPr lang="en-US" sz="750" smtClean="0"/>
            </a:lvl1pPr>
          </a:lstStyle>
          <a:p>
            <a:fld id="{63C4059B-B365-4E70-BB5A-F8D3FAD74878}" type="slidenum">
              <a:rPr lang="en-US" smtClean="0"/>
              <a:pPr/>
              <a:t>‹#›</a:t>
            </a:fld>
            <a:endParaRPr lang="en-US"/>
          </a:p>
        </p:txBody>
      </p:sp>
    </p:spTree>
    <p:extLst>
      <p:ext uri="{BB962C8B-B14F-4D97-AF65-F5344CB8AC3E}">
        <p14:creationId xmlns:p14="http://schemas.microsoft.com/office/powerpoint/2010/main" val="947627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hank You Light">
    <p:bg>
      <p:bgRef idx="1001">
        <a:schemeClr val="bg1"/>
      </p:bgRef>
    </p:bg>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FAE3545-9DFE-4EA5-AADB-E1493CD9DCCC}"/>
              </a:ext>
            </a:extLst>
          </p:cNvPr>
          <p:cNvGraphicFramePr>
            <a:graphicFrameLocks noChangeAspect="1"/>
          </p:cNvGraphicFramePr>
          <p:nvPr userDrawn="1">
            <p:custDataLst>
              <p:tags r:id="rId1"/>
            </p:custDataLst>
            <p:extLst>
              <p:ext uri="{D42A27DB-BD31-4B8C-83A1-F6EECF244321}">
                <p14:modId xmlns:p14="http://schemas.microsoft.com/office/powerpoint/2010/main" val="15585887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5" imgH="425" progId="TCLayout.ActiveDocument.1">
                  <p:embed/>
                </p:oleObj>
              </mc:Choice>
              <mc:Fallback>
                <p:oleObj name="think-cell Slide" r:id="rId3" imgW="425" imgH="425" progId="TCLayout.ActiveDocument.1">
                  <p:embed/>
                  <p:pic>
                    <p:nvPicPr>
                      <p:cNvPr id="4" name="think-cell data - do not delete" hidden="1">
                        <a:extLst>
                          <a:ext uri="{FF2B5EF4-FFF2-40B4-BE49-F238E27FC236}">
                            <a16:creationId xmlns:a16="http://schemas.microsoft.com/office/drawing/2014/main" id="{8FAE3545-9DFE-4EA5-AADB-E1493CD9DC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hasCustomPrompt="1"/>
          </p:nvPr>
        </p:nvSpPr>
        <p:spPr>
          <a:xfrm>
            <a:off x="442914" y="428625"/>
            <a:ext cx="5473699" cy="2428874"/>
          </a:xfrm>
        </p:spPr>
        <p:txBody>
          <a:bodyPr vert="horz" anchor="b" anchorCtr="0"/>
          <a:lstStyle>
            <a:lvl1pPr algn="l">
              <a:lnSpc>
                <a:spcPct val="85000"/>
              </a:lnSpc>
              <a:defRPr sz="5800">
                <a:solidFill>
                  <a:schemeClr val="accent1"/>
                </a:solidFill>
              </a:defRPr>
            </a:lvl1pPr>
          </a:lstStyle>
          <a:p>
            <a:r>
              <a:rPr lang="en-US"/>
              <a:t>Thank you</a:t>
            </a:r>
          </a:p>
        </p:txBody>
      </p:sp>
      <p:sp>
        <p:nvSpPr>
          <p:cNvPr id="6" name="Text Placeholder 5"/>
          <p:cNvSpPr>
            <a:spLocks noGrp="1"/>
          </p:cNvSpPr>
          <p:nvPr>
            <p:ph type="body" sz="quarter" idx="10" hasCustomPrompt="1"/>
          </p:nvPr>
        </p:nvSpPr>
        <p:spPr>
          <a:xfrm>
            <a:off x="442912" y="5259600"/>
            <a:ext cx="8686800" cy="1451610"/>
          </a:xfrm>
          <a:prstGeom prst="rect">
            <a:avLst/>
          </a:prstGeom>
        </p:spPr>
        <p:txBody>
          <a:bodyPr anchor="b"/>
          <a:lstStyle>
            <a:lvl1pPr marL="0">
              <a:lnSpc>
                <a:spcPct val="100000"/>
              </a:lnSpc>
              <a:spcBef>
                <a:spcPts val="0"/>
              </a:spcBef>
              <a:spcAft>
                <a:spcPts val="600"/>
              </a:spcAft>
              <a:buFontTx/>
              <a:buNone/>
              <a:defRPr sz="1000" b="0">
                <a:solidFill>
                  <a:schemeClr val="tx1"/>
                </a:solidFill>
              </a:defRPr>
            </a:lvl1pPr>
            <a:lvl2pPr marL="0">
              <a:lnSpc>
                <a:spcPct val="100000"/>
              </a:lnSpc>
              <a:spcBef>
                <a:spcPts val="0"/>
              </a:spcBef>
              <a:spcAft>
                <a:spcPts val="0"/>
              </a:spcAft>
              <a:buFontTx/>
              <a:buNone/>
              <a:defRPr sz="1200" b="0">
                <a:solidFill>
                  <a:schemeClr val="bg1"/>
                </a:solidFill>
              </a:defRPr>
            </a:lvl2pPr>
            <a:lvl3pPr marL="0" indent="0">
              <a:lnSpc>
                <a:spcPct val="100000"/>
              </a:lnSpc>
              <a:spcBef>
                <a:spcPts val="0"/>
              </a:spcBef>
              <a:spcAft>
                <a:spcPts val="0"/>
              </a:spcAft>
              <a:buFontTx/>
              <a:buNone/>
              <a:defRPr sz="1200" b="0">
                <a:solidFill>
                  <a:schemeClr val="bg1"/>
                </a:solidFill>
              </a:defRPr>
            </a:lvl3pPr>
            <a:lvl4pPr marL="0" indent="0">
              <a:lnSpc>
                <a:spcPct val="100000"/>
              </a:lnSpc>
              <a:spcBef>
                <a:spcPts val="0"/>
              </a:spcBef>
              <a:spcAft>
                <a:spcPts val="0"/>
              </a:spcAft>
              <a:buFontTx/>
              <a:buNone/>
              <a:defRPr sz="1200" b="0">
                <a:solidFill>
                  <a:schemeClr val="bg1"/>
                </a:solidFill>
              </a:defRPr>
            </a:lvl4pPr>
            <a:lvl5pPr marL="0" indent="0">
              <a:lnSpc>
                <a:spcPct val="100000"/>
              </a:lnSpc>
              <a:spcBef>
                <a:spcPts val="0"/>
              </a:spcBef>
              <a:spcAft>
                <a:spcPts val="0"/>
              </a:spcAft>
              <a:buFontTx/>
              <a:buNone/>
              <a:defRPr sz="1200" b="0">
                <a:solidFill>
                  <a:schemeClr val="bg1"/>
                </a:solidFill>
              </a:defRPr>
            </a:lvl5pPr>
            <a:lvl6pPr marL="0" indent="0">
              <a:lnSpc>
                <a:spcPct val="100000"/>
              </a:lnSpc>
              <a:spcBef>
                <a:spcPts val="0"/>
              </a:spcBef>
              <a:spcAft>
                <a:spcPts val="0"/>
              </a:spcAft>
              <a:buFontTx/>
              <a:buNone/>
              <a:defRPr sz="1200">
                <a:solidFill>
                  <a:schemeClr val="bg1"/>
                </a:solidFill>
              </a:defRPr>
            </a:lvl6pPr>
            <a:lvl7pPr marL="0" indent="0">
              <a:lnSpc>
                <a:spcPct val="100000"/>
              </a:lnSpc>
              <a:spcBef>
                <a:spcPts val="0"/>
              </a:spcBef>
              <a:spcAft>
                <a:spcPts val="0"/>
              </a:spcAft>
              <a:buFontTx/>
              <a:buNone/>
              <a:defRPr sz="1200">
                <a:solidFill>
                  <a:schemeClr val="bg1"/>
                </a:solidFill>
              </a:defRPr>
            </a:lvl7pPr>
            <a:lvl8pPr marL="0" indent="0">
              <a:lnSpc>
                <a:spcPct val="100000"/>
              </a:lnSpc>
              <a:spcBef>
                <a:spcPts val="0"/>
              </a:spcBef>
              <a:spcAft>
                <a:spcPts val="0"/>
              </a:spcAft>
              <a:buFontTx/>
              <a:buNone/>
              <a:defRPr sz="1200">
                <a:solidFill>
                  <a:schemeClr val="bg1"/>
                </a:solidFill>
              </a:defRPr>
            </a:lvl8pPr>
            <a:lvl9pPr marL="0" indent="0">
              <a:lnSpc>
                <a:spcPct val="100000"/>
              </a:lnSpc>
              <a:spcBef>
                <a:spcPts val="0"/>
              </a:spcBef>
              <a:spcAft>
                <a:spcPts val="0"/>
              </a:spcAft>
              <a:buFontTx/>
              <a:buNone/>
              <a:defRPr sz="1200">
                <a:solidFill>
                  <a:schemeClr val="bg1"/>
                </a:solidFill>
              </a:defRPr>
            </a:lvl9pPr>
          </a:lstStyle>
          <a:p>
            <a:pPr lvl="0"/>
            <a:r>
              <a:rPr lang="en-US"/>
              <a:t>[Legal]</a:t>
            </a:r>
          </a:p>
        </p:txBody>
      </p:sp>
      <p:sp>
        <p:nvSpPr>
          <p:cNvPr id="9" name="AutoShape 3"/>
          <p:cNvSpPr>
            <a:spLocks noChangeAspect="1" noChangeArrowheads="1" noTextEdit="1"/>
          </p:cNvSpPr>
          <p:nvPr userDrawn="1"/>
        </p:nvSpPr>
        <p:spPr bwMode="auto">
          <a:xfrm>
            <a:off x="533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14" name="Group 113">
            <a:extLst>
              <a:ext uri="{FF2B5EF4-FFF2-40B4-BE49-F238E27FC236}">
                <a16:creationId xmlns:a16="http://schemas.microsoft.com/office/drawing/2014/main" id="{19519F0A-5E9A-4225-9DE1-AE481FD6E3DB}"/>
              </a:ext>
            </a:extLst>
          </p:cNvPr>
          <p:cNvGrpSpPr/>
          <p:nvPr userDrawn="1"/>
        </p:nvGrpSpPr>
        <p:grpSpPr>
          <a:xfrm>
            <a:off x="11277600" y="0"/>
            <a:ext cx="914400" cy="914400"/>
            <a:chOff x="8260080" y="4140819"/>
            <a:chExt cx="1371600" cy="1371600"/>
          </a:xfrm>
          <a:solidFill>
            <a:schemeClr val="accent4"/>
          </a:solidFill>
        </p:grpSpPr>
        <p:sp>
          <p:nvSpPr>
            <p:cNvPr id="115" name="Freeform: Shape 114">
              <a:extLst>
                <a:ext uri="{FF2B5EF4-FFF2-40B4-BE49-F238E27FC236}">
                  <a16:creationId xmlns:a16="http://schemas.microsoft.com/office/drawing/2014/main" id="{43196621-DB72-4946-B3FF-BEE47FF97C44}"/>
                </a:ext>
              </a:extLst>
            </p:cNvPr>
            <p:cNvSpPr/>
            <p:nvPr/>
          </p:nvSpPr>
          <p:spPr>
            <a:xfrm>
              <a:off x="9259316" y="5140118"/>
              <a:ext cx="372363" cy="372300"/>
            </a:xfrm>
            <a:custGeom>
              <a:avLst/>
              <a:gdLst>
                <a:gd name="connsiteX0" fmla="*/ 372364 w 372363"/>
                <a:gd name="connsiteY0" fmla="*/ 0 h 372300"/>
                <a:gd name="connsiteX1" fmla="*/ 0 w 372363"/>
                <a:gd name="connsiteY1" fmla="*/ 372301 h 372300"/>
                <a:gd name="connsiteX2" fmla="*/ 129540 w 372363"/>
                <a:gd name="connsiteY2" fmla="*/ 372301 h 372300"/>
                <a:gd name="connsiteX3" fmla="*/ 372364 w 372363"/>
                <a:gd name="connsiteY3" fmla="*/ 129477 h 372300"/>
                <a:gd name="connsiteX4" fmla="*/ 372364 w 372363"/>
                <a:gd name="connsiteY4" fmla="*/ 0 h 372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363" h="372300">
                  <a:moveTo>
                    <a:pt x="372364" y="0"/>
                  </a:moveTo>
                  <a:lnTo>
                    <a:pt x="0" y="372301"/>
                  </a:lnTo>
                  <a:lnTo>
                    <a:pt x="129540" y="372301"/>
                  </a:lnTo>
                  <a:lnTo>
                    <a:pt x="372364" y="129477"/>
                  </a:lnTo>
                  <a:lnTo>
                    <a:pt x="372364" y="0"/>
                  </a:lnTo>
                  <a:close/>
                </a:path>
              </a:pathLst>
            </a:custGeom>
            <a:grpFill/>
            <a:ln w="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C11F7570-7295-4978-9B35-6DF12BCDF6F9}"/>
                </a:ext>
              </a:extLst>
            </p:cNvPr>
            <p:cNvSpPr/>
            <p:nvPr/>
          </p:nvSpPr>
          <p:spPr>
            <a:xfrm>
              <a:off x="8260080" y="4140819"/>
              <a:ext cx="1371600" cy="1371600"/>
            </a:xfrm>
            <a:custGeom>
              <a:avLst/>
              <a:gdLst>
                <a:gd name="connsiteX0" fmla="*/ 1371600 w 1371600"/>
                <a:gd name="connsiteY0" fmla="*/ 0 h 1371600"/>
                <a:gd name="connsiteX1" fmla="*/ 1307148 w 1371600"/>
                <a:gd name="connsiteY1" fmla="*/ 0 h 1371600"/>
                <a:gd name="connsiteX2" fmla="*/ 0 w 1371600"/>
                <a:gd name="connsiteY2" fmla="*/ 1307084 h 1371600"/>
                <a:gd name="connsiteX3" fmla="*/ 0 w 1371600"/>
                <a:gd name="connsiteY3" fmla="*/ 1371600 h 1371600"/>
                <a:gd name="connsiteX4" fmla="*/ 65088 w 1371600"/>
                <a:gd name="connsiteY4" fmla="*/ 1371600 h 1371600"/>
                <a:gd name="connsiteX5" fmla="*/ 1371600 w 1371600"/>
                <a:gd name="connsiteY5" fmla="*/ 65088 h 1371600"/>
                <a:gd name="connsiteX6" fmla="*/ 1371600 w 1371600"/>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371600">
                  <a:moveTo>
                    <a:pt x="1371600" y="0"/>
                  </a:moveTo>
                  <a:lnTo>
                    <a:pt x="1307148" y="0"/>
                  </a:lnTo>
                  <a:lnTo>
                    <a:pt x="0" y="1307084"/>
                  </a:lnTo>
                  <a:lnTo>
                    <a:pt x="0" y="1371600"/>
                  </a:lnTo>
                  <a:lnTo>
                    <a:pt x="65088" y="1371600"/>
                  </a:lnTo>
                  <a:lnTo>
                    <a:pt x="1371600" y="65088"/>
                  </a:lnTo>
                  <a:lnTo>
                    <a:pt x="1371600" y="0"/>
                  </a:lnTo>
                  <a:close/>
                </a:path>
              </a:pathLst>
            </a:custGeom>
            <a:grpFill/>
            <a:ln w="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8323CB36-1DC9-4A4A-B10E-4AD1A12A7424}"/>
                </a:ext>
              </a:extLst>
            </p:cNvPr>
            <p:cNvSpPr/>
            <p:nvPr/>
          </p:nvSpPr>
          <p:spPr>
            <a:xfrm>
              <a:off x="8260080" y="4140819"/>
              <a:ext cx="106997" cy="106997"/>
            </a:xfrm>
            <a:custGeom>
              <a:avLst/>
              <a:gdLst>
                <a:gd name="connsiteX0" fmla="*/ 0 w 106997"/>
                <a:gd name="connsiteY0" fmla="*/ 0 h 106997"/>
                <a:gd name="connsiteX1" fmla="*/ 0 w 106997"/>
                <a:gd name="connsiteY1" fmla="*/ 106998 h 106997"/>
                <a:gd name="connsiteX2" fmla="*/ 106998 w 106997"/>
                <a:gd name="connsiteY2" fmla="*/ 0 h 106997"/>
                <a:gd name="connsiteX3" fmla="*/ 0 w 106997"/>
                <a:gd name="connsiteY3" fmla="*/ 0 h 106997"/>
              </a:gdLst>
              <a:ahLst/>
              <a:cxnLst>
                <a:cxn ang="0">
                  <a:pos x="connsiteX0" y="connsiteY0"/>
                </a:cxn>
                <a:cxn ang="0">
                  <a:pos x="connsiteX1" y="connsiteY1"/>
                </a:cxn>
                <a:cxn ang="0">
                  <a:pos x="connsiteX2" y="connsiteY2"/>
                </a:cxn>
                <a:cxn ang="0">
                  <a:pos x="connsiteX3" y="connsiteY3"/>
                </a:cxn>
              </a:cxnLst>
              <a:rect l="l" t="t" r="r" b="b"/>
              <a:pathLst>
                <a:path w="106997" h="106997">
                  <a:moveTo>
                    <a:pt x="0" y="0"/>
                  </a:moveTo>
                  <a:lnTo>
                    <a:pt x="0" y="106998"/>
                  </a:lnTo>
                  <a:lnTo>
                    <a:pt x="106998" y="0"/>
                  </a:lnTo>
                  <a:lnTo>
                    <a:pt x="0" y="0"/>
                  </a:lnTo>
                  <a:close/>
                </a:path>
              </a:pathLst>
            </a:custGeom>
            <a:grpFill/>
            <a:ln w="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6F037565-B024-4838-A9ED-2A67000F2443}"/>
                </a:ext>
              </a:extLst>
            </p:cNvPr>
            <p:cNvSpPr/>
            <p:nvPr/>
          </p:nvSpPr>
          <p:spPr>
            <a:xfrm>
              <a:off x="8260080" y="4140819"/>
              <a:ext cx="1170749" cy="1170749"/>
            </a:xfrm>
            <a:custGeom>
              <a:avLst/>
              <a:gdLst>
                <a:gd name="connsiteX0" fmla="*/ 1041210 w 1170749"/>
                <a:gd name="connsiteY0" fmla="*/ 0 h 1170749"/>
                <a:gd name="connsiteX1" fmla="*/ 0 w 1170749"/>
                <a:gd name="connsiteY1" fmla="*/ 1041210 h 1170749"/>
                <a:gd name="connsiteX2" fmla="*/ 0 w 1170749"/>
                <a:gd name="connsiteY2" fmla="*/ 1170750 h 1170749"/>
                <a:gd name="connsiteX3" fmla="*/ 1170750 w 1170749"/>
                <a:gd name="connsiteY3" fmla="*/ 0 h 1170749"/>
                <a:gd name="connsiteX4" fmla="*/ 1041210 w 1170749"/>
                <a:gd name="connsiteY4" fmla="*/ 0 h 1170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749" h="1170749">
                  <a:moveTo>
                    <a:pt x="1041210" y="0"/>
                  </a:moveTo>
                  <a:lnTo>
                    <a:pt x="0" y="1041210"/>
                  </a:lnTo>
                  <a:lnTo>
                    <a:pt x="0" y="1170750"/>
                  </a:lnTo>
                  <a:lnTo>
                    <a:pt x="1170750" y="0"/>
                  </a:lnTo>
                  <a:lnTo>
                    <a:pt x="1041210" y="0"/>
                  </a:lnTo>
                  <a:close/>
                </a:path>
              </a:pathLst>
            </a:custGeom>
            <a:grpFill/>
            <a:ln w="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67989230-6934-412D-A3AF-E1962CAB8473}"/>
                </a:ext>
              </a:extLst>
            </p:cNvPr>
            <p:cNvSpPr/>
            <p:nvPr/>
          </p:nvSpPr>
          <p:spPr>
            <a:xfrm>
              <a:off x="8727439" y="4608242"/>
              <a:ext cx="904240" cy="904176"/>
            </a:xfrm>
            <a:custGeom>
              <a:avLst/>
              <a:gdLst>
                <a:gd name="connsiteX0" fmla="*/ 904240 w 904240"/>
                <a:gd name="connsiteY0" fmla="*/ 0 h 904176"/>
                <a:gd name="connsiteX1" fmla="*/ 0 w 904240"/>
                <a:gd name="connsiteY1" fmla="*/ 904177 h 904176"/>
                <a:gd name="connsiteX2" fmla="*/ 129604 w 904240"/>
                <a:gd name="connsiteY2" fmla="*/ 904177 h 904176"/>
                <a:gd name="connsiteX3" fmla="*/ 904240 w 904240"/>
                <a:gd name="connsiteY3" fmla="*/ 129540 h 904176"/>
                <a:gd name="connsiteX4" fmla="*/ 904240 w 904240"/>
                <a:gd name="connsiteY4" fmla="*/ 0 h 90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240" h="904176">
                  <a:moveTo>
                    <a:pt x="904240" y="0"/>
                  </a:moveTo>
                  <a:lnTo>
                    <a:pt x="0" y="904177"/>
                  </a:lnTo>
                  <a:lnTo>
                    <a:pt x="129604" y="904177"/>
                  </a:lnTo>
                  <a:lnTo>
                    <a:pt x="904240" y="129540"/>
                  </a:lnTo>
                  <a:lnTo>
                    <a:pt x="904240" y="0"/>
                  </a:lnTo>
                  <a:close/>
                </a:path>
              </a:pathLst>
            </a:custGeom>
            <a:grpFill/>
            <a:ln w="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3A25C710-77D3-40EA-AF97-C62D6A2CEAE4}"/>
                </a:ext>
              </a:extLst>
            </p:cNvPr>
            <p:cNvSpPr/>
            <p:nvPr/>
          </p:nvSpPr>
          <p:spPr>
            <a:xfrm>
              <a:off x="8461501" y="4342304"/>
              <a:ext cx="1170178" cy="1170114"/>
            </a:xfrm>
            <a:custGeom>
              <a:avLst/>
              <a:gdLst>
                <a:gd name="connsiteX0" fmla="*/ 1170178 w 1170178"/>
                <a:gd name="connsiteY0" fmla="*/ 0 h 1170114"/>
                <a:gd name="connsiteX1" fmla="*/ 0 w 1170178"/>
                <a:gd name="connsiteY1" fmla="*/ 1170115 h 1170114"/>
                <a:gd name="connsiteX2" fmla="*/ 129604 w 1170178"/>
                <a:gd name="connsiteY2" fmla="*/ 1170115 h 1170114"/>
                <a:gd name="connsiteX3" fmla="*/ 1170178 w 1170178"/>
                <a:gd name="connsiteY3" fmla="*/ 129540 h 1170114"/>
                <a:gd name="connsiteX4" fmla="*/ 1170178 w 1170178"/>
                <a:gd name="connsiteY4" fmla="*/ 0 h 117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178" h="1170114">
                  <a:moveTo>
                    <a:pt x="1170178" y="0"/>
                  </a:moveTo>
                  <a:lnTo>
                    <a:pt x="0" y="1170115"/>
                  </a:lnTo>
                  <a:lnTo>
                    <a:pt x="129604" y="1170115"/>
                  </a:lnTo>
                  <a:lnTo>
                    <a:pt x="1170178" y="129540"/>
                  </a:lnTo>
                  <a:lnTo>
                    <a:pt x="1170178" y="0"/>
                  </a:lnTo>
                  <a:close/>
                </a:path>
              </a:pathLst>
            </a:custGeom>
            <a:grpFill/>
            <a:ln w="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016939C6-6D44-4916-9EA9-8A78A411D4A4}"/>
                </a:ext>
              </a:extLst>
            </p:cNvPr>
            <p:cNvSpPr/>
            <p:nvPr/>
          </p:nvSpPr>
          <p:spPr>
            <a:xfrm>
              <a:off x="8993378" y="4874180"/>
              <a:ext cx="638301" cy="638238"/>
            </a:xfrm>
            <a:custGeom>
              <a:avLst/>
              <a:gdLst>
                <a:gd name="connsiteX0" fmla="*/ 638302 w 638301"/>
                <a:gd name="connsiteY0" fmla="*/ 0 h 638238"/>
                <a:gd name="connsiteX1" fmla="*/ 0 w 638301"/>
                <a:gd name="connsiteY1" fmla="*/ 638239 h 638238"/>
                <a:gd name="connsiteX2" fmla="*/ 129540 w 638301"/>
                <a:gd name="connsiteY2" fmla="*/ 638239 h 638238"/>
                <a:gd name="connsiteX3" fmla="*/ 638302 w 638301"/>
                <a:gd name="connsiteY3" fmla="*/ 129477 h 638238"/>
                <a:gd name="connsiteX4" fmla="*/ 638302 w 638301"/>
                <a:gd name="connsiteY4" fmla="*/ 0 h 638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301" h="638238">
                  <a:moveTo>
                    <a:pt x="638302" y="0"/>
                  </a:moveTo>
                  <a:lnTo>
                    <a:pt x="0" y="638239"/>
                  </a:lnTo>
                  <a:lnTo>
                    <a:pt x="129540" y="638239"/>
                  </a:lnTo>
                  <a:lnTo>
                    <a:pt x="638302" y="129477"/>
                  </a:lnTo>
                  <a:lnTo>
                    <a:pt x="638302" y="0"/>
                  </a:lnTo>
                  <a:close/>
                </a:path>
              </a:pathLst>
            </a:custGeom>
            <a:grpFill/>
            <a:ln w="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237A026F-A9A1-46EC-92E1-31087BDCF98C}"/>
                </a:ext>
              </a:extLst>
            </p:cNvPr>
            <p:cNvSpPr/>
            <p:nvPr/>
          </p:nvSpPr>
          <p:spPr>
            <a:xfrm>
              <a:off x="9525254" y="5405993"/>
              <a:ext cx="106425" cy="106425"/>
            </a:xfrm>
            <a:custGeom>
              <a:avLst/>
              <a:gdLst>
                <a:gd name="connsiteX0" fmla="*/ 0 w 106425"/>
                <a:gd name="connsiteY0" fmla="*/ 106426 h 106425"/>
                <a:gd name="connsiteX1" fmla="*/ 106426 w 106425"/>
                <a:gd name="connsiteY1" fmla="*/ 106426 h 106425"/>
                <a:gd name="connsiteX2" fmla="*/ 106426 w 106425"/>
                <a:gd name="connsiteY2" fmla="*/ 0 h 106425"/>
                <a:gd name="connsiteX3" fmla="*/ 0 w 106425"/>
                <a:gd name="connsiteY3" fmla="*/ 106426 h 106425"/>
              </a:gdLst>
              <a:ahLst/>
              <a:cxnLst>
                <a:cxn ang="0">
                  <a:pos x="connsiteX0" y="connsiteY0"/>
                </a:cxn>
                <a:cxn ang="0">
                  <a:pos x="connsiteX1" y="connsiteY1"/>
                </a:cxn>
                <a:cxn ang="0">
                  <a:pos x="connsiteX2" y="connsiteY2"/>
                </a:cxn>
                <a:cxn ang="0">
                  <a:pos x="connsiteX3" y="connsiteY3"/>
                </a:cxn>
              </a:cxnLst>
              <a:rect l="l" t="t" r="r" b="b"/>
              <a:pathLst>
                <a:path w="106425" h="106425">
                  <a:moveTo>
                    <a:pt x="0" y="106426"/>
                  </a:moveTo>
                  <a:lnTo>
                    <a:pt x="106426" y="106426"/>
                  </a:lnTo>
                  <a:lnTo>
                    <a:pt x="106426" y="0"/>
                  </a:lnTo>
                  <a:lnTo>
                    <a:pt x="0" y="106426"/>
                  </a:lnTo>
                  <a:close/>
                </a:path>
              </a:pathLst>
            </a:custGeom>
            <a:grpFill/>
            <a:ln w="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FB52B20D-DAC2-4D06-B4B4-7E0F57C6BF3E}"/>
                </a:ext>
              </a:extLst>
            </p:cNvPr>
            <p:cNvSpPr/>
            <p:nvPr/>
          </p:nvSpPr>
          <p:spPr>
            <a:xfrm>
              <a:off x="8260080" y="4140819"/>
              <a:ext cx="904811" cy="904811"/>
            </a:xfrm>
            <a:custGeom>
              <a:avLst/>
              <a:gdLst>
                <a:gd name="connsiteX0" fmla="*/ 775272 w 904811"/>
                <a:gd name="connsiteY0" fmla="*/ 0 h 904811"/>
                <a:gd name="connsiteX1" fmla="*/ 0 w 904811"/>
                <a:gd name="connsiteY1" fmla="*/ 775272 h 904811"/>
                <a:gd name="connsiteX2" fmla="*/ 0 w 904811"/>
                <a:gd name="connsiteY2" fmla="*/ 904812 h 904811"/>
                <a:gd name="connsiteX3" fmla="*/ 904812 w 904811"/>
                <a:gd name="connsiteY3" fmla="*/ 0 h 904811"/>
                <a:gd name="connsiteX4" fmla="*/ 775272 w 904811"/>
                <a:gd name="connsiteY4" fmla="*/ 0 h 904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11" h="904811">
                  <a:moveTo>
                    <a:pt x="775272" y="0"/>
                  </a:moveTo>
                  <a:lnTo>
                    <a:pt x="0" y="775272"/>
                  </a:lnTo>
                  <a:lnTo>
                    <a:pt x="0" y="904812"/>
                  </a:lnTo>
                  <a:lnTo>
                    <a:pt x="904812" y="0"/>
                  </a:lnTo>
                  <a:lnTo>
                    <a:pt x="775272" y="0"/>
                  </a:lnTo>
                  <a:close/>
                </a:path>
              </a:pathLst>
            </a:custGeom>
            <a:grpFill/>
            <a:ln w="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23A3AB17-F29E-4989-BC56-30A155357C04}"/>
                </a:ext>
              </a:extLst>
            </p:cNvPr>
            <p:cNvSpPr/>
            <p:nvPr/>
          </p:nvSpPr>
          <p:spPr>
            <a:xfrm>
              <a:off x="8260080" y="4140819"/>
              <a:ext cx="372935" cy="372935"/>
            </a:xfrm>
            <a:custGeom>
              <a:avLst/>
              <a:gdLst>
                <a:gd name="connsiteX0" fmla="*/ 243396 w 372935"/>
                <a:gd name="connsiteY0" fmla="*/ 0 h 372935"/>
                <a:gd name="connsiteX1" fmla="*/ 0 w 372935"/>
                <a:gd name="connsiteY1" fmla="*/ 243396 h 372935"/>
                <a:gd name="connsiteX2" fmla="*/ 0 w 372935"/>
                <a:gd name="connsiteY2" fmla="*/ 372936 h 372935"/>
                <a:gd name="connsiteX3" fmla="*/ 372936 w 372935"/>
                <a:gd name="connsiteY3" fmla="*/ 0 h 372935"/>
                <a:gd name="connsiteX4" fmla="*/ 243396 w 372935"/>
                <a:gd name="connsiteY4" fmla="*/ 0 h 372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935" h="372935">
                  <a:moveTo>
                    <a:pt x="243396" y="0"/>
                  </a:moveTo>
                  <a:lnTo>
                    <a:pt x="0" y="243396"/>
                  </a:lnTo>
                  <a:lnTo>
                    <a:pt x="0" y="372936"/>
                  </a:lnTo>
                  <a:lnTo>
                    <a:pt x="372936" y="0"/>
                  </a:lnTo>
                  <a:lnTo>
                    <a:pt x="243396" y="0"/>
                  </a:lnTo>
                  <a:close/>
                </a:path>
              </a:pathLst>
            </a:custGeom>
            <a:grpFill/>
            <a:ln w="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4DCAAE7D-2DD5-4007-9294-845CDD4575B9}"/>
                </a:ext>
              </a:extLst>
            </p:cNvPr>
            <p:cNvSpPr/>
            <p:nvPr/>
          </p:nvSpPr>
          <p:spPr>
            <a:xfrm>
              <a:off x="8260080" y="4140819"/>
              <a:ext cx="638873" cy="638873"/>
            </a:xfrm>
            <a:custGeom>
              <a:avLst/>
              <a:gdLst>
                <a:gd name="connsiteX0" fmla="*/ 509334 w 638873"/>
                <a:gd name="connsiteY0" fmla="*/ 0 h 638873"/>
                <a:gd name="connsiteX1" fmla="*/ 0 w 638873"/>
                <a:gd name="connsiteY1" fmla="*/ 509334 h 638873"/>
                <a:gd name="connsiteX2" fmla="*/ 0 w 638873"/>
                <a:gd name="connsiteY2" fmla="*/ 638874 h 638873"/>
                <a:gd name="connsiteX3" fmla="*/ 638874 w 638873"/>
                <a:gd name="connsiteY3" fmla="*/ 0 h 638873"/>
                <a:gd name="connsiteX4" fmla="*/ 509334 w 638873"/>
                <a:gd name="connsiteY4" fmla="*/ 0 h 638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873" h="638873">
                  <a:moveTo>
                    <a:pt x="509334" y="0"/>
                  </a:moveTo>
                  <a:lnTo>
                    <a:pt x="0" y="509334"/>
                  </a:lnTo>
                  <a:lnTo>
                    <a:pt x="0" y="638874"/>
                  </a:lnTo>
                  <a:lnTo>
                    <a:pt x="638874" y="0"/>
                  </a:lnTo>
                  <a:lnTo>
                    <a:pt x="509334" y="0"/>
                  </a:lnTo>
                  <a:close/>
                </a:path>
              </a:pathLst>
            </a:custGeom>
            <a:grpFill/>
            <a:ln w="0" cap="flat">
              <a:noFill/>
              <a:prstDash val="solid"/>
              <a:miter/>
            </a:ln>
          </p:spPr>
          <p:txBody>
            <a:bodyPr rtlCol="0" anchor="ctr"/>
            <a:lstStyle/>
            <a:p>
              <a:endParaRPr lang="en-US"/>
            </a:p>
          </p:txBody>
        </p:sp>
      </p:grpSp>
      <p:grpSp>
        <p:nvGrpSpPr>
          <p:cNvPr id="131" name="Group 130">
            <a:extLst>
              <a:ext uri="{FF2B5EF4-FFF2-40B4-BE49-F238E27FC236}">
                <a16:creationId xmlns:a16="http://schemas.microsoft.com/office/drawing/2014/main" id="{CB7CF11A-FCDA-4726-8B03-06ABED615F41}"/>
              </a:ext>
            </a:extLst>
          </p:cNvPr>
          <p:cNvGrpSpPr/>
          <p:nvPr userDrawn="1"/>
        </p:nvGrpSpPr>
        <p:grpSpPr>
          <a:xfrm>
            <a:off x="9906000" y="5486400"/>
            <a:ext cx="1371600" cy="1371600"/>
            <a:chOff x="9004680" y="0"/>
            <a:chExt cx="1371600" cy="1371600"/>
          </a:xfrm>
          <a:solidFill>
            <a:schemeClr val="accent1"/>
          </a:solidFill>
        </p:grpSpPr>
        <p:sp>
          <p:nvSpPr>
            <p:cNvPr id="132" name="Rectangle 131">
              <a:extLst>
                <a:ext uri="{FF2B5EF4-FFF2-40B4-BE49-F238E27FC236}">
                  <a16:creationId xmlns:a16="http://schemas.microsoft.com/office/drawing/2014/main" id="{42529818-A559-43F8-B5D9-0AC54C22CCB2}"/>
                </a:ext>
              </a:extLst>
            </p:cNvPr>
            <p:cNvSpPr/>
            <p:nvPr/>
          </p:nvSpPr>
          <p:spPr>
            <a:xfrm>
              <a:off x="9004680" y="0"/>
              <a:ext cx="64008" cy="1371600"/>
            </a:xfrm>
            <a:prstGeom prst="rect">
              <a:avLst/>
            </a:prstGeom>
            <a:grp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33" name="Rectangle 132">
              <a:extLst>
                <a:ext uri="{FF2B5EF4-FFF2-40B4-BE49-F238E27FC236}">
                  <a16:creationId xmlns:a16="http://schemas.microsoft.com/office/drawing/2014/main" id="{7EA74214-40D6-4881-B433-A7558F501BA5}"/>
                </a:ext>
              </a:extLst>
            </p:cNvPr>
            <p:cNvSpPr/>
            <p:nvPr/>
          </p:nvSpPr>
          <p:spPr>
            <a:xfrm>
              <a:off x="9149968" y="0"/>
              <a:ext cx="64008" cy="1371600"/>
            </a:xfrm>
            <a:prstGeom prst="rect">
              <a:avLst/>
            </a:prstGeom>
            <a:grp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34" name="Rectangle 133">
              <a:extLst>
                <a:ext uri="{FF2B5EF4-FFF2-40B4-BE49-F238E27FC236}">
                  <a16:creationId xmlns:a16="http://schemas.microsoft.com/office/drawing/2014/main" id="{76095D7E-E0B7-4CD7-87D2-CD6807B406A9}"/>
                </a:ext>
              </a:extLst>
            </p:cNvPr>
            <p:cNvSpPr/>
            <p:nvPr/>
          </p:nvSpPr>
          <p:spPr>
            <a:xfrm>
              <a:off x="9295256" y="0"/>
              <a:ext cx="64008" cy="1371600"/>
            </a:xfrm>
            <a:prstGeom prst="rect">
              <a:avLst/>
            </a:prstGeom>
            <a:grp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35" name="Rectangle 134">
              <a:extLst>
                <a:ext uri="{FF2B5EF4-FFF2-40B4-BE49-F238E27FC236}">
                  <a16:creationId xmlns:a16="http://schemas.microsoft.com/office/drawing/2014/main" id="{1559D3C8-C2B0-405F-AE6A-C2A31ABC7D77}"/>
                </a:ext>
              </a:extLst>
            </p:cNvPr>
            <p:cNvSpPr/>
            <p:nvPr/>
          </p:nvSpPr>
          <p:spPr>
            <a:xfrm>
              <a:off x="9440544" y="0"/>
              <a:ext cx="64008" cy="1371600"/>
            </a:xfrm>
            <a:prstGeom prst="rect">
              <a:avLst/>
            </a:prstGeom>
            <a:grp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36" name="Rectangle 135">
              <a:extLst>
                <a:ext uri="{FF2B5EF4-FFF2-40B4-BE49-F238E27FC236}">
                  <a16:creationId xmlns:a16="http://schemas.microsoft.com/office/drawing/2014/main" id="{42223E66-02B7-43F2-AC37-32CD77B70428}"/>
                </a:ext>
              </a:extLst>
            </p:cNvPr>
            <p:cNvSpPr/>
            <p:nvPr/>
          </p:nvSpPr>
          <p:spPr>
            <a:xfrm>
              <a:off x="9585832" y="0"/>
              <a:ext cx="64008" cy="1371600"/>
            </a:xfrm>
            <a:prstGeom prst="rect">
              <a:avLst/>
            </a:prstGeom>
            <a:grp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37" name="Rectangle 136">
              <a:extLst>
                <a:ext uri="{FF2B5EF4-FFF2-40B4-BE49-F238E27FC236}">
                  <a16:creationId xmlns:a16="http://schemas.microsoft.com/office/drawing/2014/main" id="{1B4DAD04-4149-41D5-840A-636B5BC0DBB2}"/>
                </a:ext>
              </a:extLst>
            </p:cNvPr>
            <p:cNvSpPr/>
            <p:nvPr/>
          </p:nvSpPr>
          <p:spPr>
            <a:xfrm>
              <a:off x="9731120" y="0"/>
              <a:ext cx="64008" cy="1371600"/>
            </a:xfrm>
            <a:prstGeom prst="rect">
              <a:avLst/>
            </a:prstGeom>
            <a:grp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38" name="Rectangle 137">
              <a:extLst>
                <a:ext uri="{FF2B5EF4-FFF2-40B4-BE49-F238E27FC236}">
                  <a16:creationId xmlns:a16="http://schemas.microsoft.com/office/drawing/2014/main" id="{2C19B98E-22B8-4BA1-AB60-EAE638297422}"/>
                </a:ext>
              </a:extLst>
            </p:cNvPr>
            <p:cNvSpPr/>
            <p:nvPr/>
          </p:nvSpPr>
          <p:spPr>
            <a:xfrm>
              <a:off x="9876408" y="0"/>
              <a:ext cx="64008" cy="1371600"/>
            </a:xfrm>
            <a:prstGeom prst="rect">
              <a:avLst/>
            </a:prstGeom>
            <a:grp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39" name="Rectangle 138">
              <a:extLst>
                <a:ext uri="{FF2B5EF4-FFF2-40B4-BE49-F238E27FC236}">
                  <a16:creationId xmlns:a16="http://schemas.microsoft.com/office/drawing/2014/main" id="{6AE96B26-698B-4A8F-BED1-D936B39D01FB}"/>
                </a:ext>
              </a:extLst>
            </p:cNvPr>
            <p:cNvSpPr/>
            <p:nvPr/>
          </p:nvSpPr>
          <p:spPr>
            <a:xfrm>
              <a:off x="10021696" y="0"/>
              <a:ext cx="64008" cy="1371600"/>
            </a:xfrm>
            <a:prstGeom prst="rect">
              <a:avLst/>
            </a:prstGeom>
            <a:grp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40" name="Rectangle 139">
              <a:extLst>
                <a:ext uri="{FF2B5EF4-FFF2-40B4-BE49-F238E27FC236}">
                  <a16:creationId xmlns:a16="http://schemas.microsoft.com/office/drawing/2014/main" id="{C12B5457-1BEF-4903-9D70-4E6C6B8B03BE}"/>
                </a:ext>
              </a:extLst>
            </p:cNvPr>
            <p:cNvSpPr/>
            <p:nvPr/>
          </p:nvSpPr>
          <p:spPr>
            <a:xfrm>
              <a:off x="10166984" y="0"/>
              <a:ext cx="64008" cy="1371600"/>
            </a:xfrm>
            <a:prstGeom prst="rect">
              <a:avLst/>
            </a:prstGeom>
            <a:grp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sp>
          <p:nvSpPr>
            <p:cNvPr id="141" name="Rectangle 140">
              <a:extLst>
                <a:ext uri="{FF2B5EF4-FFF2-40B4-BE49-F238E27FC236}">
                  <a16:creationId xmlns:a16="http://schemas.microsoft.com/office/drawing/2014/main" id="{3D6D158C-F2A3-46D5-ABD4-7DE20F4AE012}"/>
                </a:ext>
              </a:extLst>
            </p:cNvPr>
            <p:cNvSpPr/>
            <p:nvPr/>
          </p:nvSpPr>
          <p:spPr>
            <a:xfrm>
              <a:off x="10312272" y="0"/>
              <a:ext cx="64008" cy="1371600"/>
            </a:xfrm>
            <a:prstGeom prst="rect">
              <a:avLst/>
            </a:prstGeom>
            <a:grp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1600"/>
            </a:p>
          </p:txBody>
        </p:sp>
      </p:grpSp>
    </p:spTree>
    <p:extLst>
      <p:ext uri="{BB962C8B-B14F-4D97-AF65-F5344CB8AC3E}">
        <p14:creationId xmlns:p14="http://schemas.microsoft.com/office/powerpoint/2010/main" val="32706512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Title Slide 2">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30DB16F-7476-3B4E-274D-7C2238C5BA6C}"/>
              </a:ext>
            </a:extLst>
          </p:cNvPr>
          <p:cNvGraphicFramePr>
            <a:graphicFrameLocks noChangeAspect="1"/>
          </p:cNvGraphicFramePr>
          <p:nvPr userDrawn="1">
            <p:custDataLst>
              <p:tags r:id="rId1"/>
            </p:custDataLst>
            <p:extLst>
              <p:ext uri="{D42A27DB-BD31-4B8C-83A1-F6EECF244321}">
                <p14:modId xmlns:p14="http://schemas.microsoft.com/office/powerpoint/2010/main" val="53225849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730DB16F-7476-3B4E-274D-7C2238C5BA6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3" name="Picture Placeholder 4"/>
          <p:cNvSpPr>
            <a:spLocks noGrp="1"/>
          </p:cNvSpPr>
          <p:nvPr>
            <p:ph type="pic" sz="quarter" idx="10"/>
          </p:nvPr>
        </p:nvSpPr>
        <p:spPr bwMode="hidden">
          <a:xfrm>
            <a:off x="1" y="0"/>
            <a:ext cx="12192000" cy="6858000"/>
          </a:xfrm>
          <a:prstGeom prst="rect">
            <a:avLst/>
          </a:prstGeom>
          <a:solidFill>
            <a:srgbClr val="DEDEDE"/>
          </a:solidFill>
        </p:spPr>
        <p:txBody>
          <a:bodyPr anchor="ctr" anchorCtr="0"/>
          <a:lstStyle>
            <a:lvl1pPr algn="ctr">
              <a:defRPr sz="1200" b="0">
                <a:solidFill>
                  <a:schemeClr val="tx1"/>
                </a:solidFill>
              </a:defRPr>
            </a:lvl1pPr>
          </a:lstStyle>
          <a:p>
            <a:r>
              <a:rPr lang="en-US"/>
              <a:t>Click icon to add picture</a:t>
            </a:r>
            <a:endParaRPr lang="en-GB"/>
          </a:p>
        </p:txBody>
      </p:sp>
    </p:spTree>
    <p:extLst>
      <p:ext uri="{BB962C8B-B14F-4D97-AF65-F5344CB8AC3E}">
        <p14:creationId xmlns:p14="http://schemas.microsoft.com/office/powerpoint/2010/main" val="3553711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0B308A0B-708B-4335-85C8-7BB1DD035236}"/>
              </a:ext>
            </a:extLst>
          </p:cNvPr>
          <p:cNvGraphicFramePr>
            <a:graphicFrameLocks noChangeAspect="1"/>
          </p:cNvGraphicFramePr>
          <p:nvPr userDrawn="1">
            <p:custDataLst>
              <p:tags r:id="rId9"/>
            </p:custDataLst>
            <p:extLst>
              <p:ext uri="{D42A27DB-BD31-4B8C-83A1-F6EECF244321}">
                <p14:modId xmlns:p14="http://schemas.microsoft.com/office/powerpoint/2010/main" val="3291263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25" imgH="425" progId="TCLayout.ActiveDocument.1">
                  <p:embed/>
                </p:oleObj>
              </mc:Choice>
              <mc:Fallback>
                <p:oleObj name="think-cell Slide" r:id="rId10" imgW="425" imgH="425" progId="TCLayout.ActiveDocument.1">
                  <p:embed/>
                  <p:pic>
                    <p:nvPicPr>
                      <p:cNvPr id="9" name="think-cell data - do not delete" hidden="1">
                        <a:extLst>
                          <a:ext uri="{FF2B5EF4-FFF2-40B4-BE49-F238E27FC236}">
                            <a16:creationId xmlns:a16="http://schemas.microsoft.com/office/drawing/2014/main" id="{0B308A0B-708B-4335-85C8-7BB1DD03523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42913" y="432001"/>
            <a:ext cx="11306175" cy="1168199"/>
          </a:xfrm>
          <a:prstGeom prst="rect">
            <a:avLst/>
          </a:prstGeom>
        </p:spPr>
        <p:txBody>
          <a:bodyPr vert="horz" lIns="0" tIns="0" rIns="0" bIns="0" rtlCol="0" anchor="t" anchorCtr="0">
            <a:noAutofit/>
          </a:bodyPr>
          <a:lstStyle/>
          <a:p>
            <a:r>
              <a:rPr lang="en-US"/>
              <a:t>[Slide title]</a:t>
            </a:r>
          </a:p>
        </p:txBody>
      </p:sp>
      <p:sp>
        <p:nvSpPr>
          <p:cNvPr id="3" name="Text Placeholder 2"/>
          <p:cNvSpPr>
            <a:spLocks noGrp="1"/>
          </p:cNvSpPr>
          <p:nvPr>
            <p:ph type="body" idx="1"/>
          </p:nvPr>
        </p:nvSpPr>
        <p:spPr>
          <a:xfrm>
            <a:off x="442913" y="2103438"/>
            <a:ext cx="11306175" cy="40687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resentation Footer">
            <a:extLst>
              <a:ext uri="{FF2B5EF4-FFF2-40B4-BE49-F238E27FC236}">
                <a16:creationId xmlns:a16="http://schemas.microsoft.com/office/drawing/2014/main" id="{BE929DBE-EF12-9845-B0FD-DF795B823DF1}"/>
              </a:ext>
            </a:extLst>
          </p:cNvPr>
          <p:cNvSpPr>
            <a:spLocks noGrp="1"/>
          </p:cNvSpPr>
          <p:nvPr>
            <p:ph type="ftr" sz="quarter" idx="3"/>
          </p:nvPr>
        </p:nvSpPr>
        <p:spPr>
          <a:xfrm>
            <a:off x="442912" y="6355080"/>
            <a:ext cx="5473701" cy="137160"/>
          </a:xfrm>
          <a:prstGeom prst="rect">
            <a:avLst/>
          </a:prstGeom>
        </p:spPr>
        <p:txBody>
          <a:bodyPr vert="horz" lIns="0" tIns="0" rIns="0" bIns="0" rtlCol="0" anchor="b" anchorCtr="0"/>
          <a:lstStyle>
            <a:lvl1pPr algn="l">
              <a:defRPr lang="en-US" sz="750" smtClean="0"/>
            </a:lvl1pPr>
          </a:lstStyle>
          <a:p>
            <a:r>
              <a:rPr lang="en-US"/>
              <a:t>Public Sector Enterprises Summit 2.0</a:t>
            </a:r>
            <a:endParaRPr lang="en-US" dirty="0"/>
          </a:p>
        </p:txBody>
      </p:sp>
      <p:sp>
        <p:nvSpPr>
          <p:cNvPr id="4" name="Date">
            <a:extLst>
              <a:ext uri="{FF2B5EF4-FFF2-40B4-BE49-F238E27FC236}">
                <a16:creationId xmlns:a16="http://schemas.microsoft.com/office/drawing/2014/main" id="{CAC161DD-0A25-2B4E-956E-04296B5905CA}"/>
              </a:ext>
            </a:extLst>
          </p:cNvPr>
          <p:cNvSpPr>
            <a:spLocks noGrp="1"/>
          </p:cNvSpPr>
          <p:nvPr>
            <p:ph type="dt" sz="half" idx="2"/>
          </p:nvPr>
        </p:nvSpPr>
        <p:spPr>
          <a:xfrm>
            <a:off x="9984296" y="6355080"/>
            <a:ext cx="1764792" cy="137160"/>
          </a:xfrm>
          <a:prstGeom prst="rect">
            <a:avLst/>
          </a:prstGeom>
        </p:spPr>
        <p:txBody>
          <a:bodyPr vert="horz" lIns="0" tIns="0" rIns="0" bIns="0" rtlCol="0" anchor="b" anchorCtr="0"/>
          <a:lstStyle>
            <a:lvl1pPr algn="r">
              <a:defRPr lang="en-US" sz="750" smtClean="0"/>
            </a:lvl1pPr>
          </a:lstStyle>
          <a:p>
            <a:r>
              <a:rPr lang="en-US"/>
              <a:t>February 2025</a:t>
            </a:r>
            <a:endParaRPr lang="en-US" dirty="0"/>
          </a:p>
        </p:txBody>
      </p:sp>
      <p:sp>
        <p:nvSpPr>
          <p:cNvPr id="8" name="PwCFirm"/>
          <p:cNvSpPr txBox="1"/>
          <p:nvPr userDrawn="1"/>
        </p:nvSpPr>
        <p:spPr>
          <a:xfrm>
            <a:off x="442913" y="6492240"/>
            <a:ext cx="5473700" cy="137160"/>
          </a:xfrm>
          <a:prstGeom prst="rect">
            <a:avLst/>
          </a:prstGeom>
          <a:noFill/>
        </p:spPr>
        <p:txBody>
          <a:bodyPr wrap="square" lIns="0" tIns="0" rIns="0" bIns="0" rtlCol="0" anchor="b" anchorCtr="0">
            <a:noAutofit/>
          </a:bodyPr>
          <a:lstStyle>
            <a:defPPr>
              <a:defRPr lang="en-US"/>
            </a:defPPr>
            <a:lvl1pPr>
              <a:defRPr sz="750" b="0"/>
            </a:lvl1pPr>
          </a:lstStyle>
          <a:p>
            <a:pPr lvl="0" algn="l"/>
            <a:r>
              <a:rPr lang="en-US"/>
              <a:t>Price Waterhouse &amp; Co LLP</a:t>
            </a:r>
          </a:p>
        </p:txBody>
      </p:sp>
      <p:sp>
        <p:nvSpPr>
          <p:cNvPr id="6" name="Slide Number"/>
          <p:cNvSpPr>
            <a:spLocks noGrp="1"/>
          </p:cNvSpPr>
          <p:nvPr>
            <p:ph type="sldNum" sz="quarter" idx="4"/>
          </p:nvPr>
        </p:nvSpPr>
        <p:spPr>
          <a:xfrm>
            <a:off x="9984296" y="6492240"/>
            <a:ext cx="1764792" cy="137160"/>
          </a:xfrm>
          <a:prstGeom prst="rect">
            <a:avLst/>
          </a:prstGeom>
        </p:spPr>
        <p:txBody>
          <a:bodyPr vert="horz" lIns="0" tIns="0" rIns="0" bIns="0" rtlCol="0" anchor="b" anchorCtr="0">
            <a:noAutofit/>
          </a:bodyPr>
          <a:lstStyle>
            <a:lvl1pPr algn="r">
              <a:defRPr lang="en-US" sz="750" smtClean="0"/>
            </a:lvl1pPr>
          </a:lstStyle>
          <a:p>
            <a:fld id="{63C4059B-B365-4E70-BB5A-F8D3FAD74878}" type="slidenum">
              <a:rPr lang="en-US" smtClean="0"/>
              <a:pPr/>
              <a:t>‹#›</a:t>
            </a:fld>
            <a:endParaRPr lang="en-US"/>
          </a:p>
        </p:txBody>
      </p:sp>
    </p:spTree>
    <p:extLst>
      <p:ext uri="{BB962C8B-B14F-4D97-AF65-F5344CB8AC3E}">
        <p14:creationId xmlns:p14="http://schemas.microsoft.com/office/powerpoint/2010/main" val="3011101579"/>
      </p:ext>
    </p:extLst>
  </p:cSld>
  <p:clrMap bg1="lt1" tx1="dk1" bg2="lt2" tx2="dk2" accent1="accent1" accent2="accent2" accent3="accent3" accent4="accent4" accent5="accent5" accent6="accent6" hlink="hlink" folHlink="folHlink"/>
  <p:sldLayoutIdLst>
    <p:sldLayoutId id="2147483740" r:id="rId1"/>
    <p:sldLayoutId id="2147483786" r:id="rId2"/>
    <p:sldLayoutId id="2147483808" r:id="rId3"/>
    <p:sldLayoutId id="2147483790" r:id="rId4"/>
    <p:sldLayoutId id="2147483809" r:id="rId5"/>
    <p:sldLayoutId id="2147483789" r:id="rId6"/>
    <p:sldLayoutId id="2147483811" r:id="rId7"/>
  </p:sldLayoutIdLst>
  <p:hf hdr="0"/>
  <p:txStyles>
    <p:title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8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2pPr>
      <a:lvl3pPr marL="180975"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36195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548640" indent="-180975"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73152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109728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1280160" indent="-18288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600" kern="1200">
          <a:solidFill>
            <a:schemeClr val="tx1"/>
          </a:solidFill>
          <a:latin typeface="+mn-lt"/>
          <a:ea typeface="+mn-ea"/>
          <a:cs typeface="+mn-cs"/>
        </a:defRPr>
      </a:lvl6pPr>
      <a:lvl7pPr marL="2743200" algn="l" defTabSz="914400" rtl="0" eaLnBrk="1" latinLnBrk="0" hangingPunct="1">
        <a:defRPr sz="1600" kern="1200">
          <a:solidFill>
            <a:schemeClr val="tx1"/>
          </a:solidFill>
          <a:latin typeface="+mn-lt"/>
          <a:ea typeface="+mn-ea"/>
          <a:cs typeface="+mn-cs"/>
        </a:defRPr>
      </a:lvl7pPr>
      <a:lvl8pPr marL="3200400" algn="l" defTabSz="914400" rtl="0" eaLnBrk="1" latinLnBrk="0" hangingPunct="1">
        <a:defRPr sz="1600" kern="1200">
          <a:solidFill>
            <a:schemeClr val="tx1"/>
          </a:solidFill>
          <a:latin typeface="+mn-lt"/>
          <a:ea typeface="+mn-ea"/>
          <a:cs typeface="+mn-cs"/>
        </a:defRPr>
      </a:lvl8pPr>
      <a:lvl9pPr marL="3657600" algn="l" defTabSz="914400"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pos="279" userDrawn="1">
          <p15:clr>
            <a:srgbClr val="F26B43"/>
          </p15:clr>
        </p15:guide>
        <p15:guide id="2" pos="7401" userDrawn="1">
          <p15:clr>
            <a:srgbClr val="F26B43"/>
          </p15:clr>
        </p15:guide>
        <p15:guide id="3" pos="3953" userDrawn="1">
          <p15:clr>
            <a:srgbClr val="F26B43"/>
          </p15:clr>
        </p15:guide>
        <p15:guide id="4" pos="3727" userDrawn="1">
          <p15:clr>
            <a:srgbClr val="F26B43"/>
          </p15:clr>
        </p15:guide>
        <p15:guide id="5" orient="horz" pos="3888" userDrawn="1">
          <p15:clr>
            <a:srgbClr val="F26B43"/>
          </p15:clr>
        </p15:guide>
        <p15:guide id="6" pos="2726" userDrawn="1">
          <p15:clr>
            <a:srgbClr val="F26B43"/>
          </p15:clr>
        </p15:guide>
        <p15:guide id="7" pos="2502" userDrawn="1">
          <p15:clr>
            <a:srgbClr val="F26B43"/>
          </p15:clr>
        </p15:guide>
        <p15:guide id="8" pos="4952" userDrawn="1">
          <p15:clr>
            <a:srgbClr val="F26B43"/>
          </p15:clr>
        </p15:guide>
        <p15:guide id="9" pos="5177" userDrawn="1">
          <p15:clr>
            <a:srgbClr val="F26B43"/>
          </p15:clr>
        </p15:guide>
        <p15:guide id="10" orient="horz" pos="2160" userDrawn="1">
          <p15:clr>
            <a:srgbClr val="F26B43"/>
          </p15:clr>
        </p15:guide>
        <p15:guide id="11" orient="horz" pos="1325" userDrawn="1">
          <p15:clr>
            <a:srgbClr val="F26B43"/>
          </p15:clr>
        </p15:guide>
        <p15:guide id="12" orient="horz" pos="1008" userDrawn="1">
          <p15:clr>
            <a:srgbClr val="F26B43"/>
          </p15:clr>
        </p15:guide>
        <p15:guide id="13" orient="horz" pos="27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tags" Target="../tags/tag8.xml"/><Relationship Id="rId1" Type="http://schemas.openxmlformats.org/officeDocument/2006/relationships/customXml" Target="../../customXml/item10.xml"/><Relationship Id="rId6" Type="http://schemas.openxmlformats.org/officeDocument/2006/relationships/image" Target="../media/image4.jpg"/><Relationship Id="rId5" Type="http://schemas.openxmlformats.org/officeDocument/2006/relationships/image" Target="../media/image3.emf"/><Relationship Id="rId4" Type="http://schemas.openxmlformats.org/officeDocument/2006/relationships/oleObject" Target="../embeddings/oleObject7.bin"/><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tags" Target="../tags/tag9.xml"/><Relationship Id="rId1" Type="http://schemas.openxmlformats.org/officeDocument/2006/relationships/customXml" Target="../../customXml/item3.xml"/><Relationship Id="rId6" Type="http://schemas.openxmlformats.org/officeDocument/2006/relationships/image" Target="../media/image7.jpg"/><Relationship Id="rId11" Type="http://schemas.openxmlformats.org/officeDocument/2006/relationships/image" Target="../media/image12.png"/><Relationship Id="rId5" Type="http://schemas.openxmlformats.org/officeDocument/2006/relationships/image" Target="../media/image3.emf"/><Relationship Id="rId10" Type="http://schemas.openxmlformats.org/officeDocument/2006/relationships/image" Target="../media/image11.png"/><Relationship Id="rId4" Type="http://schemas.openxmlformats.org/officeDocument/2006/relationships/oleObject" Target="../embeddings/oleObject7.bin"/><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customXml" Target="../../customXml/item8.x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customXml" Target="../../customXml/item1.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customXml" Target="../../customXml/item14.x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customXml" Target="../../customXml/item12.x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customXml" Target="../../customXml/item2.x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customXml" Target="../../customXml/item16.x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customXml" Target="../../customXml/item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FEBC9D3-B8FB-671E-CB35-DC9E29B13854}"/>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8FEBC9D3-B8FB-671E-CB35-DC9E29B13854}"/>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2" name="Picture Placeholder 11" descr="Low angle view of modern financial skyscrapers into the sky">
            <a:extLst>
              <a:ext uri="{FF2B5EF4-FFF2-40B4-BE49-F238E27FC236}">
                <a16:creationId xmlns:a16="http://schemas.microsoft.com/office/drawing/2014/main" id="{374E9195-A285-F91E-6270-AC438D9E2B5A}"/>
              </a:ext>
            </a:extLst>
          </p:cNvPr>
          <p:cNvPicPr>
            <a:picLocks noGrp="1" noChangeAspect="1"/>
          </p:cNvPicPr>
          <p:nvPr>
            <p:ph type="pic" sz="quarter" idx="10"/>
          </p:nvPr>
        </p:nvPicPr>
        <p:blipFill>
          <a:blip r:embed="rId6">
            <a:grayscl/>
          </a:blip>
          <a:srcRect t="1905" b="136"/>
          <a:stretch/>
        </p:blipFill>
        <p:spPr>
          <a:xfrm>
            <a:off x="0" y="1"/>
            <a:ext cx="12191999" cy="6858000"/>
          </a:xfrm>
        </p:spPr>
      </p:pic>
      <p:sp>
        <p:nvSpPr>
          <p:cNvPr id="29" name="Rectangle 28">
            <a:extLst>
              <a:ext uri="{FF2B5EF4-FFF2-40B4-BE49-F238E27FC236}">
                <a16:creationId xmlns:a16="http://schemas.microsoft.com/office/drawing/2014/main" id="{C8063827-21CA-5A7D-3937-1B57FA5E53C6}"/>
              </a:ext>
            </a:extLst>
          </p:cNvPr>
          <p:cNvSpPr/>
          <p:nvPr/>
        </p:nvSpPr>
        <p:spPr>
          <a:xfrm>
            <a:off x="0" y="0"/>
            <a:ext cx="2742321" cy="13716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endParaRPr lang="en-GB" sz="1599"/>
          </a:p>
        </p:txBody>
      </p:sp>
      <p:sp>
        <p:nvSpPr>
          <p:cNvPr id="30" name="Rectangle 29">
            <a:extLst>
              <a:ext uri="{FF2B5EF4-FFF2-40B4-BE49-F238E27FC236}">
                <a16:creationId xmlns:a16="http://schemas.microsoft.com/office/drawing/2014/main" id="{73D9638E-FA44-C927-7577-24C58BC315E2}"/>
              </a:ext>
            </a:extLst>
          </p:cNvPr>
          <p:cNvSpPr/>
          <p:nvPr/>
        </p:nvSpPr>
        <p:spPr>
          <a:xfrm>
            <a:off x="0" y="2743200"/>
            <a:ext cx="6858000" cy="13716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endParaRPr lang="en-GB" sz="1599"/>
          </a:p>
        </p:txBody>
      </p:sp>
      <p:sp>
        <p:nvSpPr>
          <p:cNvPr id="31" name="Rectangle 30">
            <a:extLst>
              <a:ext uri="{FF2B5EF4-FFF2-40B4-BE49-F238E27FC236}">
                <a16:creationId xmlns:a16="http://schemas.microsoft.com/office/drawing/2014/main" id="{6B5A886D-48A7-178B-5CC4-68AD6D7FEBDA}"/>
              </a:ext>
            </a:extLst>
          </p:cNvPr>
          <p:cNvSpPr/>
          <p:nvPr/>
        </p:nvSpPr>
        <p:spPr>
          <a:xfrm>
            <a:off x="-1" y="4114800"/>
            <a:ext cx="4131883" cy="13716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endParaRPr lang="en-GB" sz="1599"/>
          </a:p>
        </p:txBody>
      </p:sp>
      <p:sp>
        <p:nvSpPr>
          <p:cNvPr id="32" name="Rectangle 31">
            <a:extLst>
              <a:ext uri="{FF2B5EF4-FFF2-40B4-BE49-F238E27FC236}">
                <a16:creationId xmlns:a16="http://schemas.microsoft.com/office/drawing/2014/main" id="{689A658D-5202-E523-D18B-0F440B8D7DBA}"/>
              </a:ext>
            </a:extLst>
          </p:cNvPr>
          <p:cNvSpPr/>
          <p:nvPr/>
        </p:nvSpPr>
        <p:spPr>
          <a:xfrm>
            <a:off x="0" y="5486400"/>
            <a:ext cx="6858000" cy="13716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endParaRPr lang="en-GB" sz="1599"/>
          </a:p>
        </p:txBody>
      </p:sp>
      <p:sp>
        <p:nvSpPr>
          <p:cNvPr id="33" name="Rectangle 32">
            <a:extLst>
              <a:ext uri="{FF2B5EF4-FFF2-40B4-BE49-F238E27FC236}">
                <a16:creationId xmlns:a16="http://schemas.microsoft.com/office/drawing/2014/main" id="{C2DB9D0D-EBB8-B586-EC70-1DBE1556C433}"/>
              </a:ext>
            </a:extLst>
          </p:cNvPr>
          <p:cNvSpPr/>
          <p:nvPr/>
        </p:nvSpPr>
        <p:spPr>
          <a:xfrm>
            <a:off x="0" y="1371600"/>
            <a:ext cx="6858000" cy="13716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00000"/>
              </a:lnSpc>
            </a:pPr>
            <a:endParaRPr lang="en-GB" sz="1599"/>
          </a:p>
        </p:txBody>
      </p:sp>
      <p:sp>
        <p:nvSpPr>
          <p:cNvPr id="10" name="TextBox 9">
            <a:extLst>
              <a:ext uri="{FF2B5EF4-FFF2-40B4-BE49-F238E27FC236}">
                <a16:creationId xmlns:a16="http://schemas.microsoft.com/office/drawing/2014/main" id="{D9ECD0DB-DCB1-1274-7E4B-229977CE1936}"/>
              </a:ext>
            </a:extLst>
          </p:cNvPr>
          <p:cNvSpPr txBox="1"/>
          <p:nvPr/>
        </p:nvSpPr>
        <p:spPr>
          <a:xfrm>
            <a:off x="414802" y="2123130"/>
            <a:ext cx="6100298" cy="1354217"/>
          </a:xfrm>
          <a:prstGeom prst="rect">
            <a:avLst/>
          </a:prstGeom>
          <a:noFill/>
        </p:spPr>
        <p:txBody>
          <a:bodyPr wrap="square" lIns="0" tIns="0" rIns="0" bIns="0" rtlCol="0">
            <a:spAutoFit/>
          </a:bodyPr>
          <a:lstStyle/>
          <a:p>
            <a:pPr>
              <a:spcAft>
                <a:spcPts val="360"/>
              </a:spcAft>
              <a:buSzPct val="100000"/>
            </a:pPr>
            <a:r>
              <a:rPr lang="en-US" sz="4400" dirty="0">
                <a:solidFill>
                  <a:schemeClr val="bg1"/>
                </a:solidFill>
                <a:latin typeface="+mj-lt"/>
              </a:rPr>
              <a:t>Public Sector Enterprises Summit 2.0</a:t>
            </a:r>
          </a:p>
        </p:txBody>
      </p:sp>
      <p:sp>
        <p:nvSpPr>
          <p:cNvPr id="21" name="Rectangle 20">
            <a:extLst>
              <a:ext uri="{FF2B5EF4-FFF2-40B4-BE49-F238E27FC236}">
                <a16:creationId xmlns:a16="http://schemas.microsoft.com/office/drawing/2014/main" id="{B37014E8-0510-038D-DC34-58BD941237E3}"/>
              </a:ext>
            </a:extLst>
          </p:cNvPr>
          <p:cNvSpPr/>
          <p:nvPr/>
        </p:nvSpPr>
        <p:spPr>
          <a:xfrm>
            <a:off x="12005505" y="0"/>
            <a:ext cx="183320" cy="1371600"/>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800"/>
          </a:p>
        </p:txBody>
      </p:sp>
      <p:pic>
        <p:nvPicPr>
          <p:cNvPr id="22" name="Picture 21" descr="A black and orange diagonal stripes&#10;&#10;Description automatically generated">
            <a:extLst>
              <a:ext uri="{FF2B5EF4-FFF2-40B4-BE49-F238E27FC236}">
                <a16:creationId xmlns:a16="http://schemas.microsoft.com/office/drawing/2014/main" id="{F11F554B-4D3D-A557-D38C-4301DE7EBA68}"/>
              </a:ext>
            </a:extLst>
          </p:cNvPr>
          <p:cNvPicPr>
            <a:picLocks noChangeAspect="1"/>
          </p:cNvPicPr>
          <p:nvPr/>
        </p:nvPicPr>
        <p:blipFill>
          <a:blip r:embed="rId7"/>
          <a:stretch>
            <a:fillRect/>
          </a:stretch>
        </p:blipFill>
        <p:spPr>
          <a:xfrm rot="5400000">
            <a:off x="6857389" y="0"/>
            <a:ext cx="1371600" cy="1371600"/>
          </a:xfrm>
          <a:prstGeom prst="rect">
            <a:avLst/>
          </a:prstGeom>
        </p:spPr>
      </p:pic>
      <p:sp>
        <p:nvSpPr>
          <p:cNvPr id="23" name="Rectangle 22">
            <a:extLst>
              <a:ext uri="{FF2B5EF4-FFF2-40B4-BE49-F238E27FC236}">
                <a16:creationId xmlns:a16="http://schemas.microsoft.com/office/drawing/2014/main" id="{570EBCA6-8EC7-3618-F27A-1FD5B265A963}"/>
              </a:ext>
            </a:extLst>
          </p:cNvPr>
          <p:cNvSpPr/>
          <p:nvPr/>
        </p:nvSpPr>
        <p:spPr>
          <a:xfrm>
            <a:off x="12005505" y="2743200"/>
            <a:ext cx="183320" cy="1371600"/>
          </a:xfrm>
          <a:prstGeom prst="rect">
            <a:avLst/>
          </a:prstGeom>
          <a:solidFill>
            <a:schemeClr val="accent1"/>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800"/>
          </a:p>
        </p:txBody>
      </p:sp>
      <p:sp>
        <p:nvSpPr>
          <p:cNvPr id="24" name="Rectangle 23">
            <a:extLst>
              <a:ext uri="{FF2B5EF4-FFF2-40B4-BE49-F238E27FC236}">
                <a16:creationId xmlns:a16="http://schemas.microsoft.com/office/drawing/2014/main" id="{F5548ABF-CF53-8787-99A2-A8B015E1C99B}"/>
              </a:ext>
            </a:extLst>
          </p:cNvPr>
          <p:cNvSpPr/>
          <p:nvPr/>
        </p:nvSpPr>
        <p:spPr>
          <a:xfrm>
            <a:off x="12005505" y="4114800"/>
            <a:ext cx="183320" cy="1371600"/>
          </a:xfrm>
          <a:prstGeom prst="rect">
            <a:avLst/>
          </a:prstGeom>
          <a:solidFill>
            <a:schemeClr val="accent3"/>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800"/>
          </a:p>
        </p:txBody>
      </p:sp>
      <p:sp>
        <p:nvSpPr>
          <p:cNvPr id="25" name="Rectangle 24">
            <a:extLst>
              <a:ext uri="{FF2B5EF4-FFF2-40B4-BE49-F238E27FC236}">
                <a16:creationId xmlns:a16="http://schemas.microsoft.com/office/drawing/2014/main" id="{EC954D3F-3B8F-F908-C0BB-524BF5946CD1}"/>
              </a:ext>
            </a:extLst>
          </p:cNvPr>
          <p:cNvSpPr/>
          <p:nvPr/>
        </p:nvSpPr>
        <p:spPr>
          <a:xfrm>
            <a:off x="12005505" y="5486400"/>
            <a:ext cx="183320" cy="1371600"/>
          </a:xfrm>
          <a:prstGeom prst="rect">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800"/>
          </a:p>
        </p:txBody>
      </p:sp>
      <p:sp>
        <p:nvSpPr>
          <p:cNvPr id="26" name="Rectangle 25">
            <a:extLst>
              <a:ext uri="{FF2B5EF4-FFF2-40B4-BE49-F238E27FC236}">
                <a16:creationId xmlns:a16="http://schemas.microsoft.com/office/drawing/2014/main" id="{A5E17683-E934-E98C-B778-B8AE7D884459}"/>
              </a:ext>
            </a:extLst>
          </p:cNvPr>
          <p:cNvSpPr/>
          <p:nvPr/>
        </p:nvSpPr>
        <p:spPr>
          <a:xfrm>
            <a:off x="12005505" y="1371600"/>
            <a:ext cx="183320" cy="1371600"/>
          </a:xfrm>
          <a:prstGeom prst="rect">
            <a:avLst/>
          </a:prstGeom>
          <a:solidFill>
            <a:schemeClr val="accent4"/>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lnSpc>
                <a:spcPct val="100000"/>
              </a:lnSpc>
            </a:pPr>
            <a:endParaRPr lang="en-US" sz="800"/>
          </a:p>
        </p:txBody>
      </p:sp>
      <p:sp>
        <p:nvSpPr>
          <p:cNvPr id="34" name="TextBox 33">
            <a:extLst>
              <a:ext uri="{FF2B5EF4-FFF2-40B4-BE49-F238E27FC236}">
                <a16:creationId xmlns:a16="http://schemas.microsoft.com/office/drawing/2014/main" id="{16323E3B-2386-B7B1-2B40-DB8A97F8F19A}"/>
              </a:ext>
            </a:extLst>
          </p:cNvPr>
          <p:cNvSpPr txBox="1"/>
          <p:nvPr/>
        </p:nvSpPr>
        <p:spPr>
          <a:xfrm>
            <a:off x="450372" y="4291037"/>
            <a:ext cx="342542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360"/>
              </a:spcAft>
              <a:buClrTx/>
              <a:buSzPct val="100000"/>
              <a:buFontTx/>
              <a:buNone/>
              <a:tabLst/>
              <a:defRPr/>
            </a:pPr>
            <a:r>
              <a:rPr kumimoji="0" lang="en-US" sz="1600" b="1" i="0" u="none" strike="noStrike" kern="1200" cap="none" spc="0" normalizeH="0" baseline="0" noProof="0" dirty="0">
                <a:ln>
                  <a:noFill/>
                </a:ln>
                <a:solidFill>
                  <a:schemeClr val="bg1"/>
                </a:solidFill>
                <a:effectLst/>
                <a:uLnTx/>
                <a:uFillTx/>
                <a:latin typeface="Arial"/>
                <a:ea typeface="+mn-ea"/>
                <a:cs typeface="+mn-cs"/>
              </a:rPr>
              <a:t>February 2025</a:t>
            </a:r>
          </a:p>
        </p:txBody>
      </p:sp>
      <p:pic>
        <p:nvPicPr>
          <p:cNvPr id="35" name="Picture 34">
            <a:extLst>
              <a:ext uri="{FF2B5EF4-FFF2-40B4-BE49-F238E27FC236}">
                <a16:creationId xmlns:a16="http://schemas.microsoft.com/office/drawing/2014/main" id="{F51ED0AD-30B1-86A8-4997-519E5E4D29A6}"/>
              </a:ext>
            </a:extLst>
          </p:cNvPr>
          <p:cNvPicPr>
            <a:picLocks noChangeAspect="1"/>
          </p:cNvPicPr>
          <p:nvPr/>
        </p:nvPicPr>
        <p:blipFill rotWithShape="1">
          <a:blip r:embed="rId8" cstate="screen">
            <a:biLevel thresh="75000"/>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b="37833"/>
          <a:stretch/>
        </p:blipFill>
        <p:spPr bwMode="auto">
          <a:xfrm>
            <a:off x="470797" y="5833641"/>
            <a:ext cx="4021807" cy="300919"/>
          </a:xfrm>
          <a:prstGeom prst="rect">
            <a:avLst/>
          </a:prstGeom>
          <a:extLst>
            <a:ext uri="{909E8E84-426E-40DD-AFC4-6F175D3DCCD1}">
              <a14:hiddenFill xmlns:a14="http://schemas.microsoft.com/office/drawing/2010/main">
                <a:solidFill>
                  <a:srgbClr val="FFFFFF"/>
                </a:solidFill>
              </a14:hiddenFill>
            </a:ext>
          </a:extLst>
        </p:spPr>
      </p:pic>
    </p:spTree>
    <p:custDataLst>
      <p:custData r:id="rId1"/>
    </p:custDataLst>
    <p:extLst>
      <p:ext uri="{BB962C8B-B14F-4D97-AF65-F5344CB8AC3E}">
        <p14:creationId xmlns:p14="http://schemas.microsoft.com/office/powerpoint/2010/main" val="2403074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0C25D-42CA-37D5-4971-9EDADC3B624E}"/>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CECF8-2C29-DD2B-CC70-5CC21975C748}"/>
              </a:ext>
            </a:extLst>
          </p:cNvPr>
          <p:cNvGraphicFramePr>
            <a:graphicFrameLocks noChangeAspect="1"/>
          </p:cNvGraphicFramePr>
          <p:nvPr>
            <p:custDataLst>
              <p:tags r:id="rId2"/>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15ACECF8-2C29-DD2B-CC70-5CC21975C74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pic>
        <p:nvPicPr>
          <p:cNvPr id="12" name="Picture Placeholder 11" descr="Aerial view of border Tijuana Mexico">
            <a:extLst>
              <a:ext uri="{FF2B5EF4-FFF2-40B4-BE49-F238E27FC236}">
                <a16:creationId xmlns:a16="http://schemas.microsoft.com/office/drawing/2014/main" id="{A92EF67C-6DC0-61E8-4523-24656F60065D}"/>
              </a:ext>
            </a:extLst>
          </p:cNvPr>
          <p:cNvPicPr>
            <a:picLocks noGrp="1" noChangeAspect="1"/>
          </p:cNvPicPr>
          <p:nvPr>
            <p:ph type="pic" sz="quarter" idx="10"/>
          </p:nvPr>
        </p:nvPicPr>
        <p:blipFill>
          <a:blip r:embed="rId6"/>
          <a:srcRect/>
          <a:stretch/>
        </p:blipFill>
        <p:spPr>
          <a:xfrm>
            <a:off x="1" y="0"/>
            <a:ext cx="12192000" cy="6858000"/>
          </a:xfrm>
        </p:spPr>
      </p:pic>
      <p:pic>
        <p:nvPicPr>
          <p:cNvPr id="40" name="Picture 39" descr="A black and white logo&#10;&#10;Description automatically generated">
            <a:extLst>
              <a:ext uri="{FF2B5EF4-FFF2-40B4-BE49-F238E27FC236}">
                <a16:creationId xmlns:a16="http://schemas.microsoft.com/office/drawing/2014/main" id="{4FC83EF8-019B-92F5-F021-2ACC68AD5E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15603" y="4493280"/>
            <a:ext cx="1971425" cy="1971425"/>
          </a:xfrm>
          <a:prstGeom prst="rect">
            <a:avLst/>
          </a:prstGeom>
        </p:spPr>
      </p:pic>
      <p:pic>
        <p:nvPicPr>
          <p:cNvPr id="41" name="Picture 40" descr="A black and white logo&#10;&#10;Description automatically generated">
            <a:extLst>
              <a:ext uri="{FF2B5EF4-FFF2-40B4-BE49-F238E27FC236}">
                <a16:creationId xmlns:a16="http://schemas.microsoft.com/office/drawing/2014/main" id="{C6FDDE00-1243-5FF6-0D6D-D3F0E31CAF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flipV="1">
            <a:off x="10220575" y="0"/>
            <a:ext cx="1971425" cy="1971425"/>
          </a:xfrm>
          <a:prstGeom prst="rect">
            <a:avLst/>
          </a:prstGeom>
        </p:spPr>
      </p:pic>
      <p:grpSp>
        <p:nvGrpSpPr>
          <p:cNvPr id="46" name="Group 45">
            <a:extLst>
              <a:ext uri="{FF2B5EF4-FFF2-40B4-BE49-F238E27FC236}">
                <a16:creationId xmlns:a16="http://schemas.microsoft.com/office/drawing/2014/main" id="{F6B2D300-D1D5-7017-7D4B-A2BC6C335610}"/>
              </a:ext>
            </a:extLst>
          </p:cNvPr>
          <p:cNvGrpSpPr/>
          <p:nvPr/>
        </p:nvGrpSpPr>
        <p:grpSpPr>
          <a:xfrm>
            <a:off x="0" y="0"/>
            <a:ext cx="786923" cy="394285"/>
            <a:chOff x="0" y="0"/>
            <a:chExt cx="865615" cy="433714"/>
          </a:xfrm>
        </p:grpSpPr>
        <p:pic>
          <p:nvPicPr>
            <p:cNvPr id="43" name="Picture 42" descr="A black and white diagonal stripes&#10;&#10;Description automatically generated">
              <a:extLst>
                <a:ext uri="{FF2B5EF4-FFF2-40B4-BE49-F238E27FC236}">
                  <a16:creationId xmlns:a16="http://schemas.microsoft.com/office/drawing/2014/main" id="{EF46E3FB-7068-CF6D-7DC6-EF2F175C51C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1901" y="0"/>
              <a:ext cx="433714" cy="433714"/>
            </a:xfrm>
            <a:prstGeom prst="rect">
              <a:avLst/>
            </a:prstGeom>
          </p:spPr>
        </p:pic>
        <p:pic>
          <p:nvPicPr>
            <p:cNvPr id="45" name="Picture 44" descr="An orange square with black edges&#10;&#10;Description automatically generated">
              <a:extLst>
                <a:ext uri="{FF2B5EF4-FFF2-40B4-BE49-F238E27FC236}">
                  <a16:creationId xmlns:a16="http://schemas.microsoft.com/office/drawing/2014/main" id="{0A6CD0A2-E0BD-EACE-E66C-D335A8402B3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0"/>
              <a:ext cx="433714" cy="433714"/>
            </a:xfrm>
            <a:prstGeom prst="rect">
              <a:avLst/>
            </a:prstGeom>
          </p:spPr>
        </p:pic>
      </p:grpSp>
      <p:pic>
        <p:nvPicPr>
          <p:cNvPr id="48" name="Picture 47" descr="A black and white diagonal stripes&#10;&#10;Description automatically generated">
            <a:extLst>
              <a:ext uri="{FF2B5EF4-FFF2-40B4-BE49-F238E27FC236}">
                <a16:creationId xmlns:a16="http://schemas.microsoft.com/office/drawing/2014/main" id="{5F51F940-3FD4-AC18-3D0C-CD4CA211636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12993" y="6463715"/>
            <a:ext cx="394286" cy="394285"/>
          </a:xfrm>
          <a:prstGeom prst="rect">
            <a:avLst/>
          </a:prstGeom>
        </p:spPr>
      </p:pic>
      <p:pic>
        <p:nvPicPr>
          <p:cNvPr id="49" name="Picture 48" descr="An orange square with black edges&#10;&#10;Description automatically generated">
            <a:extLst>
              <a:ext uri="{FF2B5EF4-FFF2-40B4-BE49-F238E27FC236}">
                <a16:creationId xmlns:a16="http://schemas.microsoft.com/office/drawing/2014/main" id="{95412299-D6F0-2A4D-5E46-CAFFC7BACD8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03345" y="1354453"/>
            <a:ext cx="394286" cy="394285"/>
          </a:xfrm>
          <a:prstGeom prst="rect">
            <a:avLst/>
          </a:prstGeom>
        </p:spPr>
      </p:pic>
      <p:pic>
        <p:nvPicPr>
          <p:cNvPr id="51" name="Picture 50" descr="A red square with black border&#10;&#10;Description automatically generated">
            <a:extLst>
              <a:ext uri="{FF2B5EF4-FFF2-40B4-BE49-F238E27FC236}">
                <a16:creationId xmlns:a16="http://schemas.microsoft.com/office/drawing/2014/main" id="{76B2433C-8D09-25F7-7986-8EC9BE947F3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16632" y="6463715"/>
            <a:ext cx="394285" cy="394285"/>
          </a:xfrm>
          <a:prstGeom prst="rect">
            <a:avLst/>
          </a:prstGeom>
        </p:spPr>
      </p:pic>
      <p:pic>
        <p:nvPicPr>
          <p:cNvPr id="53" name="Picture 52" descr="A red square with black border&#10;&#10;Description automatically generated">
            <a:extLst>
              <a:ext uri="{FF2B5EF4-FFF2-40B4-BE49-F238E27FC236}">
                <a16:creationId xmlns:a16="http://schemas.microsoft.com/office/drawing/2014/main" id="{3496806C-4F5D-8D1B-1394-7BB02143996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12773" y="958838"/>
            <a:ext cx="394285" cy="394285"/>
          </a:xfrm>
          <a:prstGeom prst="rect">
            <a:avLst/>
          </a:prstGeom>
        </p:spPr>
      </p:pic>
      <p:pic>
        <p:nvPicPr>
          <p:cNvPr id="55" name="Picture 54" descr="A black and white striped background&#10;&#10;Description automatically generated">
            <a:extLst>
              <a:ext uri="{FF2B5EF4-FFF2-40B4-BE49-F238E27FC236}">
                <a16:creationId xmlns:a16="http://schemas.microsoft.com/office/drawing/2014/main" id="{B5CBB46E-E8F1-D72E-C618-4862FED93A4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209715" y="1360968"/>
            <a:ext cx="394285" cy="394285"/>
          </a:xfrm>
          <a:prstGeom prst="rect">
            <a:avLst/>
          </a:prstGeom>
        </p:spPr>
      </p:pic>
      <p:sp>
        <p:nvSpPr>
          <p:cNvPr id="11" name="Title 6">
            <a:extLst>
              <a:ext uri="{FF2B5EF4-FFF2-40B4-BE49-F238E27FC236}">
                <a16:creationId xmlns:a16="http://schemas.microsoft.com/office/drawing/2014/main" id="{B1B64F34-52F7-B8B2-B626-0754E94B27CC}"/>
              </a:ext>
            </a:extLst>
          </p:cNvPr>
          <p:cNvSpPr txBox="1">
            <a:spLocks/>
          </p:cNvSpPr>
          <p:nvPr/>
        </p:nvSpPr>
        <p:spPr>
          <a:xfrm>
            <a:off x="392637" y="1029285"/>
            <a:ext cx="4981730" cy="849154"/>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a:lstStyle>
          <a:p>
            <a:r>
              <a:rPr lang="en-US" sz="4400" dirty="0">
                <a:solidFill>
                  <a:schemeClr val="bg1"/>
                </a:solidFill>
              </a:rPr>
              <a:t>Proposed Scenarios</a:t>
            </a:r>
          </a:p>
        </p:txBody>
      </p:sp>
    </p:spTree>
    <p:custDataLst>
      <p:custData r:id="rId1"/>
    </p:custDataLst>
    <p:extLst>
      <p:ext uri="{BB962C8B-B14F-4D97-AF65-F5344CB8AC3E}">
        <p14:creationId xmlns:p14="http://schemas.microsoft.com/office/powerpoint/2010/main" val="320676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D31B0-AA30-7E2C-9E09-BE69BAF3E420}"/>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52082211-EC72-FD05-76E5-4E30C6E979B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5" progId="TCLayout.ActiveDocument.1">
                  <p:embed/>
                </p:oleObj>
              </mc:Choice>
              <mc:Fallback>
                <p:oleObj name="think-cell Slide" r:id="rId5" imgW="425" imgH="425" progId="TCLayout.ActiveDocument.1">
                  <p:embed/>
                  <p:pic>
                    <p:nvPicPr>
                      <p:cNvPr id="8" name="think-cell data - do not delete" hidden="1">
                        <a:extLst>
                          <a:ext uri="{FF2B5EF4-FFF2-40B4-BE49-F238E27FC236}">
                            <a16:creationId xmlns:a16="http://schemas.microsoft.com/office/drawing/2014/main" id="{52082211-EC72-FD05-76E5-4E30C6E979B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5E67B9A8-0006-0D45-515F-76AF77935C4A}"/>
              </a:ext>
            </a:extLst>
          </p:cNvPr>
          <p:cNvSpPr>
            <a:spLocks noGrp="1"/>
          </p:cNvSpPr>
          <p:nvPr>
            <p:ph type="title"/>
          </p:nvPr>
        </p:nvSpPr>
        <p:spPr>
          <a:xfrm>
            <a:off x="494612" y="432001"/>
            <a:ext cx="11306175" cy="1168199"/>
          </a:xfrm>
        </p:spPr>
        <p:txBody>
          <a:bodyPr vert="horz"/>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eorgia"/>
                <a:ea typeface="Georgia"/>
                <a:cs typeface="Georgia"/>
                <a:sym typeface="Georgia"/>
              </a:rPr>
              <a:t>#1 ECB Loans through IBU</a:t>
            </a:r>
          </a:p>
        </p:txBody>
      </p:sp>
      <p:sp>
        <p:nvSpPr>
          <p:cNvPr id="4" name="Date Placeholder 3">
            <a:extLst>
              <a:ext uri="{FF2B5EF4-FFF2-40B4-BE49-F238E27FC236}">
                <a16:creationId xmlns:a16="http://schemas.microsoft.com/office/drawing/2014/main" id="{79D4FC00-ED8D-1F1D-AAFB-ED6588B27B9A}"/>
              </a:ext>
            </a:extLst>
          </p:cNvPr>
          <p:cNvSpPr>
            <a:spLocks noGrp="1"/>
          </p:cNvSpPr>
          <p:nvPr>
            <p:ph type="dt" sz="half" idx="10"/>
          </p:nvPr>
        </p:nvSpPr>
        <p:spPr/>
        <p:txBody>
          <a:bodyPr/>
          <a:lstStyle/>
          <a:p>
            <a:r>
              <a:rPr lang="en-US"/>
              <a:t>February 2025</a:t>
            </a:r>
          </a:p>
        </p:txBody>
      </p:sp>
      <p:sp>
        <p:nvSpPr>
          <p:cNvPr id="246" name="Slide Number Placeholder 245">
            <a:extLst>
              <a:ext uri="{FF2B5EF4-FFF2-40B4-BE49-F238E27FC236}">
                <a16:creationId xmlns:a16="http://schemas.microsoft.com/office/drawing/2014/main" id="{D1C6505D-2740-9406-0D65-A33DE0C2423F}"/>
              </a:ext>
            </a:extLst>
          </p:cNvPr>
          <p:cNvSpPr>
            <a:spLocks noGrp="1"/>
          </p:cNvSpPr>
          <p:nvPr>
            <p:ph type="sldNum" sz="quarter" idx="12"/>
          </p:nvPr>
        </p:nvSpPr>
        <p:spPr/>
        <p:txBody>
          <a:bodyPr/>
          <a:lstStyle/>
          <a:p>
            <a:fld id="{A7672B66-E2CC-4D36-970C-DC9CD95B75EC}" type="slidenum">
              <a:rPr lang="en-US" smtClean="0"/>
              <a:pPr/>
              <a:t>3</a:t>
            </a:fld>
            <a:endParaRPr lang="en-US"/>
          </a:p>
        </p:txBody>
      </p:sp>
      <p:sp>
        <p:nvSpPr>
          <p:cNvPr id="28" name="TextBox 27">
            <a:extLst>
              <a:ext uri="{FF2B5EF4-FFF2-40B4-BE49-F238E27FC236}">
                <a16:creationId xmlns:a16="http://schemas.microsoft.com/office/drawing/2014/main" id="{0281C5B0-86F7-A5A1-57B2-EE356F611B9D}"/>
              </a:ext>
            </a:extLst>
          </p:cNvPr>
          <p:cNvSpPr txBox="1"/>
          <p:nvPr/>
        </p:nvSpPr>
        <p:spPr>
          <a:xfrm>
            <a:off x="546740" y="1122266"/>
            <a:ext cx="4247845" cy="400110"/>
          </a:xfrm>
          <a:prstGeom prst="rect">
            <a:avLst/>
          </a:prstGeom>
          <a:solidFill>
            <a:schemeClr val="accent2"/>
          </a:solidFill>
          <a:ln>
            <a:noFill/>
          </a:ln>
        </p:spPr>
        <p:txBody>
          <a:bodyPr spcFirstLastPara="1" wrap="square" lIns="91440" tIns="91440" rIns="91440" bIns="91440" rtlCol="0" anchor="ctr" anchorCtr="0">
            <a:spAutoFit/>
          </a:bodyPr>
          <a:lstStyle>
            <a:defPPr>
              <a:defRPr lang="en-US"/>
            </a:defPPr>
            <a:lvl1pPr marR="0" lvl="0" indent="0" algn="ctr" fontAlgn="auto">
              <a:lnSpc>
                <a:spcPct val="100000"/>
              </a:lnSpc>
              <a:spcBef>
                <a:spcPts val="0"/>
              </a:spcBef>
              <a:spcAft>
                <a:spcPts val="0"/>
              </a:spcAft>
              <a:buClr>
                <a:srgbClr val="000000"/>
              </a:buClr>
              <a:buSzPts val="1600"/>
              <a:buFont typeface="Arial"/>
              <a:buNone/>
              <a:tabLst/>
              <a:defRPr kumimoji="0" sz="1400" b="1" i="0" u="none" strike="noStrike" cap="none" spc="0" normalizeH="0" baseline="0">
                <a:ln>
                  <a:noFill/>
                </a:ln>
                <a:solidFill>
                  <a:srgbClr val="000000"/>
                </a:solidFill>
                <a:effectLst/>
                <a:uLnTx/>
                <a:uFillTx/>
                <a:ea typeface="Georgia"/>
                <a:cs typeface="Georgi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Current Scenario</a:t>
            </a:r>
          </a:p>
        </p:txBody>
      </p:sp>
      <p:cxnSp>
        <p:nvCxnSpPr>
          <p:cNvPr id="32" name="Straight Connector 31">
            <a:extLst>
              <a:ext uri="{FF2B5EF4-FFF2-40B4-BE49-F238E27FC236}">
                <a16:creationId xmlns:a16="http://schemas.microsoft.com/office/drawing/2014/main" id="{4CC541E6-67C6-91FF-383E-0D3C8B71BD9B}"/>
              </a:ext>
            </a:extLst>
          </p:cNvPr>
          <p:cNvCxnSpPr>
            <a:cxnSpLocks/>
          </p:cNvCxnSpPr>
          <p:nvPr/>
        </p:nvCxnSpPr>
        <p:spPr>
          <a:xfrm>
            <a:off x="5324387" y="1029104"/>
            <a:ext cx="0" cy="5144711"/>
          </a:xfrm>
          <a:prstGeom prst="line">
            <a:avLst/>
          </a:prstGeom>
          <a:ln w="12700" cap="sq">
            <a:solidFill>
              <a:schemeClr val="tx1"/>
            </a:solidFill>
            <a:prstDash val="dash"/>
          </a:ln>
        </p:spPr>
        <p:style>
          <a:lnRef idx="1">
            <a:schemeClr val="accent1"/>
          </a:lnRef>
          <a:fillRef idx="0">
            <a:schemeClr val="accent1"/>
          </a:fillRef>
          <a:effectRef idx="0">
            <a:schemeClr val="dk1"/>
          </a:effectRef>
          <a:fontRef idx="minor">
            <a:schemeClr val="lt1"/>
          </a:fontRef>
        </p:style>
      </p:cxnSp>
      <p:sp>
        <p:nvSpPr>
          <p:cNvPr id="33" name="TextBox 32">
            <a:extLst>
              <a:ext uri="{FF2B5EF4-FFF2-40B4-BE49-F238E27FC236}">
                <a16:creationId xmlns:a16="http://schemas.microsoft.com/office/drawing/2014/main" id="{DDDB9D7D-7D31-C02A-A946-E350E9650637}"/>
              </a:ext>
            </a:extLst>
          </p:cNvPr>
          <p:cNvSpPr txBox="1"/>
          <p:nvPr/>
        </p:nvSpPr>
        <p:spPr>
          <a:xfrm>
            <a:off x="5812585" y="1122266"/>
            <a:ext cx="5761348" cy="400110"/>
          </a:xfrm>
          <a:prstGeom prst="rect">
            <a:avLst/>
          </a:prstGeom>
          <a:solidFill>
            <a:schemeClr val="tx2"/>
          </a:solidFill>
          <a:ln>
            <a:noFill/>
          </a:ln>
        </p:spPr>
        <p:txBody>
          <a:bodyPr spcFirstLastPara="1" wrap="square" lIns="91440" tIns="91440" rIns="91440" bIns="91440" rtlCol="0" anchor="ctr" anchorCtr="0">
            <a:spAutoFit/>
          </a:bodyPr>
          <a:lstStyle>
            <a:defPPr>
              <a:defRPr lang="en-US"/>
            </a:defPPr>
            <a:lvl1pPr marR="0" lvl="0" indent="0" algn="ctr" fontAlgn="auto">
              <a:lnSpc>
                <a:spcPct val="100000"/>
              </a:lnSpc>
              <a:spcBef>
                <a:spcPts val="0"/>
              </a:spcBef>
              <a:spcAft>
                <a:spcPts val="0"/>
              </a:spcAft>
              <a:buClr>
                <a:srgbClr val="000000"/>
              </a:buClr>
              <a:buSzPts val="1600"/>
              <a:buFont typeface="Arial"/>
              <a:buNone/>
              <a:tabLst/>
              <a:defRPr kumimoji="0" sz="1400" b="1" i="0" u="none" strike="noStrike" cap="none" spc="0" normalizeH="0" baseline="0">
                <a:ln>
                  <a:noFill/>
                </a:ln>
                <a:solidFill>
                  <a:schemeClr val="bg1"/>
                </a:solidFill>
                <a:effectLst/>
                <a:uLnTx/>
                <a:uFillTx/>
                <a:ea typeface="Georgia"/>
                <a:cs typeface="Georgi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Proposed Scenario</a:t>
            </a:r>
          </a:p>
        </p:txBody>
      </p:sp>
      <p:sp>
        <p:nvSpPr>
          <p:cNvPr id="34" name="Rectangle 33">
            <a:extLst>
              <a:ext uri="{FF2B5EF4-FFF2-40B4-BE49-F238E27FC236}">
                <a16:creationId xmlns:a16="http://schemas.microsoft.com/office/drawing/2014/main" id="{3B4499C0-4982-17AC-9B28-B456BE375059}"/>
              </a:ext>
            </a:extLst>
          </p:cNvPr>
          <p:cNvSpPr>
            <a:spLocks/>
          </p:cNvSpPr>
          <p:nvPr/>
        </p:nvSpPr>
        <p:spPr>
          <a:xfrm>
            <a:off x="7754463" y="2018713"/>
            <a:ext cx="1917207" cy="695461"/>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r>
              <a:rPr lang="en-US" sz="1000" b="1" dirty="0">
                <a:solidFill>
                  <a:schemeClr val="tx1"/>
                </a:solidFill>
              </a:rPr>
              <a:t>IFSC Banking Unit</a:t>
            </a:r>
          </a:p>
        </p:txBody>
      </p:sp>
      <p:sp>
        <p:nvSpPr>
          <p:cNvPr id="35" name="Rectangle 34">
            <a:extLst>
              <a:ext uri="{FF2B5EF4-FFF2-40B4-BE49-F238E27FC236}">
                <a16:creationId xmlns:a16="http://schemas.microsoft.com/office/drawing/2014/main" id="{CA61736E-A884-B15F-FEA3-E8C7DBF42E38}"/>
              </a:ext>
            </a:extLst>
          </p:cNvPr>
          <p:cNvSpPr>
            <a:spLocks/>
          </p:cNvSpPr>
          <p:nvPr/>
        </p:nvSpPr>
        <p:spPr>
          <a:xfrm>
            <a:off x="7754463" y="5240284"/>
            <a:ext cx="1917212" cy="695461"/>
          </a:xfrm>
          <a:prstGeom prst="rect">
            <a:avLst/>
          </a:prstGeom>
          <a:solidFill>
            <a:schemeClr val="bg1">
              <a:lumMod val="85000"/>
            </a:schemeClr>
          </a:solidFill>
          <a:ln w="19050">
            <a:noFill/>
          </a:ln>
          <a:effectLst/>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pPr>
            <a:r>
              <a:rPr lang="en-US" sz="1000" b="1" dirty="0">
                <a:solidFill>
                  <a:sysClr val="windowText" lastClr="000000"/>
                </a:solidFill>
                <a:latin typeface="Arial"/>
              </a:rPr>
              <a:t>Indian entity</a:t>
            </a:r>
          </a:p>
        </p:txBody>
      </p:sp>
      <p:sp>
        <p:nvSpPr>
          <p:cNvPr id="36" name="TextBox 35">
            <a:extLst>
              <a:ext uri="{FF2B5EF4-FFF2-40B4-BE49-F238E27FC236}">
                <a16:creationId xmlns:a16="http://schemas.microsoft.com/office/drawing/2014/main" id="{AC9A5056-DD69-A7EF-DB0F-109AEF64DA2D}"/>
              </a:ext>
            </a:extLst>
          </p:cNvPr>
          <p:cNvSpPr txBox="1"/>
          <p:nvPr/>
        </p:nvSpPr>
        <p:spPr>
          <a:xfrm>
            <a:off x="5537401" y="2679972"/>
            <a:ext cx="972246" cy="338554"/>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IFSC</a:t>
            </a:r>
          </a:p>
        </p:txBody>
      </p:sp>
      <p:sp>
        <p:nvSpPr>
          <p:cNvPr id="38" name="TextBox 37">
            <a:extLst>
              <a:ext uri="{FF2B5EF4-FFF2-40B4-BE49-F238E27FC236}">
                <a16:creationId xmlns:a16="http://schemas.microsoft.com/office/drawing/2014/main" id="{0495BEFE-CDEB-4D87-147F-4EF0B48E5DBC}"/>
              </a:ext>
            </a:extLst>
          </p:cNvPr>
          <p:cNvSpPr txBox="1"/>
          <p:nvPr/>
        </p:nvSpPr>
        <p:spPr>
          <a:xfrm>
            <a:off x="5515575" y="4232767"/>
            <a:ext cx="793957" cy="338554"/>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India</a:t>
            </a:r>
          </a:p>
        </p:txBody>
      </p:sp>
      <p:cxnSp>
        <p:nvCxnSpPr>
          <p:cNvPr id="39" name="Straight Connector 38">
            <a:extLst>
              <a:ext uri="{FF2B5EF4-FFF2-40B4-BE49-F238E27FC236}">
                <a16:creationId xmlns:a16="http://schemas.microsoft.com/office/drawing/2014/main" id="{0B46A75A-715E-6977-A034-011AED4109EE}"/>
              </a:ext>
            </a:extLst>
          </p:cNvPr>
          <p:cNvCxnSpPr>
            <a:cxnSpLocks/>
          </p:cNvCxnSpPr>
          <p:nvPr/>
        </p:nvCxnSpPr>
        <p:spPr>
          <a:xfrm>
            <a:off x="5555678" y="3083414"/>
            <a:ext cx="5759248" cy="0"/>
          </a:xfrm>
          <a:prstGeom prst="line">
            <a:avLst/>
          </a:prstGeom>
          <a:ln w="9525">
            <a:solidFill>
              <a:srgbClr val="7D7D7D"/>
            </a:solidFill>
            <a:prstDash val="dash"/>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27E0C924-2B2F-9C20-F14B-270F666972A8}"/>
              </a:ext>
            </a:extLst>
          </p:cNvPr>
          <p:cNvCxnSpPr>
            <a:cxnSpLocks/>
            <a:stCxn id="34" idx="2"/>
            <a:endCxn id="35" idx="0"/>
          </p:cNvCxnSpPr>
          <p:nvPr/>
        </p:nvCxnSpPr>
        <p:spPr>
          <a:xfrm>
            <a:off x="8713067" y="2714174"/>
            <a:ext cx="2" cy="2526110"/>
          </a:xfrm>
          <a:prstGeom prst="straightConnector1">
            <a:avLst/>
          </a:prstGeom>
          <a:ln w="9525">
            <a:solidFill>
              <a:schemeClr val="tx2">
                <a:lumMod val="60000"/>
                <a:lumOff val="40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47" name="TextBox 46">
            <a:extLst>
              <a:ext uri="{FF2B5EF4-FFF2-40B4-BE49-F238E27FC236}">
                <a16:creationId xmlns:a16="http://schemas.microsoft.com/office/drawing/2014/main" id="{C62C1DDD-4921-152B-34B1-775FFB19C859}"/>
              </a:ext>
            </a:extLst>
          </p:cNvPr>
          <p:cNvSpPr txBox="1"/>
          <p:nvPr/>
        </p:nvSpPr>
        <p:spPr>
          <a:xfrm>
            <a:off x="8022193" y="4206269"/>
            <a:ext cx="972246" cy="338554"/>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ECB loan</a:t>
            </a:r>
          </a:p>
        </p:txBody>
      </p:sp>
      <p:sp>
        <p:nvSpPr>
          <p:cNvPr id="48" name="Rectangle 47">
            <a:extLst>
              <a:ext uri="{FF2B5EF4-FFF2-40B4-BE49-F238E27FC236}">
                <a16:creationId xmlns:a16="http://schemas.microsoft.com/office/drawing/2014/main" id="{B43D9A97-AC62-EEF1-FD85-0E32EC417AF8}"/>
              </a:ext>
            </a:extLst>
          </p:cNvPr>
          <p:cNvSpPr>
            <a:spLocks/>
          </p:cNvSpPr>
          <p:nvPr/>
        </p:nvSpPr>
        <p:spPr>
          <a:xfrm>
            <a:off x="2213384" y="5263416"/>
            <a:ext cx="1422608" cy="695461"/>
          </a:xfrm>
          <a:prstGeom prst="rect">
            <a:avLst/>
          </a:prstGeom>
          <a:solidFill>
            <a:schemeClr val="bg1">
              <a:lumMod val="85000"/>
            </a:schemeClr>
          </a:solidFill>
          <a:ln w="19050">
            <a:noFill/>
          </a:ln>
          <a:effectLst/>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pPr>
            <a:r>
              <a:rPr lang="en-US" sz="1000" b="1" dirty="0">
                <a:solidFill>
                  <a:sysClr val="windowText" lastClr="000000"/>
                </a:solidFill>
                <a:latin typeface="Arial"/>
              </a:rPr>
              <a:t>Indian entity</a:t>
            </a:r>
          </a:p>
        </p:txBody>
      </p:sp>
      <p:sp>
        <p:nvSpPr>
          <p:cNvPr id="49" name="Rectangle 48">
            <a:extLst>
              <a:ext uri="{FF2B5EF4-FFF2-40B4-BE49-F238E27FC236}">
                <a16:creationId xmlns:a16="http://schemas.microsoft.com/office/drawing/2014/main" id="{39296B46-CCD1-CA67-3E5F-C68B0A61352C}"/>
              </a:ext>
            </a:extLst>
          </p:cNvPr>
          <p:cNvSpPr>
            <a:spLocks/>
          </p:cNvSpPr>
          <p:nvPr/>
        </p:nvSpPr>
        <p:spPr>
          <a:xfrm>
            <a:off x="2198196" y="2018713"/>
            <a:ext cx="1422608" cy="6954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Offshore Financial Institution/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Foreign Entity</a:t>
            </a:r>
          </a:p>
        </p:txBody>
      </p:sp>
      <p:cxnSp>
        <p:nvCxnSpPr>
          <p:cNvPr id="51" name="Connector: Elbow 50">
            <a:extLst>
              <a:ext uri="{FF2B5EF4-FFF2-40B4-BE49-F238E27FC236}">
                <a16:creationId xmlns:a16="http://schemas.microsoft.com/office/drawing/2014/main" id="{77680898-917B-DE84-027E-11976BDA541D}"/>
              </a:ext>
            </a:extLst>
          </p:cNvPr>
          <p:cNvCxnSpPr>
            <a:stCxn id="48" idx="1"/>
            <a:endCxn id="49" idx="1"/>
          </p:cNvCxnSpPr>
          <p:nvPr/>
        </p:nvCxnSpPr>
        <p:spPr>
          <a:xfrm rot="10800000">
            <a:off x="2198196" y="2366445"/>
            <a:ext cx="15188" cy="3244703"/>
          </a:xfrm>
          <a:prstGeom prst="bentConnector3">
            <a:avLst>
              <a:gd name="adj1" fmla="val 1605136"/>
            </a:avLst>
          </a:prstGeom>
          <a:ln w="12700" cap="sq">
            <a:prstDash val="dash"/>
            <a:tailEnd type="triangle"/>
          </a:ln>
        </p:spPr>
        <p:style>
          <a:lnRef idx="1">
            <a:schemeClr val="accent1"/>
          </a:lnRef>
          <a:fillRef idx="0">
            <a:schemeClr val="accent1"/>
          </a:fillRef>
          <a:effectRef idx="0">
            <a:schemeClr val="dk1"/>
          </a:effectRef>
          <a:fontRef idx="minor">
            <a:schemeClr val="lt1"/>
          </a:fontRef>
        </p:style>
      </p:cxnSp>
      <p:sp>
        <p:nvSpPr>
          <p:cNvPr id="52" name="TextBox 51">
            <a:extLst>
              <a:ext uri="{FF2B5EF4-FFF2-40B4-BE49-F238E27FC236}">
                <a16:creationId xmlns:a16="http://schemas.microsoft.com/office/drawing/2014/main" id="{15A89677-AAC5-F4FB-98A7-80845641EF6F}"/>
              </a:ext>
            </a:extLst>
          </p:cNvPr>
          <p:cNvSpPr txBox="1"/>
          <p:nvPr/>
        </p:nvSpPr>
        <p:spPr>
          <a:xfrm>
            <a:off x="2906650" y="3841560"/>
            <a:ext cx="1276823" cy="338554"/>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Loan/ NCDs</a:t>
            </a:r>
          </a:p>
        </p:txBody>
      </p:sp>
      <p:cxnSp>
        <p:nvCxnSpPr>
          <p:cNvPr id="53" name="Connector: Elbow 52">
            <a:extLst>
              <a:ext uri="{FF2B5EF4-FFF2-40B4-BE49-F238E27FC236}">
                <a16:creationId xmlns:a16="http://schemas.microsoft.com/office/drawing/2014/main" id="{CDE73C75-D98C-AD63-701F-1787EE046085}"/>
              </a:ext>
            </a:extLst>
          </p:cNvPr>
          <p:cNvCxnSpPr>
            <a:cxnSpLocks/>
            <a:stCxn id="35" idx="1"/>
            <a:endCxn id="34" idx="1"/>
          </p:cNvCxnSpPr>
          <p:nvPr/>
        </p:nvCxnSpPr>
        <p:spPr>
          <a:xfrm rot="10800000">
            <a:off x="7754463" y="2366445"/>
            <a:ext cx="12700" cy="3221571"/>
          </a:xfrm>
          <a:prstGeom prst="bentConnector3">
            <a:avLst>
              <a:gd name="adj1" fmla="val 1800000"/>
            </a:avLst>
          </a:prstGeom>
          <a:ln w="12700" cap="sq">
            <a:prstDash val="dash"/>
            <a:tailEnd type="triangle"/>
          </a:ln>
        </p:spPr>
        <p:style>
          <a:lnRef idx="1">
            <a:schemeClr val="accent1"/>
          </a:lnRef>
          <a:fillRef idx="0">
            <a:schemeClr val="accent1"/>
          </a:fillRef>
          <a:effectRef idx="0">
            <a:schemeClr val="dk1"/>
          </a:effectRef>
          <a:fontRef idx="minor">
            <a:schemeClr val="lt1"/>
          </a:fontRef>
        </p:style>
      </p:cxnSp>
      <p:sp>
        <p:nvSpPr>
          <p:cNvPr id="55" name="TextBox 54">
            <a:extLst>
              <a:ext uri="{FF2B5EF4-FFF2-40B4-BE49-F238E27FC236}">
                <a16:creationId xmlns:a16="http://schemas.microsoft.com/office/drawing/2014/main" id="{83B1D534-DCE2-91E3-CFCF-F1544C54D010}"/>
              </a:ext>
            </a:extLst>
          </p:cNvPr>
          <p:cNvSpPr txBox="1"/>
          <p:nvPr/>
        </p:nvSpPr>
        <p:spPr>
          <a:xfrm>
            <a:off x="499128" y="3956394"/>
            <a:ext cx="1246536" cy="1107996"/>
          </a:xfrm>
          <a:prstGeom prst="rect">
            <a:avLst/>
          </a:prstGeom>
          <a:solidFill>
            <a:schemeClr val="accent5">
              <a:lumMod val="20000"/>
              <a:lumOff val="80000"/>
            </a:schemeClr>
          </a:solidFill>
        </p:spPr>
        <p:txBody>
          <a:bodyPr wrap="square" tIns="91440" bIns="91440" anchor="ctr">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Interest:</a:t>
            </a:r>
            <a:r>
              <a:rPr kumimoji="0" lang="en-GB" sz="10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Taxable at treaty rate or 20%*</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000" i="0" u="none" strike="noStrike" kern="1200" cap="none" spc="0" normalizeH="0" baseline="0" noProof="0" dirty="0">
                <a:ln>
                  <a:noFill/>
                </a:ln>
                <a:solidFill>
                  <a:srgbClr val="000000"/>
                </a:solidFill>
                <a:effectLst/>
                <a:uLnTx/>
                <a:uFillTx/>
                <a:latin typeface="Arial"/>
                <a:ea typeface="+mn-ea"/>
                <a:cs typeface="+mn-cs"/>
              </a:rPr>
              <a:t>WHT at rate in force</a:t>
            </a:r>
          </a:p>
        </p:txBody>
      </p:sp>
      <p:sp>
        <p:nvSpPr>
          <p:cNvPr id="60" name="TextBox 59">
            <a:extLst>
              <a:ext uri="{FF2B5EF4-FFF2-40B4-BE49-F238E27FC236}">
                <a16:creationId xmlns:a16="http://schemas.microsoft.com/office/drawing/2014/main" id="{B76BBA61-1F79-E6D5-3557-D588ED3C7FB3}"/>
              </a:ext>
            </a:extLst>
          </p:cNvPr>
          <p:cNvSpPr txBox="1"/>
          <p:nvPr/>
        </p:nvSpPr>
        <p:spPr>
          <a:xfrm>
            <a:off x="6023524" y="3482851"/>
            <a:ext cx="1434508" cy="492443"/>
          </a:xfrm>
          <a:prstGeom prst="rect">
            <a:avLst/>
          </a:prstGeom>
          <a:solidFill>
            <a:schemeClr val="accent5">
              <a:lumMod val="20000"/>
              <a:lumOff val="80000"/>
            </a:schemeClr>
          </a:solid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rgbClr val="000000"/>
                </a:solidFill>
                <a:latin typeface="Arial"/>
              </a:rPr>
              <a:t>Nil WHT on payment of interest</a:t>
            </a:r>
          </a:p>
        </p:txBody>
      </p:sp>
      <p:grpSp>
        <p:nvGrpSpPr>
          <p:cNvPr id="198" name="Group 197">
            <a:extLst>
              <a:ext uri="{FF2B5EF4-FFF2-40B4-BE49-F238E27FC236}">
                <a16:creationId xmlns:a16="http://schemas.microsoft.com/office/drawing/2014/main" id="{DAD60CE4-AA33-B67C-69E7-04804FF1A092}"/>
              </a:ext>
            </a:extLst>
          </p:cNvPr>
          <p:cNvGrpSpPr/>
          <p:nvPr/>
        </p:nvGrpSpPr>
        <p:grpSpPr>
          <a:xfrm>
            <a:off x="603601" y="2701398"/>
            <a:ext cx="4435901" cy="360509"/>
            <a:chOff x="432864" y="1131104"/>
            <a:chExt cx="7713984" cy="361353"/>
          </a:xfrm>
        </p:grpSpPr>
        <p:sp>
          <p:nvSpPr>
            <p:cNvPr id="199" name="TextBox 198">
              <a:extLst>
                <a:ext uri="{FF2B5EF4-FFF2-40B4-BE49-F238E27FC236}">
                  <a16:creationId xmlns:a16="http://schemas.microsoft.com/office/drawing/2014/main" id="{56985D0B-03A8-F281-9FE5-4768355D07C3}"/>
                </a:ext>
              </a:extLst>
            </p:cNvPr>
            <p:cNvSpPr txBox="1"/>
            <p:nvPr/>
          </p:nvSpPr>
          <p:spPr>
            <a:xfrm>
              <a:off x="432864" y="1131104"/>
              <a:ext cx="1873043" cy="339347"/>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Overseas</a:t>
              </a:r>
            </a:p>
          </p:txBody>
        </p:sp>
        <p:cxnSp>
          <p:nvCxnSpPr>
            <p:cNvPr id="200" name="Straight Connector 199">
              <a:extLst>
                <a:ext uri="{FF2B5EF4-FFF2-40B4-BE49-F238E27FC236}">
                  <a16:creationId xmlns:a16="http://schemas.microsoft.com/office/drawing/2014/main" id="{0D369BE1-1EEB-0D3F-FCBF-1D66B592C6DF}"/>
                </a:ext>
              </a:extLst>
            </p:cNvPr>
            <p:cNvCxnSpPr>
              <a:cxnSpLocks/>
            </p:cNvCxnSpPr>
            <p:nvPr/>
          </p:nvCxnSpPr>
          <p:spPr>
            <a:xfrm>
              <a:off x="442912" y="1492457"/>
              <a:ext cx="7703936" cy="0"/>
            </a:xfrm>
            <a:prstGeom prst="line">
              <a:avLst/>
            </a:prstGeom>
            <a:ln w="9525">
              <a:solidFill>
                <a:srgbClr val="7D7D7D"/>
              </a:solidFill>
              <a:prstDash val="dash"/>
            </a:ln>
          </p:spPr>
          <p:style>
            <a:lnRef idx="1">
              <a:schemeClr val="dk1"/>
            </a:lnRef>
            <a:fillRef idx="0">
              <a:schemeClr val="dk1"/>
            </a:fillRef>
            <a:effectRef idx="0">
              <a:schemeClr val="dk1"/>
            </a:effectRef>
            <a:fontRef idx="minor">
              <a:schemeClr val="tx1"/>
            </a:fontRef>
          </p:style>
        </p:cxnSp>
      </p:grpSp>
      <p:sp>
        <p:nvSpPr>
          <p:cNvPr id="201" name="TextBox 200">
            <a:extLst>
              <a:ext uri="{FF2B5EF4-FFF2-40B4-BE49-F238E27FC236}">
                <a16:creationId xmlns:a16="http://schemas.microsoft.com/office/drawing/2014/main" id="{B3EBE8BC-E553-40C0-B89C-D6EB84EF4796}"/>
              </a:ext>
            </a:extLst>
          </p:cNvPr>
          <p:cNvSpPr txBox="1"/>
          <p:nvPr/>
        </p:nvSpPr>
        <p:spPr>
          <a:xfrm>
            <a:off x="621302" y="3119557"/>
            <a:ext cx="793957" cy="338554"/>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India</a:t>
            </a:r>
          </a:p>
        </p:txBody>
      </p:sp>
      <p:cxnSp>
        <p:nvCxnSpPr>
          <p:cNvPr id="207" name="Straight Arrow Connector 206">
            <a:extLst>
              <a:ext uri="{FF2B5EF4-FFF2-40B4-BE49-F238E27FC236}">
                <a16:creationId xmlns:a16="http://schemas.microsoft.com/office/drawing/2014/main" id="{F4EC58C7-11B0-E1A7-69D2-FE6C8ECDA347}"/>
              </a:ext>
            </a:extLst>
          </p:cNvPr>
          <p:cNvCxnSpPr>
            <a:stCxn id="49" idx="2"/>
            <a:endCxn id="48" idx="0"/>
          </p:cNvCxnSpPr>
          <p:nvPr/>
        </p:nvCxnSpPr>
        <p:spPr>
          <a:xfrm>
            <a:off x="2909500" y="2714174"/>
            <a:ext cx="15188" cy="2549242"/>
          </a:xfrm>
          <a:prstGeom prst="straightConnector1">
            <a:avLst/>
          </a:prstGeom>
          <a:ln w="9525">
            <a:solidFill>
              <a:schemeClr val="tx2">
                <a:lumMod val="60000"/>
                <a:lumOff val="40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14" name="Footer Placeholder 13">
            <a:extLst>
              <a:ext uri="{FF2B5EF4-FFF2-40B4-BE49-F238E27FC236}">
                <a16:creationId xmlns:a16="http://schemas.microsoft.com/office/drawing/2014/main" id="{578BBB3D-B29D-DCFE-E7A4-826FA5346371}"/>
              </a:ext>
            </a:extLst>
          </p:cNvPr>
          <p:cNvSpPr>
            <a:spLocks noGrp="1"/>
          </p:cNvSpPr>
          <p:nvPr>
            <p:ph type="ftr" sz="quarter" idx="11"/>
          </p:nvPr>
        </p:nvSpPr>
        <p:spPr/>
        <p:txBody>
          <a:bodyPr/>
          <a:lstStyle/>
          <a:p>
            <a:r>
              <a:rPr lang="en-US"/>
              <a:t>Public Sector Enterprises Summit 2.0</a:t>
            </a:r>
            <a:endParaRPr lang="en-US" dirty="0"/>
          </a:p>
        </p:txBody>
      </p:sp>
      <p:sp>
        <p:nvSpPr>
          <p:cNvPr id="2" name="TextBox 1">
            <a:extLst>
              <a:ext uri="{FF2B5EF4-FFF2-40B4-BE49-F238E27FC236}">
                <a16:creationId xmlns:a16="http://schemas.microsoft.com/office/drawing/2014/main" id="{F8312F44-E241-C713-7260-7156ABAC9171}"/>
              </a:ext>
            </a:extLst>
          </p:cNvPr>
          <p:cNvSpPr txBox="1"/>
          <p:nvPr/>
        </p:nvSpPr>
        <p:spPr>
          <a:xfrm>
            <a:off x="325715" y="6007346"/>
            <a:ext cx="6097772" cy="230832"/>
          </a:xfrm>
          <a:prstGeom prst="rect">
            <a:avLst/>
          </a:prstGeom>
          <a:noFill/>
        </p:spPr>
        <p:txBody>
          <a:bodyPr wrap="square">
            <a:spAutoFit/>
          </a:bodyPr>
          <a:lstStyle/>
          <a:p>
            <a:r>
              <a:rPr lang="en-GB" sz="900" i="1" dirty="0"/>
              <a:t>* plus applicable surcharge and cess</a:t>
            </a:r>
            <a:endParaRPr lang="en-US" sz="900" i="1" dirty="0"/>
          </a:p>
        </p:txBody>
      </p:sp>
    </p:spTree>
    <p:custDataLst>
      <p:custData r:id="rId1"/>
    </p:custDataLst>
    <p:extLst>
      <p:ext uri="{BB962C8B-B14F-4D97-AF65-F5344CB8AC3E}">
        <p14:creationId xmlns:p14="http://schemas.microsoft.com/office/powerpoint/2010/main" val="174598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8DFAF-147F-6377-671A-901F3EDF851D}"/>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5B5BA197-FFFE-98D5-A92B-6E515B36CB4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5" progId="TCLayout.ActiveDocument.1">
                  <p:embed/>
                </p:oleObj>
              </mc:Choice>
              <mc:Fallback>
                <p:oleObj name="think-cell Slide" r:id="rId5" imgW="425" imgH="425" progId="TCLayout.ActiveDocument.1">
                  <p:embed/>
                  <p:pic>
                    <p:nvPicPr>
                      <p:cNvPr id="8" name="think-cell data - do not delete" hidden="1">
                        <a:extLst>
                          <a:ext uri="{FF2B5EF4-FFF2-40B4-BE49-F238E27FC236}">
                            <a16:creationId xmlns:a16="http://schemas.microsoft.com/office/drawing/2014/main" id="{5B5BA197-FFFE-98D5-A92B-6E515B36CB4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CC685D16-66F0-A10C-D4A7-15A4F07F9FC0}"/>
              </a:ext>
            </a:extLst>
          </p:cNvPr>
          <p:cNvSpPr>
            <a:spLocks noGrp="1"/>
          </p:cNvSpPr>
          <p:nvPr>
            <p:ph type="title"/>
          </p:nvPr>
        </p:nvSpPr>
        <p:spPr>
          <a:xfrm>
            <a:off x="494612" y="432001"/>
            <a:ext cx="11306175" cy="1168199"/>
          </a:xfrm>
        </p:spPr>
        <p:txBody>
          <a:bodyPr vert="horz"/>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eorgia"/>
                <a:ea typeface="Georgia"/>
                <a:cs typeface="Georgia"/>
                <a:sym typeface="Georgia"/>
              </a:rPr>
              <a:t>#2 ECB Loans through GTC in IFSC</a:t>
            </a:r>
          </a:p>
        </p:txBody>
      </p:sp>
      <p:sp>
        <p:nvSpPr>
          <p:cNvPr id="28" name="TextBox 27">
            <a:extLst>
              <a:ext uri="{FF2B5EF4-FFF2-40B4-BE49-F238E27FC236}">
                <a16:creationId xmlns:a16="http://schemas.microsoft.com/office/drawing/2014/main" id="{25A30FD3-BE75-18F6-9CD1-481275CBAE6F}"/>
              </a:ext>
            </a:extLst>
          </p:cNvPr>
          <p:cNvSpPr txBox="1"/>
          <p:nvPr/>
        </p:nvSpPr>
        <p:spPr>
          <a:xfrm>
            <a:off x="546740" y="1122266"/>
            <a:ext cx="4247845" cy="400110"/>
          </a:xfrm>
          <a:prstGeom prst="rect">
            <a:avLst/>
          </a:prstGeom>
          <a:solidFill>
            <a:schemeClr val="accent2"/>
          </a:solidFill>
          <a:ln>
            <a:noFill/>
          </a:ln>
        </p:spPr>
        <p:txBody>
          <a:bodyPr spcFirstLastPara="1" wrap="square" lIns="91440" tIns="91440" rIns="91440" bIns="91440" rtlCol="0" anchor="ctr" anchorCtr="0">
            <a:spAutoFit/>
          </a:bodyPr>
          <a:lstStyle>
            <a:defPPr>
              <a:defRPr lang="en-US"/>
            </a:defPPr>
            <a:lvl1pPr marR="0" lvl="0" indent="0" algn="ctr" fontAlgn="auto">
              <a:lnSpc>
                <a:spcPct val="100000"/>
              </a:lnSpc>
              <a:spcBef>
                <a:spcPts val="0"/>
              </a:spcBef>
              <a:spcAft>
                <a:spcPts val="0"/>
              </a:spcAft>
              <a:buClr>
                <a:srgbClr val="000000"/>
              </a:buClr>
              <a:buSzPts val="1600"/>
              <a:buFont typeface="Arial"/>
              <a:buNone/>
              <a:tabLst/>
              <a:defRPr kumimoji="0" sz="1400" b="1" i="0" u="none" strike="noStrike" cap="none" spc="0" normalizeH="0" baseline="0">
                <a:ln>
                  <a:noFill/>
                </a:ln>
                <a:solidFill>
                  <a:srgbClr val="000000"/>
                </a:solidFill>
                <a:effectLst/>
                <a:uLnTx/>
                <a:uFillTx/>
                <a:ea typeface="Georgia"/>
                <a:cs typeface="Georgi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Current Scenario</a:t>
            </a:r>
          </a:p>
        </p:txBody>
      </p:sp>
      <p:cxnSp>
        <p:nvCxnSpPr>
          <p:cNvPr id="32" name="Straight Connector 31">
            <a:extLst>
              <a:ext uri="{FF2B5EF4-FFF2-40B4-BE49-F238E27FC236}">
                <a16:creationId xmlns:a16="http://schemas.microsoft.com/office/drawing/2014/main" id="{BEC23700-6BF3-DEEF-F6D2-84D04ACFB38C}"/>
              </a:ext>
            </a:extLst>
          </p:cNvPr>
          <p:cNvCxnSpPr>
            <a:cxnSpLocks/>
          </p:cNvCxnSpPr>
          <p:nvPr/>
        </p:nvCxnSpPr>
        <p:spPr>
          <a:xfrm>
            <a:off x="5268116" y="1210369"/>
            <a:ext cx="0" cy="5144711"/>
          </a:xfrm>
          <a:prstGeom prst="line">
            <a:avLst/>
          </a:prstGeom>
          <a:ln w="12700" cap="sq">
            <a:solidFill>
              <a:schemeClr val="tx1"/>
            </a:solidFill>
            <a:prstDash val="dash"/>
          </a:ln>
        </p:spPr>
        <p:style>
          <a:lnRef idx="1">
            <a:schemeClr val="accent1"/>
          </a:lnRef>
          <a:fillRef idx="0">
            <a:schemeClr val="accent1"/>
          </a:fillRef>
          <a:effectRef idx="0">
            <a:schemeClr val="dk1"/>
          </a:effectRef>
          <a:fontRef idx="minor">
            <a:schemeClr val="lt1"/>
          </a:fontRef>
        </p:style>
      </p:cxnSp>
      <p:sp>
        <p:nvSpPr>
          <p:cNvPr id="33" name="TextBox 32">
            <a:extLst>
              <a:ext uri="{FF2B5EF4-FFF2-40B4-BE49-F238E27FC236}">
                <a16:creationId xmlns:a16="http://schemas.microsoft.com/office/drawing/2014/main" id="{9800973D-2DF0-EB11-5241-E72970D74C65}"/>
              </a:ext>
            </a:extLst>
          </p:cNvPr>
          <p:cNvSpPr txBox="1"/>
          <p:nvPr/>
        </p:nvSpPr>
        <p:spPr>
          <a:xfrm>
            <a:off x="5812585" y="1122266"/>
            <a:ext cx="5761348" cy="400110"/>
          </a:xfrm>
          <a:prstGeom prst="rect">
            <a:avLst/>
          </a:prstGeom>
          <a:solidFill>
            <a:schemeClr val="tx2"/>
          </a:solidFill>
          <a:ln>
            <a:noFill/>
          </a:ln>
        </p:spPr>
        <p:txBody>
          <a:bodyPr spcFirstLastPara="1" wrap="square" lIns="91440" tIns="91440" rIns="91440" bIns="91440" rtlCol="0" anchor="ctr" anchorCtr="0">
            <a:spAutoFit/>
          </a:bodyPr>
          <a:lstStyle>
            <a:defPPr>
              <a:defRPr lang="en-US"/>
            </a:defPPr>
            <a:lvl1pPr marR="0" lvl="0" indent="0" algn="ctr" fontAlgn="auto">
              <a:lnSpc>
                <a:spcPct val="100000"/>
              </a:lnSpc>
              <a:spcBef>
                <a:spcPts val="0"/>
              </a:spcBef>
              <a:spcAft>
                <a:spcPts val="0"/>
              </a:spcAft>
              <a:buClr>
                <a:srgbClr val="000000"/>
              </a:buClr>
              <a:buSzPts val="1600"/>
              <a:buFont typeface="Arial"/>
              <a:buNone/>
              <a:tabLst/>
              <a:defRPr kumimoji="0" sz="1400" b="1" i="0" u="none" strike="noStrike" cap="none" spc="0" normalizeH="0" baseline="0">
                <a:ln>
                  <a:noFill/>
                </a:ln>
                <a:solidFill>
                  <a:schemeClr val="bg1"/>
                </a:solidFill>
                <a:effectLst/>
                <a:uLnTx/>
                <a:uFillTx/>
                <a:ea typeface="Georgia"/>
                <a:cs typeface="Georgi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Proposed Scenario</a:t>
            </a:r>
          </a:p>
        </p:txBody>
      </p:sp>
      <p:sp>
        <p:nvSpPr>
          <p:cNvPr id="34" name="Rectangle 33">
            <a:extLst>
              <a:ext uri="{FF2B5EF4-FFF2-40B4-BE49-F238E27FC236}">
                <a16:creationId xmlns:a16="http://schemas.microsoft.com/office/drawing/2014/main" id="{02CBD5B5-BF1B-111C-B70A-D9812F6801F8}"/>
              </a:ext>
            </a:extLst>
          </p:cNvPr>
          <p:cNvSpPr>
            <a:spLocks/>
          </p:cNvSpPr>
          <p:nvPr/>
        </p:nvSpPr>
        <p:spPr>
          <a:xfrm>
            <a:off x="7281776" y="3595893"/>
            <a:ext cx="1664089" cy="695461"/>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r>
              <a:rPr lang="en-US" sz="1000" b="1" dirty="0">
                <a:solidFill>
                  <a:schemeClr val="tx1"/>
                </a:solidFill>
              </a:rPr>
              <a:t>Global Treasury Centre (GTC)</a:t>
            </a:r>
          </a:p>
        </p:txBody>
      </p:sp>
      <p:sp>
        <p:nvSpPr>
          <p:cNvPr id="35" name="Rectangle 34">
            <a:extLst>
              <a:ext uri="{FF2B5EF4-FFF2-40B4-BE49-F238E27FC236}">
                <a16:creationId xmlns:a16="http://schemas.microsoft.com/office/drawing/2014/main" id="{7A18C01D-5C36-51C1-8D47-D0E8C010EE7E}"/>
              </a:ext>
            </a:extLst>
          </p:cNvPr>
          <p:cNvSpPr>
            <a:spLocks/>
          </p:cNvSpPr>
          <p:nvPr/>
        </p:nvSpPr>
        <p:spPr>
          <a:xfrm>
            <a:off x="7281776" y="5263416"/>
            <a:ext cx="1664089" cy="695461"/>
          </a:xfrm>
          <a:prstGeom prst="rect">
            <a:avLst/>
          </a:prstGeom>
          <a:solidFill>
            <a:schemeClr val="bg1">
              <a:lumMod val="85000"/>
            </a:schemeClr>
          </a:solidFill>
          <a:ln w="19050">
            <a:noFill/>
          </a:ln>
          <a:effectLst/>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pPr>
            <a:r>
              <a:rPr lang="en-US" sz="1000" b="1" dirty="0">
                <a:solidFill>
                  <a:sysClr val="windowText" lastClr="000000"/>
                </a:solidFill>
                <a:latin typeface="Arial"/>
              </a:rPr>
              <a:t>Indian entity</a:t>
            </a:r>
          </a:p>
        </p:txBody>
      </p:sp>
      <p:sp>
        <p:nvSpPr>
          <p:cNvPr id="36" name="TextBox 35">
            <a:extLst>
              <a:ext uri="{FF2B5EF4-FFF2-40B4-BE49-F238E27FC236}">
                <a16:creationId xmlns:a16="http://schemas.microsoft.com/office/drawing/2014/main" id="{9714821F-CEF4-6D9D-CA8B-077DCF685512}"/>
              </a:ext>
            </a:extLst>
          </p:cNvPr>
          <p:cNvSpPr txBox="1"/>
          <p:nvPr/>
        </p:nvSpPr>
        <p:spPr>
          <a:xfrm>
            <a:off x="5555678" y="4246741"/>
            <a:ext cx="972246" cy="338554"/>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IFSC</a:t>
            </a:r>
          </a:p>
        </p:txBody>
      </p:sp>
      <p:grpSp>
        <p:nvGrpSpPr>
          <p:cNvPr id="37" name="Group 36">
            <a:extLst>
              <a:ext uri="{FF2B5EF4-FFF2-40B4-BE49-F238E27FC236}">
                <a16:creationId xmlns:a16="http://schemas.microsoft.com/office/drawing/2014/main" id="{A2B1C9D5-29F3-722F-162D-BA2366C749A7}"/>
              </a:ext>
            </a:extLst>
          </p:cNvPr>
          <p:cNvGrpSpPr/>
          <p:nvPr/>
        </p:nvGrpSpPr>
        <p:grpSpPr>
          <a:xfrm>
            <a:off x="5503344" y="4523609"/>
            <a:ext cx="5793305" cy="428009"/>
            <a:chOff x="397355" y="1492457"/>
            <a:chExt cx="7749493" cy="709689"/>
          </a:xfrm>
        </p:grpSpPr>
        <p:sp>
          <p:nvSpPr>
            <p:cNvPr id="38" name="TextBox 37">
              <a:extLst>
                <a:ext uri="{FF2B5EF4-FFF2-40B4-BE49-F238E27FC236}">
                  <a16:creationId xmlns:a16="http://schemas.microsoft.com/office/drawing/2014/main" id="{276FF20A-2B9E-B6F2-6C13-D70A84C4C947}"/>
                </a:ext>
              </a:extLst>
            </p:cNvPr>
            <p:cNvSpPr txBox="1"/>
            <p:nvPr/>
          </p:nvSpPr>
          <p:spPr>
            <a:xfrm>
              <a:off x="397355" y="1640784"/>
              <a:ext cx="1062047" cy="561362"/>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India</a:t>
              </a:r>
            </a:p>
          </p:txBody>
        </p:sp>
        <p:cxnSp>
          <p:nvCxnSpPr>
            <p:cNvPr id="39" name="Straight Connector 38">
              <a:extLst>
                <a:ext uri="{FF2B5EF4-FFF2-40B4-BE49-F238E27FC236}">
                  <a16:creationId xmlns:a16="http://schemas.microsoft.com/office/drawing/2014/main" id="{78D39ABA-4D4D-D590-7ADE-942A8FE1BEE8}"/>
                </a:ext>
              </a:extLst>
            </p:cNvPr>
            <p:cNvCxnSpPr>
              <a:cxnSpLocks/>
            </p:cNvCxnSpPr>
            <p:nvPr/>
          </p:nvCxnSpPr>
          <p:spPr>
            <a:xfrm>
              <a:off x="442912" y="1492457"/>
              <a:ext cx="7703936" cy="0"/>
            </a:xfrm>
            <a:prstGeom prst="line">
              <a:avLst/>
            </a:prstGeom>
            <a:ln w="9525">
              <a:solidFill>
                <a:srgbClr val="7D7D7D"/>
              </a:solidFill>
              <a:prstDash val="dash"/>
            </a:ln>
          </p:spPr>
          <p:style>
            <a:lnRef idx="1">
              <a:schemeClr val="dk1"/>
            </a:lnRef>
            <a:fillRef idx="0">
              <a:schemeClr val="dk1"/>
            </a:fillRef>
            <a:effectRef idx="0">
              <a:schemeClr val="dk1"/>
            </a:effectRef>
            <a:fontRef idx="minor">
              <a:schemeClr val="tx1"/>
            </a:fontRef>
          </p:style>
        </p:cxnSp>
      </p:grpSp>
      <p:sp>
        <p:nvSpPr>
          <p:cNvPr id="40" name="Rectangle 39">
            <a:extLst>
              <a:ext uri="{FF2B5EF4-FFF2-40B4-BE49-F238E27FC236}">
                <a16:creationId xmlns:a16="http://schemas.microsoft.com/office/drawing/2014/main" id="{9FDFB0D1-AF62-27B5-C707-D93533598E32}"/>
              </a:ext>
            </a:extLst>
          </p:cNvPr>
          <p:cNvSpPr>
            <a:spLocks/>
          </p:cNvSpPr>
          <p:nvPr/>
        </p:nvSpPr>
        <p:spPr>
          <a:xfrm>
            <a:off x="7281778" y="2011577"/>
            <a:ext cx="1664293" cy="6954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Foreign Entity</a:t>
            </a:r>
          </a:p>
        </p:txBody>
      </p:sp>
      <p:cxnSp>
        <p:nvCxnSpPr>
          <p:cNvPr id="41" name="Straight Arrow Connector 40">
            <a:extLst>
              <a:ext uri="{FF2B5EF4-FFF2-40B4-BE49-F238E27FC236}">
                <a16:creationId xmlns:a16="http://schemas.microsoft.com/office/drawing/2014/main" id="{1667B0A4-D7E5-A975-9BC5-6EA839B89616}"/>
              </a:ext>
            </a:extLst>
          </p:cNvPr>
          <p:cNvCxnSpPr>
            <a:cxnSpLocks/>
          </p:cNvCxnSpPr>
          <p:nvPr/>
        </p:nvCxnSpPr>
        <p:spPr>
          <a:xfrm>
            <a:off x="8240381" y="2707038"/>
            <a:ext cx="0" cy="884919"/>
          </a:xfrm>
          <a:prstGeom prst="straightConnector1">
            <a:avLst/>
          </a:prstGeom>
          <a:ln w="9525">
            <a:solidFill>
              <a:schemeClr val="tx2">
                <a:lumMod val="60000"/>
                <a:lumOff val="4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42" name="Straight Arrow Connector 41">
            <a:extLst>
              <a:ext uri="{FF2B5EF4-FFF2-40B4-BE49-F238E27FC236}">
                <a16:creationId xmlns:a16="http://schemas.microsoft.com/office/drawing/2014/main" id="{92CDE6A1-C045-FD28-65C2-C24B8DA2B127}"/>
              </a:ext>
            </a:extLst>
          </p:cNvPr>
          <p:cNvCxnSpPr>
            <a:cxnSpLocks/>
            <a:stCxn id="34" idx="2"/>
            <a:endCxn id="35" idx="0"/>
          </p:cNvCxnSpPr>
          <p:nvPr/>
        </p:nvCxnSpPr>
        <p:spPr>
          <a:xfrm>
            <a:off x="8113821" y="4291354"/>
            <a:ext cx="0" cy="972062"/>
          </a:xfrm>
          <a:prstGeom prst="straightConnector1">
            <a:avLst/>
          </a:prstGeom>
          <a:ln w="9525">
            <a:solidFill>
              <a:schemeClr val="tx2">
                <a:lumMod val="60000"/>
                <a:lumOff val="40000"/>
              </a:schemeClr>
            </a:solidFill>
            <a:tailEnd type="triangle"/>
          </a:ln>
        </p:spPr>
        <p:style>
          <a:lnRef idx="1">
            <a:schemeClr val="accent6"/>
          </a:lnRef>
          <a:fillRef idx="0">
            <a:schemeClr val="accent6"/>
          </a:fillRef>
          <a:effectRef idx="0">
            <a:schemeClr val="accent6"/>
          </a:effectRef>
          <a:fontRef idx="minor">
            <a:schemeClr val="tx1"/>
          </a:fontRef>
        </p:style>
      </p:cxnSp>
      <p:grpSp>
        <p:nvGrpSpPr>
          <p:cNvPr id="43" name="Group 42">
            <a:extLst>
              <a:ext uri="{FF2B5EF4-FFF2-40B4-BE49-F238E27FC236}">
                <a16:creationId xmlns:a16="http://schemas.microsoft.com/office/drawing/2014/main" id="{22C74BEB-234F-90FB-373F-48DEAE76DE99}"/>
              </a:ext>
            </a:extLst>
          </p:cNvPr>
          <p:cNvGrpSpPr/>
          <p:nvPr/>
        </p:nvGrpSpPr>
        <p:grpSpPr>
          <a:xfrm>
            <a:off x="5495927" y="2734535"/>
            <a:ext cx="5695936" cy="338554"/>
            <a:chOff x="432866" y="1063617"/>
            <a:chExt cx="7713982" cy="453810"/>
          </a:xfrm>
        </p:grpSpPr>
        <p:sp>
          <p:nvSpPr>
            <p:cNvPr id="44" name="TextBox 43">
              <a:extLst>
                <a:ext uri="{FF2B5EF4-FFF2-40B4-BE49-F238E27FC236}">
                  <a16:creationId xmlns:a16="http://schemas.microsoft.com/office/drawing/2014/main" id="{B030B185-4EE0-6A77-0F6E-B91039020FFB}"/>
                </a:ext>
              </a:extLst>
            </p:cNvPr>
            <p:cNvSpPr txBox="1"/>
            <p:nvPr/>
          </p:nvSpPr>
          <p:spPr>
            <a:xfrm>
              <a:off x="432866" y="1063617"/>
              <a:ext cx="1062048" cy="453810"/>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Overseas</a:t>
              </a:r>
            </a:p>
          </p:txBody>
        </p:sp>
        <p:cxnSp>
          <p:nvCxnSpPr>
            <p:cNvPr id="45" name="Straight Connector 44">
              <a:extLst>
                <a:ext uri="{FF2B5EF4-FFF2-40B4-BE49-F238E27FC236}">
                  <a16:creationId xmlns:a16="http://schemas.microsoft.com/office/drawing/2014/main" id="{FC0373B2-E2FA-2063-CE6C-2C04321F800E}"/>
                </a:ext>
              </a:extLst>
            </p:cNvPr>
            <p:cNvCxnSpPr>
              <a:cxnSpLocks/>
            </p:cNvCxnSpPr>
            <p:nvPr/>
          </p:nvCxnSpPr>
          <p:spPr>
            <a:xfrm>
              <a:off x="442912" y="1492457"/>
              <a:ext cx="7703936" cy="0"/>
            </a:xfrm>
            <a:prstGeom prst="line">
              <a:avLst/>
            </a:prstGeom>
            <a:ln w="9525">
              <a:solidFill>
                <a:srgbClr val="7D7D7D"/>
              </a:solidFill>
              <a:prstDash val="dash"/>
            </a:ln>
          </p:spPr>
          <p:style>
            <a:lnRef idx="1">
              <a:schemeClr val="dk1"/>
            </a:lnRef>
            <a:fillRef idx="0">
              <a:schemeClr val="dk1"/>
            </a:fillRef>
            <a:effectRef idx="0">
              <a:schemeClr val="dk1"/>
            </a:effectRef>
            <a:fontRef idx="minor">
              <a:schemeClr val="tx1"/>
            </a:fontRef>
          </p:style>
        </p:cxnSp>
      </p:grpSp>
      <p:sp>
        <p:nvSpPr>
          <p:cNvPr id="46" name="TextBox 45">
            <a:extLst>
              <a:ext uri="{FF2B5EF4-FFF2-40B4-BE49-F238E27FC236}">
                <a16:creationId xmlns:a16="http://schemas.microsoft.com/office/drawing/2014/main" id="{FCC5359D-2F1D-CBC1-C9E0-E6B83A24F076}"/>
              </a:ext>
            </a:extLst>
          </p:cNvPr>
          <p:cNvSpPr txBox="1"/>
          <p:nvPr/>
        </p:nvSpPr>
        <p:spPr>
          <a:xfrm>
            <a:off x="8224171" y="2985437"/>
            <a:ext cx="972246" cy="492443"/>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Equity + Debt</a:t>
            </a:r>
          </a:p>
        </p:txBody>
      </p:sp>
      <p:sp>
        <p:nvSpPr>
          <p:cNvPr id="47" name="TextBox 46">
            <a:extLst>
              <a:ext uri="{FF2B5EF4-FFF2-40B4-BE49-F238E27FC236}">
                <a16:creationId xmlns:a16="http://schemas.microsoft.com/office/drawing/2014/main" id="{3170E172-B39F-93B2-48E5-2ED5ED92EFE8}"/>
              </a:ext>
            </a:extLst>
          </p:cNvPr>
          <p:cNvSpPr txBox="1"/>
          <p:nvPr/>
        </p:nvSpPr>
        <p:spPr>
          <a:xfrm>
            <a:off x="8219465" y="4678491"/>
            <a:ext cx="972246" cy="338554"/>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ECB loan</a:t>
            </a:r>
          </a:p>
        </p:txBody>
      </p:sp>
      <p:sp>
        <p:nvSpPr>
          <p:cNvPr id="48" name="Rectangle 47">
            <a:extLst>
              <a:ext uri="{FF2B5EF4-FFF2-40B4-BE49-F238E27FC236}">
                <a16:creationId xmlns:a16="http://schemas.microsoft.com/office/drawing/2014/main" id="{3E016552-C6E4-B83A-7C76-320343D88378}"/>
              </a:ext>
            </a:extLst>
          </p:cNvPr>
          <p:cNvSpPr>
            <a:spLocks/>
          </p:cNvSpPr>
          <p:nvPr/>
        </p:nvSpPr>
        <p:spPr>
          <a:xfrm>
            <a:off x="2213384" y="5263416"/>
            <a:ext cx="1422608" cy="695461"/>
          </a:xfrm>
          <a:prstGeom prst="rect">
            <a:avLst/>
          </a:prstGeom>
          <a:solidFill>
            <a:schemeClr val="bg1">
              <a:lumMod val="85000"/>
            </a:schemeClr>
          </a:solidFill>
          <a:ln w="19050">
            <a:noFill/>
          </a:ln>
          <a:effectLst/>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pPr>
            <a:r>
              <a:rPr lang="en-US" sz="1000" b="1" dirty="0">
                <a:solidFill>
                  <a:sysClr val="windowText" lastClr="000000"/>
                </a:solidFill>
                <a:latin typeface="Arial"/>
              </a:rPr>
              <a:t>Indian entity</a:t>
            </a:r>
          </a:p>
        </p:txBody>
      </p:sp>
      <p:sp>
        <p:nvSpPr>
          <p:cNvPr id="49" name="Rectangle 48">
            <a:extLst>
              <a:ext uri="{FF2B5EF4-FFF2-40B4-BE49-F238E27FC236}">
                <a16:creationId xmlns:a16="http://schemas.microsoft.com/office/drawing/2014/main" id="{35E52DB7-AF8F-504A-F3E9-E3759939F4C2}"/>
              </a:ext>
            </a:extLst>
          </p:cNvPr>
          <p:cNvSpPr>
            <a:spLocks/>
          </p:cNvSpPr>
          <p:nvPr/>
        </p:nvSpPr>
        <p:spPr>
          <a:xfrm>
            <a:off x="2198196" y="2018713"/>
            <a:ext cx="1422608" cy="6954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Offshore Financial Institution/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Foreign Entity</a:t>
            </a:r>
          </a:p>
        </p:txBody>
      </p:sp>
      <p:cxnSp>
        <p:nvCxnSpPr>
          <p:cNvPr id="51" name="Connector: Elbow 50">
            <a:extLst>
              <a:ext uri="{FF2B5EF4-FFF2-40B4-BE49-F238E27FC236}">
                <a16:creationId xmlns:a16="http://schemas.microsoft.com/office/drawing/2014/main" id="{B64E1F2A-444C-0FCB-AA99-EBAED74C820A}"/>
              </a:ext>
            </a:extLst>
          </p:cNvPr>
          <p:cNvCxnSpPr>
            <a:stCxn id="48" idx="1"/>
            <a:endCxn id="49" idx="1"/>
          </p:cNvCxnSpPr>
          <p:nvPr/>
        </p:nvCxnSpPr>
        <p:spPr>
          <a:xfrm rot="10800000">
            <a:off x="2198196" y="2366445"/>
            <a:ext cx="15188" cy="3244703"/>
          </a:xfrm>
          <a:prstGeom prst="bentConnector3">
            <a:avLst>
              <a:gd name="adj1" fmla="val 1605136"/>
            </a:avLst>
          </a:prstGeom>
          <a:ln w="12700" cap="sq">
            <a:prstDash val="dash"/>
            <a:tailEnd type="triangle"/>
          </a:ln>
        </p:spPr>
        <p:style>
          <a:lnRef idx="1">
            <a:schemeClr val="accent1"/>
          </a:lnRef>
          <a:fillRef idx="0">
            <a:schemeClr val="accent1"/>
          </a:fillRef>
          <a:effectRef idx="0">
            <a:schemeClr val="dk1"/>
          </a:effectRef>
          <a:fontRef idx="minor">
            <a:schemeClr val="lt1"/>
          </a:fontRef>
        </p:style>
      </p:cxnSp>
      <p:sp>
        <p:nvSpPr>
          <p:cNvPr id="52" name="TextBox 51">
            <a:extLst>
              <a:ext uri="{FF2B5EF4-FFF2-40B4-BE49-F238E27FC236}">
                <a16:creationId xmlns:a16="http://schemas.microsoft.com/office/drawing/2014/main" id="{EAB70EA9-2BB0-4F71-6EE7-09B27C558594}"/>
              </a:ext>
            </a:extLst>
          </p:cNvPr>
          <p:cNvSpPr txBox="1"/>
          <p:nvPr/>
        </p:nvSpPr>
        <p:spPr>
          <a:xfrm>
            <a:off x="2906650" y="3841560"/>
            <a:ext cx="1276823" cy="338554"/>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Loan / NCDs</a:t>
            </a:r>
          </a:p>
        </p:txBody>
      </p:sp>
      <p:cxnSp>
        <p:nvCxnSpPr>
          <p:cNvPr id="53" name="Connector: Elbow 52">
            <a:extLst>
              <a:ext uri="{FF2B5EF4-FFF2-40B4-BE49-F238E27FC236}">
                <a16:creationId xmlns:a16="http://schemas.microsoft.com/office/drawing/2014/main" id="{3D74C4B0-EFEC-DC45-AEFF-F5FDC7D6B617}"/>
              </a:ext>
            </a:extLst>
          </p:cNvPr>
          <p:cNvCxnSpPr>
            <a:cxnSpLocks/>
            <a:stCxn id="35" idx="1"/>
            <a:endCxn id="34" idx="1"/>
          </p:cNvCxnSpPr>
          <p:nvPr/>
        </p:nvCxnSpPr>
        <p:spPr>
          <a:xfrm rot="10800000">
            <a:off x="7281776" y="3943625"/>
            <a:ext cx="12700" cy="1667523"/>
          </a:xfrm>
          <a:prstGeom prst="bentConnector3">
            <a:avLst>
              <a:gd name="adj1" fmla="val 1800000"/>
            </a:avLst>
          </a:prstGeom>
          <a:ln w="12700" cap="sq">
            <a:prstDash val="dash"/>
            <a:tailEnd type="triangle"/>
          </a:ln>
        </p:spPr>
        <p:style>
          <a:lnRef idx="1">
            <a:schemeClr val="accent1"/>
          </a:lnRef>
          <a:fillRef idx="0">
            <a:schemeClr val="accent1"/>
          </a:fillRef>
          <a:effectRef idx="0">
            <a:schemeClr val="dk1"/>
          </a:effectRef>
          <a:fontRef idx="minor">
            <a:schemeClr val="lt1"/>
          </a:fontRef>
        </p:style>
      </p:cxnSp>
      <p:cxnSp>
        <p:nvCxnSpPr>
          <p:cNvPr id="54" name="Connector: Elbow 53">
            <a:extLst>
              <a:ext uri="{FF2B5EF4-FFF2-40B4-BE49-F238E27FC236}">
                <a16:creationId xmlns:a16="http://schemas.microsoft.com/office/drawing/2014/main" id="{203F55DE-C554-FED3-A13A-3302F3F543E2}"/>
              </a:ext>
            </a:extLst>
          </p:cNvPr>
          <p:cNvCxnSpPr>
            <a:cxnSpLocks/>
          </p:cNvCxnSpPr>
          <p:nvPr/>
        </p:nvCxnSpPr>
        <p:spPr>
          <a:xfrm rot="10800000" flipH="1">
            <a:off x="7281777" y="2309692"/>
            <a:ext cx="1" cy="1584316"/>
          </a:xfrm>
          <a:prstGeom prst="bentConnector3">
            <a:avLst>
              <a:gd name="adj1" fmla="val -22860000000"/>
            </a:avLst>
          </a:prstGeom>
          <a:ln w="12700" cap="sq">
            <a:prstDash val="sysDot"/>
            <a:tailEnd type="triangle"/>
          </a:ln>
        </p:spPr>
        <p:style>
          <a:lnRef idx="1">
            <a:schemeClr val="accent1"/>
          </a:lnRef>
          <a:fillRef idx="0">
            <a:schemeClr val="accent1"/>
          </a:fillRef>
          <a:effectRef idx="0">
            <a:schemeClr val="dk1"/>
          </a:effectRef>
          <a:fontRef idx="minor">
            <a:schemeClr val="lt1"/>
          </a:fontRef>
        </p:style>
      </p:cxnSp>
      <p:sp>
        <p:nvSpPr>
          <p:cNvPr id="55" name="TextBox 54">
            <a:extLst>
              <a:ext uri="{FF2B5EF4-FFF2-40B4-BE49-F238E27FC236}">
                <a16:creationId xmlns:a16="http://schemas.microsoft.com/office/drawing/2014/main" id="{42D22948-95FC-FA53-AC4E-741A3CDBCD30}"/>
              </a:ext>
            </a:extLst>
          </p:cNvPr>
          <p:cNvSpPr txBox="1"/>
          <p:nvPr/>
        </p:nvSpPr>
        <p:spPr>
          <a:xfrm>
            <a:off x="596233" y="3727578"/>
            <a:ext cx="1246536" cy="1107996"/>
          </a:xfrm>
          <a:prstGeom prst="rect">
            <a:avLst/>
          </a:prstGeom>
          <a:solidFill>
            <a:schemeClr val="accent5">
              <a:lumMod val="20000"/>
              <a:lumOff val="80000"/>
            </a:schemeClr>
          </a:solidFill>
        </p:spPr>
        <p:txBody>
          <a:bodyPr wrap="square" tIns="91440" bIns="91440" anchor="ctr">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Interest</a:t>
            </a:r>
            <a:r>
              <a:rPr lang="en-GB" sz="1000" dirty="0">
                <a:solidFill>
                  <a:srgbClr val="000000"/>
                </a:solidFill>
                <a:latin typeface="Arial"/>
              </a:rPr>
              <a:t>: </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Taxable at treaty rate or 20%*</a:t>
            </a: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WHT </a:t>
            </a:r>
            <a:r>
              <a:rPr kumimoji="0" lang="en-GB" sz="1000" i="0" u="none" strike="noStrike" kern="1200" cap="none" spc="0" normalizeH="0" baseline="0" noProof="0" dirty="0">
                <a:ln>
                  <a:noFill/>
                </a:ln>
                <a:solidFill>
                  <a:srgbClr val="000000"/>
                </a:solidFill>
                <a:effectLst/>
                <a:uLnTx/>
                <a:uFillTx/>
                <a:latin typeface="Arial"/>
                <a:ea typeface="+mn-ea"/>
                <a:cs typeface="+mn-cs"/>
              </a:rPr>
              <a:t>at rate in force</a:t>
            </a:r>
          </a:p>
        </p:txBody>
      </p:sp>
      <p:sp>
        <p:nvSpPr>
          <p:cNvPr id="58" name="Rectangle 57">
            <a:extLst>
              <a:ext uri="{FF2B5EF4-FFF2-40B4-BE49-F238E27FC236}">
                <a16:creationId xmlns:a16="http://schemas.microsoft.com/office/drawing/2014/main" id="{2749F141-5A4B-DAA7-3057-D7C8DB7E5E1A}"/>
              </a:ext>
            </a:extLst>
          </p:cNvPr>
          <p:cNvSpPr>
            <a:spLocks/>
          </p:cNvSpPr>
          <p:nvPr/>
        </p:nvSpPr>
        <p:spPr>
          <a:xfrm>
            <a:off x="9199006" y="2016229"/>
            <a:ext cx="1422608" cy="6954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Offshore Financial </a:t>
            </a:r>
            <a:r>
              <a:rPr kumimoji="0" lang="en-US" sz="1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Instituion</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a16="http://schemas.microsoft.com/office/drawing/2014/main" id="{5B350D77-B43E-A57B-96B9-4F4FD0884A65}"/>
              </a:ext>
            </a:extLst>
          </p:cNvPr>
          <p:cNvSpPr txBox="1"/>
          <p:nvPr/>
        </p:nvSpPr>
        <p:spPr>
          <a:xfrm>
            <a:off x="9415409" y="3091412"/>
            <a:ext cx="544475" cy="646331"/>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Third party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Debt</a:t>
            </a:r>
          </a:p>
        </p:txBody>
      </p:sp>
      <p:sp>
        <p:nvSpPr>
          <p:cNvPr id="60" name="TextBox 59">
            <a:extLst>
              <a:ext uri="{FF2B5EF4-FFF2-40B4-BE49-F238E27FC236}">
                <a16:creationId xmlns:a16="http://schemas.microsoft.com/office/drawing/2014/main" id="{1D9FC580-6B0B-EB35-87DD-427FFE8EA32E}"/>
              </a:ext>
            </a:extLst>
          </p:cNvPr>
          <p:cNvSpPr txBox="1"/>
          <p:nvPr/>
        </p:nvSpPr>
        <p:spPr>
          <a:xfrm>
            <a:off x="5548310" y="4880774"/>
            <a:ext cx="1232733" cy="1415772"/>
          </a:xfrm>
          <a:prstGeom prst="rect">
            <a:avLst/>
          </a:prstGeom>
          <a:solidFill>
            <a:schemeClr val="accent5">
              <a:lumMod val="20000"/>
              <a:lumOff val="80000"/>
            </a:schemeClr>
          </a:solidFill>
        </p:spPr>
        <p:txBody>
          <a:bodyPr wrap="square" tIns="91440" bIns="91440" anchor="ctr">
            <a:spAutoFit/>
          </a:bodyPr>
          <a:lstStyle>
            <a:defPPr>
              <a:defRPr lang="en-US"/>
            </a:defPPr>
            <a:lvl1pPr marR="0" lvl="0" indent="0" fontAlgn="auto">
              <a:lnSpc>
                <a:spcPct val="100000"/>
              </a:lnSpc>
              <a:spcBef>
                <a:spcPts val="300"/>
              </a:spcBef>
              <a:spcAft>
                <a:spcPts val="300"/>
              </a:spcAft>
              <a:buClrTx/>
              <a:buSzTx/>
              <a:buFontTx/>
              <a:buNone/>
              <a:tabLst/>
              <a:defRPr kumimoji="0" sz="1000" b="1" i="0" u="none" strike="noStrike" cap="none" spc="0" normalizeH="0" baseline="0">
                <a:ln>
                  <a:noFill/>
                </a:ln>
                <a:solidFill>
                  <a:srgbClr val="000000"/>
                </a:solidFill>
                <a:effectLst/>
                <a:uLnTx/>
                <a:uFillTx/>
                <a:latin typeface="Arial"/>
              </a:defRPr>
            </a:lvl1pPr>
          </a:lstStyle>
          <a:p>
            <a:r>
              <a:rPr lang="en-GB" dirty="0"/>
              <a:t>Interest:</a:t>
            </a:r>
          </a:p>
          <a:p>
            <a:r>
              <a:rPr lang="en-GB" b="0" dirty="0"/>
              <a:t>Not taxable during the tax holiday period </a:t>
            </a:r>
          </a:p>
          <a:p>
            <a:r>
              <a:rPr lang="en-GB" b="0" dirty="0"/>
              <a:t>Nil WHT during tax holiday period. Post 10% </a:t>
            </a:r>
          </a:p>
        </p:txBody>
      </p:sp>
      <p:cxnSp>
        <p:nvCxnSpPr>
          <p:cNvPr id="61" name="Connector: Elbow 60">
            <a:extLst>
              <a:ext uri="{FF2B5EF4-FFF2-40B4-BE49-F238E27FC236}">
                <a16:creationId xmlns:a16="http://schemas.microsoft.com/office/drawing/2014/main" id="{221E547A-4262-78B3-FA91-2869C3D6C514}"/>
              </a:ext>
            </a:extLst>
          </p:cNvPr>
          <p:cNvCxnSpPr>
            <a:cxnSpLocks/>
            <a:stCxn id="58" idx="2"/>
            <a:endCxn id="34" idx="3"/>
          </p:cNvCxnSpPr>
          <p:nvPr/>
        </p:nvCxnSpPr>
        <p:spPr>
          <a:xfrm rot="5400000">
            <a:off x="8812121" y="2845435"/>
            <a:ext cx="1231934" cy="964445"/>
          </a:xfrm>
          <a:prstGeom prst="bentConnector2">
            <a:avLst/>
          </a:prstGeom>
          <a:ln w="12700" cap="sq">
            <a:solidFill>
              <a:srgbClr val="BFBFBF"/>
            </a:solidFill>
            <a:tailEnd type="triangle"/>
          </a:ln>
        </p:spPr>
        <p:style>
          <a:lnRef idx="1">
            <a:schemeClr val="accent1"/>
          </a:lnRef>
          <a:fillRef idx="0">
            <a:schemeClr val="accent1"/>
          </a:fillRef>
          <a:effectRef idx="0">
            <a:schemeClr val="dk1"/>
          </a:effectRef>
          <a:fontRef idx="minor">
            <a:schemeClr val="lt1"/>
          </a:fontRef>
        </p:style>
      </p:cxnSp>
      <p:cxnSp>
        <p:nvCxnSpPr>
          <p:cNvPr id="62" name="Connector: Elbow 61">
            <a:extLst>
              <a:ext uri="{FF2B5EF4-FFF2-40B4-BE49-F238E27FC236}">
                <a16:creationId xmlns:a16="http://schemas.microsoft.com/office/drawing/2014/main" id="{5300D90A-C1DC-C6D1-3171-F1180840E9E6}"/>
              </a:ext>
            </a:extLst>
          </p:cNvPr>
          <p:cNvCxnSpPr>
            <a:cxnSpLocks/>
          </p:cNvCxnSpPr>
          <p:nvPr/>
        </p:nvCxnSpPr>
        <p:spPr>
          <a:xfrm rot="5400000" flipH="1" flipV="1">
            <a:off x="8813268" y="2867134"/>
            <a:ext cx="1411776" cy="1146578"/>
          </a:xfrm>
          <a:prstGeom prst="bentConnector3">
            <a:avLst>
              <a:gd name="adj1" fmla="val -452"/>
            </a:avLst>
          </a:prstGeom>
          <a:ln w="9525" cap="sq">
            <a:prstDash val="sysDash"/>
            <a:tailEnd type="triangle"/>
          </a:ln>
        </p:spPr>
        <p:style>
          <a:lnRef idx="1">
            <a:schemeClr val="accent1"/>
          </a:lnRef>
          <a:fillRef idx="0">
            <a:schemeClr val="accent1"/>
          </a:fillRef>
          <a:effectRef idx="0">
            <a:schemeClr val="dk1"/>
          </a:effectRef>
          <a:fontRef idx="minor">
            <a:schemeClr val="lt1"/>
          </a:fontRef>
        </p:style>
      </p:cxnSp>
      <p:grpSp>
        <p:nvGrpSpPr>
          <p:cNvPr id="198" name="Group 197">
            <a:extLst>
              <a:ext uri="{FF2B5EF4-FFF2-40B4-BE49-F238E27FC236}">
                <a16:creationId xmlns:a16="http://schemas.microsoft.com/office/drawing/2014/main" id="{AE32A214-93F8-C581-6895-24A15B679ED7}"/>
              </a:ext>
            </a:extLst>
          </p:cNvPr>
          <p:cNvGrpSpPr/>
          <p:nvPr/>
        </p:nvGrpSpPr>
        <p:grpSpPr>
          <a:xfrm>
            <a:off x="804358" y="2707038"/>
            <a:ext cx="4235144" cy="376376"/>
            <a:chOff x="432864" y="1136758"/>
            <a:chExt cx="7713984" cy="355699"/>
          </a:xfrm>
        </p:grpSpPr>
        <p:sp>
          <p:nvSpPr>
            <p:cNvPr id="199" name="TextBox 198">
              <a:extLst>
                <a:ext uri="{FF2B5EF4-FFF2-40B4-BE49-F238E27FC236}">
                  <a16:creationId xmlns:a16="http://schemas.microsoft.com/office/drawing/2014/main" id="{969BD97E-1A68-BAB7-F3A4-7526B715704E}"/>
                </a:ext>
              </a:extLst>
            </p:cNvPr>
            <p:cNvSpPr txBox="1"/>
            <p:nvPr/>
          </p:nvSpPr>
          <p:spPr>
            <a:xfrm>
              <a:off x="432864" y="1136758"/>
              <a:ext cx="1873043" cy="328038"/>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Overseas</a:t>
              </a:r>
            </a:p>
          </p:txBody>
        </p:sp>
        <p:cxnSp>
          <p:nvCxnSpPr>
            <p:cNvPr id="200" name="Straight Connector 199">
              <a:extLst>
                <a:ext uri="{FF2B5EF4-FFF2-40B4-BE49-F238E27FC236}">
                  <a16:creationId xmlns:a16="http://schemas.microsoft.com/office/drawing/2014/main" id="{E9377375-F91F-881F-283A-A5431CA36F93}"/>
                </a:ext>
              </a:extLst>
            </p:cNvPr>
            <p:cNvCxnSpPr>
              <a:cxnSpLocks/>
            </p:cNvCxnSpPr>
            <p:nvPr/>
          </p:nvCxnSpPr>
          <p:spPr>
            <a:xfrm>
              <a:off x="442912" y="1492457"/>
              <a:ext cx="7703936" cy="0"/>
            </a:xfrm>
            <a:prstGeom prst="line">
              <a:avLst/>
            </a:prstGeom>
            <a:ln w="9525">
              <a:solidFill>
                <a:srgbClr val="7D7D7D"/>
              </a:solidFill>
              <a:prstDash val="dash"/>
            </a:ln>
          </p:spPr>
          <p:style>
            <a:lnRef idx="1">
              <a:schemeClr val="dk1"/>
            </a:lnRef>
            <a:fillRef idx="0">
              <a:schemeClr val="dk1"/>
            </a:fillRef>
            <a:effectRef idx="0">
              <a:schemeClr val="dk1"/>
            </a:effectRef>
            <a:fontRef idx="minor">
              <a:schemeClr val="tx1"/>
            </a:fontRef>
          </p:style>
        </p:cxnSp>
      </p:grpSp>
      <p:sp>
        <p:nvSpPr>
          <p:cNvPr id="201" name="TextBox 200">
            <a:extLst>
              <a:ext uri="{FF2B5EF4-FFF2-40B4-BE49-F238E27FC236}">
                <a16:creationId xmlns:a16="http://schemas.microsoft.com/office/drawing/2014/main" id="{6FB0A1C9-FED1-C28A-9BAD-F48C39BB2AE6}"/>
              </a:ext>
            </a:extLst>
          </p:cNvPr>
          <p:cNvSpPr txBox="1"/>
          <p:nvPr/>
        </p:nvSpPr>
        <p:spPr>
          <a:xfrm>
            <a:off x="801791" y="3055621"/>
            <a:ext cx="793957" cy="338554"/>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India</a:t>
            </a:r>
          </a:p>
        </p:txBody>
      </p:sp>
      <p:cxnSp>
        <p:nvCxnSpPr>
          <p:cNvPr id="207" name="Straight Arrow Connector 206">
            <a:extLst>
              <a:ext uri="{FF2B5EF4-FFF2-40B4-BE49-F238E27FC236}">
                <a16:creationId xmlns:a16="http://schemas.microsoft.com/office/drawing/2014/main" id="{2DC8D9D8-405D-0AB1-B690-07FCE23B92F0}"/>
              </a:ext>
            </a:extLst>
          </p:cNvPr>
          <p:cNvCxnSpPr>
            <a:stCxn id="49" idx="2"/>
            <a:endCxn id="48" idx="0"/>
          </p:cNvCxnSpPr>
          <p:nvPr/>
        </p:nvCxnSpPr>
        <p:spPr>
          <a:xfrm>
            <a:off x="2909500" y="2714174"/>
            <a:ext cx="15188" cy="2549242"/>
          </a:xfrm>
          <a:prstGeom prst="straightConnector1">
            <a:avLst/>
          </a:prstGeom>
          <a:ln w="9525">
            <a:solidFill>
              <a:schemeClr val="tx2">
                <a:lumMod val="60000"/>
                <a:lumOff val="40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214" name="TextBox 213">
            <a:extLst>
              <a:ext uri="{FF2B5EF4-FFF2-40B4-BE49-F238E27FC236}">
                <a16:creationId xmlns:a16="http://schemas.microsoft.com/office/drawing/2014/main" id="{20BF5E61-89BD-89D5-6C4E-9331FF50547B}"/>
              </a:ext>
            </a:extLst>
          </p:cNvPr>
          <p:cNvSpPr txBox="1"/>
          <p:nvPr/>
        </p:nvSpPr>
        <p:spPr>
          <a:xfrm>
            <a:off x="10275357" y="3217993"/>
            <a:ext cx="1021292" cy="800219"/>
          </a:xfrm>
          <a:prstGeom prst="rect">
            <a:avLst/>
          </a:prstGeom>
          <a:solidFill>
            <a:schemeClr val="accent5">
              <a:lumMod val="20000"/>
              <a:lumOff val="80000"/>
            </a:schemeClr>
          </a:solidFill>
        </p:spPr>
        <p:txBody>
          <a:bodyPr wrap="square" tIns="91440" bIns="91440" anchor="ctr">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Interest:</a:t>
            </a:r>
            <a:endParaRPr kumimoji="0" lang="en-GB"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Exempt</a:t>
            </a:r>
          </a:p>
          <a:p>
            <a:pPr marL="0" marR="0" lvl="0" indent="0" algn="l" defTabSz="914400" rtl="0" eaLnBrk="1" fontAlgn="auto" latinLnBrk="0" hangingPunct="1">
              <a:lnSpc>
                <a:spcPct val="100000"/>
              </a:lnSpc>
              <a:spcBef>
                <a:spcPts val="300"/>
              </a:spcBef>
              <a:spcAft>
                <a:spcPts val="300"/>
              </a:spcAft>
              <a:buClrTx/>
              <a:buSzTx/>
              <a:buFontTx/>
              <a:buNone/>
              <a:tabLst/>
              <a:defRPr/>
            </a:pPr>
            <a:r>
              <a:rPr lang="en-GB" sz="1000" dirty="0">
                <a:solidFill>
                  <a:srgbClr val="000000"/>
                </a:solidFill>
                <a:latin typeface="Arial"/>
              </a:rPr>
              <a:t>No WHT </a:t>
            </a:r>
            <a:endParaRPr kumimoji="0" lang="en-GB"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27" name="TextBox 226">
            <a:extLst>
              <a:ext uri="{FF2B5EF4-FFF2-40B4-BE49-F238E27FC236}">
                <a16:creationId xmlns:a16="http://schemas.microsoft.com/office/drawing/2014/main" id="{9CF47693-38F7-0788-4337-AD4CB6DC4B9C}"/>
              </a:ext>
            </a:extLst>
          </p:cNvPr>
          <p:cNvSpPr txBox="1"/>
          <p:nvPr/>
        </p:nvSpPr>
        <p:spPr>
          <a:xfrm>
            <a:off x="5544731" y="3193071"/>
            <a:ext cx="1236313" cy="1107996"/>
          </a:xfrm>
          <a:prstGeom prst="rect">
            <a:avLst/>
          </a:prstGeom>
          <a:solidFill>
            <a:schemeClr val="accent5">
              <a:lumMod val="20000"/>
              <a:lumOff val="80000"/>
            </a:schemeClr>
          </a:solidFill>
        </p:spPr>
        <p:txBody>
          <a:bodyPr wrap="square" tIns="91440" bIns="91440" anchor="ctr">
            <a:spAutoFit/>
          </a:bodyPr>
          <a:lstStyle>
            <a:defPPr>
              <a:defRPr lang="en-US"/>
            </a:defPPr>
            <a:lvl1pPr marR="0" lvl="0" indent="0" fontAlgn="auto">
              <a:lnSpc>
                <a:spcPct val="100000"/>
              </a:lnSpc>
              <a:spcBef>
                <a:spcPts val="300"/>
              </a:spcBef>
              <a:spcAft>
                <a:spcPts val="300"/>
              </a:spcAft>
              <a:buClrTx/>
              <a:buSzTx/>
              <a:buFontTx/>
              <a:buNone/>
              <a:tabLst/>
              <a:defRPr kumimoji="0" sz="900" b="1" i="0" u="none" strike="noStrike" cap="none" spc="0" normalizeH="0" baseline="0">
                <a:ln>
                  <a:noFill/>
                </a:ln>
                <a:solidFill>
                  <a:srgbClr val="000000"/>
                </a:solidFill>
                <a:effectLst/>
                <a:uLnTx/>
                <a:uFillTx/>
                <a:latin typeface="Arial"/>
              </a:defRPr>
            </a:lvl1pPr>
          </a:lstStyle>
          <a:p>
            <a:r>
              <a:rPr lang="en-GB" sz="1000" dirty="0"/>
              <a:t>Dividend:</a:t>
            </a:r>
          </a:p>
          <a:p>
            <a:r>
              <a:rPr lang="en-GB" sz="1000" b="0" dirty="0"/>
              <a:t>Taxable at 10%* or treaty rates</a:t>
            </a:r>
          </a:p>
          <a:p>
            <a:r>
              <a:rPr lang="en-GB" sz="1000" b="0" dirty="0"/>
              <a:t>WHT at the applicable rates</a:t>
            </a:r>
          </a:p>
        </p:txBody>
      </p:sp>
      <p:sp>
        <p:nvSpPr>
          <p:cNvPr id="2" name="Footer Placeholder 1">
            <a:extLst>
              <a:ext uri="{FF2B5EF4-FFF2-40B4-BE49-F238E27FC236}">
                <a16:creationId xmlns:a16="http://schemas.microsoft.com/office/drawing/2014/main" id="{218756F4-4938-6E1A-E228-100915977827}"/>
              </a:ext>
            </a:extLst>
          </p:cNvPr>
          <p:cNvSpPr>
            <a:spLocks noGrp="1"/>
          </p:cNvSpPr>
          <p:nvPr>
            <p:ph type="ftr" sz="quarter" idx="11"/>
          </p:nvPr>
        </p:nvSpPr>
        <p:spPr/>
        <p:txBody>
          <a:bodyPr/>
          <a:lstStyle/>
          <a:p>
            <a:r>
              <a:rPr lang="en-US"/>
              <a:t>Public Sector Enterprises Summit 2.0</a:t>
            </a:r>
            <a:endParaRPr lang="en-US" dirty="0"/>
          </a:p>
        </p:txBody>
      </p:sp>
      <p:sp>
        <p:nvSpPr>
          <p:cNvPr id="5" name="TextBox 4">
            <a:extLst>
              <a:ext uri="{FF2B5EF4-FFF2-40B4-BE49-F238E27FC236}">
                <a16:creationId xmlns:a16="http://schemas.microsoft.com/office/drawing/2014/main" id="{5AFE6C78-0CFC-2FF1-9732-CB82D96F7B13}"/>
              </a:ext>
            </a:extLst>
          </p:cNvPr>
          <p:cNvSpPr txBox="1"/>
          <p:nvPr/>
        </p:nvSpPr>
        <p:spPr>
          <a:xfrm>
            <a:off x="339783" y="6032437"/>
            <a:ext cx="3813312" cy="215444"/>
          </a:xfrm>
          <a:prstGeom prst="rect">
            <a:avLst/>
          </a:prstGeom>
          <a:noFill/>
        </p:spPr>
        <p:txBody>
          <a:bodyPr wrap="square">
            <a:spAutoFit/>
          </a:bodyPr>
          <a:lstStyle/>
          <a:p>
            <a:r>
              <a:rPr lang="en-GB" sz="800" i="1" dirty="0"/>
              <a:t>* plus applicable surcharge and cess</a:t>
            </a:r>
            <a:endParaRPr lang="en-US" sz="800" i="1" dirty="0"/>
          </a:p>
        </p:txBody>
      </p:sp>
      <p:sp>
        <p:nvSpPr>
          <p:cNvPr id="6" name="Date Placeholder 3">
            <a:extLst>
              <a:ext uri="{FF2B5EF4-FFF2-40B4-BE49-F238E27FC236}">
                <a16:creationId xmlns:a16="http://schemas.microsoft.com/office/drawing/2014/main" id="{F4E336EF-8E00-1569-54CA-C3DB37D1A93F}"/>
              </a:ext>
            </a:extLst>
          </p:cNvPr>
          <p:cNvSpPr>
            <a:spLocks noGrp="1"/>
          </p:cNvSpPr>
          <p:nvPr>
            <p:ph type="dt" sz="half" idx="10"/>
          </p:nvPr>
        </p:nvSpPr>
        <p:spPr>
          <a:xfrm>
            <a:off x="9984296" y="6355080"/>
            <a:ext cx="1764792" cy="137160"/>
          </a:xfrm>
        </p:spPr>
        <p:txBody>
          <a:bodyPr/>
          <a:lstStyle/>
          <a:p>
            <a:r>
              <a:rPr lang="en-US"/>
              <a:t>February 2025</a:t>
            </a:r>
          </a:p>
        </p:txBody>
      </p:sp>
      <p:sp>
        <p:nvSpPr>
          <p:cNvPr id="7" name="Slide Number Placeholder 245">
            <a:extLst>
              <a:ext uri="{FF2B5EF4-FFF2-40B4-BE49-F238E27FC236}">
                <a16:creationId xmlns:a16="http://schemas.microsoft.com/office/drawing/2014/main" id="{59CF0A34-66B5-D606-C19D-F035CF5A31C9}"/>
              </a:ext>
            </a:extLst>
          </p:cNvPr>
          <p:cNvSpPr>
            <a:spLocks noGrp="1"/>
          </p:cNvSpPr>
          <p:nvPr>
            <p:ph type="sldNum" sz="quarter" idx="12"/>
          </p:nvPr>
        </p:nvSpPr>
        <p:spPr>
          <a:xfrm>
            <a:off x="9984296" y="6492240"/>
            <a:ext cx="1764792" cy="137160"/>
          </a:xfrm>
        </p:spPr>
        <p:txBody>
          <a:bodyPr/>
          <a:lstStyle/>
          <a:p>
            <a:fld id="{A7672B66-E2CC-4D36-970C-DC9CD95B75EC}" type="slidenum">
              <a:rPr lang="en-US" smtClean="0"/>
              <a:pPr/>
              <a:t>4</a:t>
            </a:fld>
            <a:endParaRPr lang="en-US"/>
          </a:p>
        </p:txBody>
      </p:sp>
    </p:spTree>
    <p:custDataLst>
      <p:custData r:id="rId1"/>
    </p:custDataLst>
    <p:extLst>
      <p:ext uri="{BB962C8B-B14F-4D97-AF65-F5344CB8AC3E}">
        <p14:creationId xmlns:p14="http://schemas.microsoft.com/office/powerpoint/2010/main" val="3320754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2ABD7-9D16-B112-5966-5C8EF31315FB}"/>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7E7329F-E9EC-0E32-8B07-67141D36B72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5" progId="TCLayout.ActiveDocument.1">
                  <p:embed/>
                </p:oleObj>
              </mc:Choice>
              <mc:Fallback>
                <p:oleObj name="think-cell Slide" r:id="rId5" imgW="425" imgH="425" progId="TCLayout.ActiveDocument.1">
                  <p:embed/>
                  <p:pic>
                    <p:nvPicPr>
                      <p:cNvPr id="8" name="think-cell data - do not delete" hidden="1">
                        <a:extLst>
                          <a:ext uri="{FF2B5EF4-FFF2-40B4-BE49-F238E27FC236}">
                            <a16:creationId xmlns:a16="http://schemas.microsoft.com/office/drawing/2014/main" id="{47E7329F-E9EC-0E32-8B07-67141D36B72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92ECED44-CB36-7C57-4F39-93484EC2A1F1}"/>
              </a:ext>
            </a:extLst>
          </p:cNvPr>
          <p:cNvSpPr>
            <a:spLocks noGrp="1"/>
          </p:cNvSpPr>
          <p:nvPr>
            <p:ph type="title"/>
          </p:nvPr>
        </p:nvSpPr>
        <p:spPr/>
        <p:txBody>
          <a:bodyPr vert="horz"/>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Georgia"/>
                <a:ea typeface="Georgia"/>
                <a:cs typeface="Georgia"/>
                <a:sym typeface="Georgia"/>
              </a:rPr>
              <a:t>#3</a:t>
            </a:r>
            <a:r>
              <a:rPr lang="en-US" sz="2200" dirty="0">
                <a:latin typeface="Georgia"/>
                <a:ea typeface="Georgia"/>
                <a:cs typeface="Georgia"/>
                <a:sym typeface="Georgia"/>
              </a:rPr>
              <a:t> Treasury services</a:t>
            </a:r>
            <a:endParaRPr kumimoji="0" lang="en-US" sz="2200" b="0" i="0" u="none" strike="noStrike" kern="1200" cap="none" spc="0" normalizeH="0" baseline="0" noProof="0" dirty="0">
              <a:ln>
                <a:noFill/>
              </a:ln>
              <a:effectLst/>
              <a:uLnTx/>
              <a:uFillTx/>
              <a:latin typeface="Georgia"/>
              <a:ea typeface="Georgia"/>
              <a:cs typeface="Georgia"/>
              <a:sym typeface="Georgia"/>
            </a:endParaRPr>
          </a:p>
        </p:txBody>
      </p:sp>
      <p:sp>
        <p:nvSpPr>
          <p:cNvPr id="4" name="Date Placeholder 3">
            <a:extLst>
              <a:ext uri="{FF2B5EF4-FFF2-40B4-BE49-F238E27FC236}">
                <a16:creationId xmlns:a16="http://schemas.microsoft.com/office/drawing/2014/main" id="{DC381E13-B900-21FD-8F08-752F954F8984}"/>
              </a:ext>
            </a:extLst>
          </p:cNvPr>
          <p:cNvSpPr>
            <a:spLocks noGrp="1"/>
          </p:cNvSpPr>
          <p:nvPr>
            <p:ph type="dt" sz="half" idx="10"/>
          </p:nvPr>
        </p:nvSpPr>
        <p:spPr/>
        <p:txBody>
          <a:bodyPr/>
          <a:lstStyle/>
          <a:p>
            <a:r>
              <a:rPr lang="en-US"/>
              <a:t>February 2025</a:t>
            </a:r>
          </a:p>
        </p:txBody>
      </p:sp>
      <p:sp>
        <p:nvSpPr>
          <p:cNvPr id="246" name="Slide Number Placeholder 245">
            <a:extLst>
              <a:ext uri="{FF2B5EF4-FFF2-40B4-BE49-F238E27FC236}">
                <a16:creationId xmlns:a16="http://schemas.microsoft.com/office/drawing/2014/main" id="{E19B334B-8DD7-2BCA-3C2B-9533FA197CF0}"/>
              </a:ext>
            </a:extLst>
          </p:cNvPr>
          <p:cNvSpPr>
            <a:spLocks noGrp="1"/>
          </p:cNvSpPr>
          <p:nvPr>
            <p:ph type="sldNum" sz="quarter" idx="12"/>
          </p:nvPr>
        </p:nvSpPr>
        <p:spPr/>
        <p:txBody>
          <a:bodyPr/>
          <a:lstStyle/>
          <a:p>
            <a:fld id="{A7672B66-E2CC-4D36-970C-DC9CD95B75EC}" type="slidenum">
              <a:rPr lang="en-US" smtClean="0"/>
              <a:pPr/>
              <a:t>5</a:t>
            </a:fld>
            <a:endParaRPr lang="en-US"/>
          </a:p>
        </p:txBody>
      </p:sp>
      <p:sp>
        <p:nvSpPr>
          <p:cNvPr id="2" name="Footer Placeholder 1">
            <a:extLst>
              <a:ext uri="{FF2B5EF4-FFF2-40B4-BE49-F238E27FC236}">
                <a16:creationId xmlns:a16="http://schemas.microsoft.com/office/drawing/2014/main" id="{B92E58D3-E00A-C4A5-1F0A-ED7FDE215F19}"/>
              </a:ext>
            </a:extLst>
          </p:cNvPr>
          <p:cNvSpPr>
            <a:spLocks noGrp="1"/>
          </p:cNvSpPr>
          <p:nvPr>
            <p:ph type="ftr" sz="quarter" idx="11"/>
          </p:nvPr>
        </p:nvSpPr>
        <p:spPr/>
        <p:txBody>
          <a:bodyPr/>
          <a:lstStyle/>
          <a:p>
            <a:r>
              <a:rPr lang="en-US"/>
              <a:t>Public Sector Enterprises Summit 2.0</a:t>
            </a:r>
            <a:endParaRPr lang="en-US" dirty="0"/>
          </a:p>
        </p:txBody>
      </p:sp>
      <p:cxnSp>
        <p:nvCxnSpPr>
          <p:cNvPr id="6" name="Straight Arrow Connector 5">
            <a:extLst>
              <a:ext uri="{FF2B5EF4-FFF2-40B4-BE49-F238E27FC236}">
                <a16:creationId xmlns:a16="http://schemas.microsoft.com/office/drawing/2014/main" id="{B83AE876-3115-28D1-1800-D3F382D98366}"/>
              </a:ext>
            </a:extLst>
          </p:cNvPr>
          <p:cNvCxnSpPr>
            <a:cxnSpLocks/>
          </p:cNvCxnSpPr>
          <p:nvPr/>
        </p:nvCxnSpPr>
        <p:spPr>
          <a:xfrm flipV="1">
            <a:off x="7929473" y="4538676"/>
            <a:ext cx="0" cy="9860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A592C15-F441-A44E-53CA-898AF192B440}"/>
              </a:ext>
            </a:extLst>
          </p:cNvPr>
          <p:cNvCxnSpPr>
            <a:cxnSpLocks/>
          </p:cNvCxnSpPr>
          <p:nvPr/>
        </p:nvCxnSpPr>
        <p:spPr>
          <a:xfrm>
            <a:off x="626533" y="4073200"/>
            <a:ext cx="4168052" cy="0"/>
          </a:xfrm>
          <a:prstGeom prst="line">
            <a:avLst/>
          </a:prstGeom>
          <a:ln w="9525">
            <a:solidFill>
              <a:srgbClr val="7D7D7D"/>
            </a:solidFill>
            <a:prstDash val="dash"/>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AD8BB6A3-B307-C242-1C16-5824EBAFF1A7}"/>
              </a:ext>
            </a:extLst>
          </p:cNvPr>
          <p:cNvSpPr txBox="1"/>
          <p:nvPr/>
        </p:nvSpPr>
        <p:spPr>
          <a:xfrm>
            <a:off x="546740" y="4058359"/>
            <a:ext cx="925060" cy="338554"/>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India</a:t>
            </a:r>
          </a:p>
        </p:txBody>
      </p:sp>
      <p:sp>
        <p:nvSpPr>
          <p:cNvPr id="10" name="Rectangle 19">
            <a:extLst>
              <a:ext uri="{FF2B5EF4-FFF2-40B4-BE49-F238E27FC236}">
                <a16:creationId xmlns:a16="http://schemas.microsoft.com/office/drawing/2014/main" id="{E4F6E236-D122-1909-CC75-AF67B45FDC5A}"/>
              </a:ext>
            </a:extLst>
          </p:cNvPr>
          <p:cNvSpPr>
            <a:spLocks noChangeArrowheads="1"/>
          </p:cNvSpPr>
          <p:nvPr/>
        </p:nvSpPr>
        <p:spPr bwMode="auto">
          <a:xfrm>
            <a:off x="2069774" y="5424697"/>
            <a:ext cx="1221804" cy="671749"/>
          </a:xfrm>
          <a:prstGeom prst="rect">
            <a:avLst/>
          </a:prstGeom>
          <a:solidFill>
            <a:schemeClr val="bg1">
              <a:lumMod val="85000"/>
            </a:schemeClr>
          </a:solidFill>
          <a:ln w="19050">
            <a:noFill/>
          </a:ln>
          <a:effectLst/>
        </p:spPr>
        <p:style>
          <a:lnRef idx="0">
            <a:schemeClr val="accent4"/>
          </a:lnRef>
          <a:fillRef idx="3">
            <a:schemeClr val="accent4"/>
          </a:fillRef>
          <a:effectRef idx="3">
            <a:schemeClr val="accent4"/>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ysClr val="windowText" lastClr="000000"/>
                </a:solidFill>
                <a:effectLst/>
                <a:uLnTx/>
                <a:uFillTx/>
                <a:latin typeface="Arial"/>
                <a:ea typeface="+mn-ea"/>
                <a:cs typeface="+mn-cs"/>
                <a:sym typeface="Arial"/>
              </a:rPr>
              <a:t>Indian entity</a:t>
            </a:r>
          </a:p>
        </p:txBody>
      </p:sp>
      <p:cxnSp>
        <p:nvCxnSpPr>
          <p:cNvPr id="13" name="Straight Arrow Connector 12">
            <a:extLst>
              <a:ext uri="{FF2B5EF4-FFF2-40B4-BE49-F238E27FC236}">
                <a16:creationId xmlns:a16="http://schemas.microsoft.com/office/drawing/2014/main" id="{E312012B-A110-FB4D-F9DF-33EB1C59ADC7}"/>
              </a:ext>
            </a:extLst>
          </p:cNvPr>
          <p:cNvCxnSpPr>
            <a:cxnSpLocks/>
          </p:cNvCxnSpPr>
          <p:nvPr/>
        </p:nvCxnSpPr>
        <p:spPr>
          <a:xfrm flipH="1">
            <a:off x="1157642" y="3164260"/>
            <a:ext cx="3028333" cy="0"/>
          </a:xfrm>
          <a:prstGeom prst="straightConnector1">
            <a:avLst/>
          </a:prstGeom>
          <a:ln>
            <a:solidFill>
              <a:schemeClr val="accent4"/>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CEF386C-3A5B-882D-FF43-6017422B667A}"/>
              </a:ext>
            </a:extLst>
          </p:cNvPr>
          <p:cNvCxnSpPr>
            <a:cxnSpLocks/>
          </p:cNvCxnSpPr>
          <p:nvPr/>
        </p:nvCxnSpPr>
        <p:spPr>
          <a:xfrm flipV="1">
            <a:off x="1157642" y="2480733"/>
            <a:ext cx="0" cy="683527"/>
          </a:xfrm>
          <a:prstGeom prst="straightConnector1">
            <a:avLst/>
          </a:prstGeom>
          <a:ln>
            <a:solidFill>
              <a:schemeClr val="accent4"/>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5D1CF20-5142-D3C8-E749-466641CEBC7C}"/>
              </a:ext>
            </a:extLst>
          </p:cNvPr>
          <p:cNvCxnSpPr>
            <a:cxnSpLocks/>
          </p:cNvCxnSpPr>
          <p:nvPr/>
        </p:nvCxnSpPr>
        <p:spPr>
          <a:xfrm flipV="1">
            <a:off x="4193209" y="2480733"/>
            <a:ext cx="0" cy="683527"/>
          </a:xfrm>
          <a:prstGeom prst="straightConnector1">
            <a:avLst/>
          </a:prstGeom>
          <a:ln>
            <a:solidFill>
              <a:schemeClr val="accent4"/>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ectangle 19">
            <a:extLst>
              <a:ext uri="{FF2B5EF4-FFF2-40B4-BE49-F238E27FC236}">
                <a16:creationId xmlns:a16="http://schemas.microsoft.com/office/drawing/2014/main" id="{CC3EB165-8912-64EB-DD79-3B4AC05B37B2}"/>
              </a:ext>
            </a:extLst>
          </p:cNvPr>
          <p:cNvSpPr>
            <a:spLocks noChangeArrowheads="1"/>
          </p:cNvSpPr>
          <p:nvPr/>
        </p:nvSpPr>
        <p:spPr bwMode="auto">
          <a:xfrm>
            <a:off x="546740" y="1817753"/>
            <a:ext cx="1221804" cy="671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latin typeface="Arial" panose="020B0604020202020204" pitchFamily="34" charset="0"/>
                <a:cs typeface="Arial" panose="020B0604020202020204" pitchFamily="34" charset="0"/>
                <a:sym typeface="Arial"/>
              </a:rPr>
              <a:t>F Co 1</a:t>
            </a:r>
          </a:p>
        </p:txBody>
      </p:sp>
      <p:sp>
        <p:nvSpPr>
          <p:cNvPr id="18" name="Rectangle 19">
            <a:extLst>
              <a:ext uri="{FF2B5EF4-FFF2-40B4-BE49-F238E27FC236}">
                <a16:creationId xmlns:a16="http://schemas.microsoft.com/office/drawing/2014/main" id="{87C5CE22-24AE-FEAE-3E1C-E722632CBB68}"/>
              </a:ext>
            </a:extLst>
          </p:cNvPr>
          <p:cNvSpPr>
            <a:spLocks noChangeArrowheads="1"/>
          </p:cNvSpPr>
          <p:nvPr/>
        </p:nvSpPr>
        <p:spPr bwMode="auto">
          <a:xfrm>
            <a:off x="2091352" y="1819258"/>
            <a:ext cx="1221804" cy="671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latin typeface="Arial" panose="020B0604020202020204" pitchFamily="34" charset="0"/>
                <a:cs typeface="Arial" panose="020B0604020202020204" pitchFamily="34" charset="0"/>
                <a:sym typeface="Arial"/>
              </a:rPr>
              <a:t>F Co 2</a:t>
            </a:r>
          </a:p>
        </p:txBody>
      </p:sp>
      <p:sp>
        <p:nvSpPr>
          <p:cNvPr id="19" name="Rectangle 19">
            <a:extLst>
              <a:ext uri="{FF2B5EF4-FFF2-40B4-BE49-F238E27FC236}">
                <a16:creationId xmlns:a16="http://schemas.microsoft.com/office/drawing/2014/main" id="{E044C4A9-E73E-57D2-0886-4D37763B3C4C}"/>
              </a:ext>
            </a:extLst>
          </p:cNvPr>
          <p:cNvSpPr>
            <a:spLocks noChangeArrowheads="1"/>
          </p:cNvSpPr>
          <p:nvPr/>
        </p:nvSpPr>
        <p:spPr bwMode="auto">
          <a:xfrm>
            <a:off x="3572781" y="1814873"/>
            <a:ext cx="1221804" cy="671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latin typeface="Arial" panose="020B0604020202020204" pitchFamily="34" charset="0"/>
                <a:cs typeface="Arial" panose="020B0604020202020204" pitchFamily="34" charset="0"/>
                <a:sym typeface="Arial"/>
              </a:rPr>
              <a:t>F Co 3</a:t>
            </a:r>
          </a:p>
        </p:txBody>
      </p:sp>
      <p:sp>
        <p:nvSpPr>
          <p:cNvPr id="20" name="TextBox 19">
            <a:extLst>
              <a:ext uri="{FF2B5EF4-FFF2-40B4-BE49-F238E27FC236}">
                <a16:creationId xmlns:a16="http://schemas.microsoft.com/office/drawing/2014/main" id="{E7D7437B-9F82-0A53-CFC8-C4F1D5769AFB}"/>
              </a:ext>
            </a:extLst>
          </p:cNvPr>
          <p:cNvSpPr txBox="1"/>
          <p:nvPr/>
        </p:nvSpPr>
        <p:spPr>
          <a:xfrm>
            <a:off x="1865628" y="3538261"/>
            <a:ext cx="925060" cy="492443"/>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dirty="0">
                <a:ln>
                  <a:noFill/>
                </a:ln>
                <a:solidFill>
                  <a:srgbClr val="000000"/>
                </a:solidFill>
                <a:effectLst/>
                <a:uLnTx/>
                <a:uFillTx/>
                <a:latin typeface="Arial"/>
                <a:ea typeface="+mn-ea"/>
                <a:cs typeface="+mn-cs"/>
              </a:rPr>
              <a:t>Treasury Services</a:t>
            </a:r>
          </a:p>
        </p:txBody>
      </p:sp>
      <p:sp>
        <p:nvSpPr>
          <p:cNvPr id="21" name="TextBox 20">
            <a:extLst>
              <a:ext uri="{FF2B5EF4-FFF2-40B4-BE49-F238E27FC236}">
                <a16:creationId xmlns:a16="http://schemas.microsoft.com/office/drawing/2014/main" id="{F422F35F-C848-2A01-6856-C205869EC4BF}"/>
              </a:ext>
            </a:extLst>
          </p:cNvPr>
          <p:cNvSpPr txBox="1"/>
          <p:nvPr/>
        </p:nvSpPr>
        <p:spPr>
          <a:xfrm>
            <a:off x="546740" y="3683531"/>
            <a:ext cx="925060" cy="338554"/>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000000"/>
                </a:solidFill>
                <a:latin typeface="Arial"/>
              </a:rPr>
              <a:t>Overseas</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26" name="Straight Connector 25">
            <a:extLst>
              <a:ext uri="{FF2B5EF4-FFF2-40B4-BE49-F238E27FC236}">
                <a16:creationId xmlns:a16="http://schemas.microsoft.com/office/drawing/2014/main" id="{8D7E9183-19B8-C3A3-56E1-5BADB09ED5D9}"/>
              </a:ext>
            </a:extLst>
          </p:cNvPr>
          <p:cNvCxnSpPr>
            <a:cxnSpLocks/>
          </p:cNvCxnSpPr>
          <p:nvPr/>
        </p:nvCxnSpPr>
        <p:spPr>
          <a:xfrm>
            <a:off x="5941499" y="4758531"/>
            <a:ext cx="4168052" cy="0"/>
          </a:xfrm>
          <a:prstGeom prst="line">
            <a:avLst/>
          </a:prstGeom>
          <a:ln w="9525">
            <a:solidFill>
              <a:srgbClr val="7D7D7D"/>
            </a:solidFill>
            <a:prstDash val="dash"/>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FB98A7AE-1B28-0B0A-1CCB-F7D2F5DF26E3}"/>
              </a:ext>
            </a:extLst>
          </p:cNvPr>
          <p:cNvSpPr txBox="1"/>
          <p:nvPr/>
        </p:nvSpPr>
        <p:spPr>
          <a:xfrm>
            <a:off x="5880756" y="4743690"/>
            <a:ext cx="925060" cy="338554"/>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India</a:t>
            </a:r>
          </a:p>
        </p:txBody>
      </p:sp>
      <p:sp>
        <p:nvSpPr>
          <p:cNvPr id="28" name="Rectangle 19">
            <a:extLst>
              <a:ext uri="{FF2B5EF4-FFF2-40B4-BE49-F238E27FC236}">
                <a16:creationId xmlns:a16="http://schemas.microsoft.com/office/drawing/2014/main" id="{9DBC0321-C419-1B21-7FC4-802F627458D0}"/>
              </a:ext>
            </a:extLst>
          </p:cNvPr>
          <p:cNvSpPr>
            <a:spLocks noChangeArrowheads="1"/>
          </p:cNvSpPr>
          <p:nvPr/>
        </p:nvSpPr>
        <p:spPr bwMode="auto">
          <a:xfrm>
            <a:off x="7357197" y="5498340"/>
            <a:ext cx="1221803" cy="671749"/>
          </a:xfrm>
          <a:prstGeom prst="rect">
            <a:avLst/>
          </a:prstGeom>
          <a:solidFill>
            <a:schemeClr val="bg1">
              <a:lumMod val="85000"/>
            </a:schemeClr>
          </a:solidFill>
          <a:ln w="19050">
            <a:noFill/>
          </a:ln>
          <a:effectLst/>
        </p:spPr>
        <p:style>
          <a:lnRef idx="0">
            <a:schemeClr val="accent4"/>
          </a:lnRef>
          <a:fillRef idx="3">
            <a:schemeClr val="accent4"/>
          </a:fillRef>
          <a:effectRef idx="3">
            <a:schemeClr val="accent4"/>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ysClr val="windowText" lastClr="000000"/>
                </a:solidFill>
                <a:effectLst/>
                <a:uLnTx/>
                <a:uFillTx/>
                <a:latin typeface="Arial"/>
                <a:ea typeface="+mn-ea"/>
                <a:cs typeface="+mn-cs"/>
                <a:sym typeface="Arial"/>
              </a:rPr>
              <a:t>Indian entity</a:t>
            </a:r>
          </a:p>
        </p:txBody>
      </p:sp>
      <p:grpSp>
        <p:nvGrpSpPr>
          <p:cNvPr id="29" name="Group 28">
            <a:extLst>
              <a:ext uri="{FF2B5EF4-FFF2-40B4-BE49-F238E27FC236}">
                <a16:creationId xmlns:a16="http://schemas.microsoft.com/office/drawing/2014/main" id="{4F398624-008E-023B-E0F2-A38FDA59BFCF}"/>
              </a:ext>
            </a:extLst>
          </p:cNvPr>
          <p:cNvGrpSpPr/>
          <p:nvPr/>
        </p:nvGrpSpPr>
        <p:grpSpPr>
          <a:xfrm>
            <a:off x="6423487" y="3164259"/>
            <a:ext cx="3028333" cy="764273"/>
            <a:chOff x="353309" y="3883660"/>
            <a:chExt cx="3028333" cy="1461208"/>
          </a:xfrm>
        </p:grpSpPr>
        <p:cxnSp>
          <p:nvCxnSpPr>
            <p:cNvPr id="30" name="Straight Arrow Connector 29">
              <a:extLst>
                <a:ext uri="{FF2B5EF4-FFF2-40B4-BE49-F238E27FC236}">
                  <a16:creationId xmlns:a16="http://schemas.microsoft.com/office/drawing/2014/main" id="{33F151D8-7C98-6255-46CB-20AE6EAC38B0}"/>
                </a:ext>
              </a:extLst>
            </p:cNvPr>
            <p:cNvCxnSpPr>
              <a:cxnSpLocks/>
            </p:cNvCxnSpPr>
            <p:nvPr/>
          </p:nvCxnSpPr>
          <p:spPr>
            <a:xfrm flipV="1">
              <a:off x="1834738" y="3903133"/>
              <a:ext cx="1" cy="1441735"/>
            </a:xfrm>
            <a:prstGeom prst="straightConnector1">
              <a:avLst/>
            </a:prstGeom>
            <a:ln>
              <a:solidFill>
                <a:schemeClr val="accent4"/>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089D3EC-EE75-6BBF-F50C-89760F782666}"/>
                </a:ext>
              </a:extLst>
            </p:cNvPr>
            <p:cNvCxnSpPr>
              <a:cxnSpLocks/>
            </p:cNvCxnSpPr>
            <p:nvPr/>
          </p:nvCxnSpPr>
          <p:spPr>
            <a:xfrm flipH="1">
              <a:off x="353309" y="3883660"/>
              <a:ext cx="3028333" cy="0"/>
            </a:xfrm>
            <a:prstGeom prst="straightConnector1">
              <a:avLst/>
            </a:prstGeom>
            <a:ln>
              <a:solidFill>
                <a:schemeClr val="accent4"/>
              </a:solidFill>
              <a:prstDash val="dash"/>
              <a:tailEnd type="none"/>
            </a:ln>
          </p:spPr>
          <p:style>
            <a:lnRef idx="1">
              <a:schemeClr val="accent1"/>
            </a:lnRef>
            <a:fillRef idx="0">
              <a:schemeClr val="accent1"/>
            </a:fillRef>
            <a:effectRef idx="0">
              <a:schemeClr val="accent1"/>
            </a:effectRef>
            <a:fontRef idx="minor">
              <a:schemeClr val="tx1"/>
            </a:fontRef>
          </p:style>
        </p:cxnSp>
      </p:grpSp>
      <p:cxnSp>
        <p:nvCxnSpPr>
          <p:cNvPr id="32" name="Straight Arrow Connector 31">
            <a:extLst>
              <a:ext uri="{FF2B5EF4-FFF2-40B4-BE49-F238E27FC236}">
                <a16:creationId xmlns:a16="http://schemas.microsoft.com/office/drawing/2014/main" id="{99DB875E-C0D6-5EAA-0B4A-2189C2F6B918}"/>
              </a:ext>
            </a:extLst>
          </p:cNvPr>
          <p:cNvCxnSpPr>
            <a:cxnSpLocks/>
          </p:cNvCxnSpPr>
          <p:nvPr/>
        </p:nvCxnSpPr>
        <p:spPr>
          <a:xfrm flipV="1">
            <a:off x="6423487" y="2480733"/>
            <a:ext cx="0" cy="683527"/>
          </a:xfrm>
          <a:prstGeom prst="straightConnector1">
            <a:avLst/>
          </a:prstGeom>
          <a:ln>
            <a:solidFill>
              <a:schemeClr val="accent4"/>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A9BF165-2F6A-751F-0F5E-F5A3070AD5E0}"/>
              </a:ext>
            </a:extLst>
          </p:cNvPr>
          <p:cNvCxnSpPr>
            <a:cxnSpLocks/>
          </p:cNvCxnSpPr>
          <p:nvPr/>
        </p:nvCxnSpPr>
        <p:spPr>
          <a:xfrm flipV="1">
            <a:off x="7904916" y="2480733"/>
            <a:ext cx="0" cy="683527"/>
          </a:xfrm>
          <a:prstGeom prst="straightConnector1">
            <a:avLst/>
          </a:prstGeom>
          <a:ln>
            <a:solidFill>
              <a:schemeClr val="accent4"/>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30D3546-0C53-B3A9-9571-93A3746A7854}"/>
              </a:ext>
            </a:extLst>
          </p:cNvPr>
          <p:cNvCxnSpPr>
            <a:cxnSpLocks/>
          </p:cNvCxnSpPr>
          <p:nvPr/>
        </p:nvCxnSpPr>
        <p:spPr>
          <a:xfrm flipV="1">
            <a:off x="9449529" y="2480733"/>
            <a:ext cx="0" cy="683527"/>
          </a:xfrm>
          <a:prstGeom prst="straightConnector1">
            <a:avLst/>
          </a:prstGeom>
          <a:ln>
            <a:solidFill>
              <a:schemeClr val="accent4"/>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5" name="Rectangle 19">
            <a:extLst>
              <a:ext uri="{FF2B5EF4-FFF2-40B4-BE49-F238E27FC236}">
                <a16:creationId xmlns:a16="http://schemas.microsoft.com/office/drawing/2014/main" id="{18D08008-8BBD-723D-34CB-61BD2FA75990}"/>
              </a:ext>
            </a:extLst>
          </p:cNvPr>
          <p:cNvSpPr>
            <a:spLocks noChangeArrowheads="1"/>
          </p:cNvSpPr>
          <p:nvPr/>
        </p:nvSpPr>
        <p:spPr bwMode="auto">
          <a:xfrm>
            <a:off x="5812585" y="1817753"/>
            <a:ext cx="1221804" cy="671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latin typeface="Arial" panose="020B0604020202020204" pitchFamily="34" charset="0"/>
                <a:cs typeface="Arial" panose="020B0604020202020204" pitchFamily="34" charset="0"/>
                <a:sym typeface="Arial"/>
              </a:rPr>
              <a:t>F Co 1</a:t>
            </a:r>
          </a:p>
        </p:txBody>
      </p:sp>
      <p:sp>
        <p:nvSpPr>
          <p:cNvPr id="36" name="Rectangle 19">
            <a:extLst>
              <a:ext uri="{FF2B5EF4-FFF2-40B4-BE49-F238E27FC236}">
                <a16:creationId xmlns:a16="http://schemas.microsoft.com/office/drawing/2014/main" id="{75DA9D9A-F1A9-1C68-D829-2DF0F8DB4283}"/>
              </a:ext>
            </a:extLst>
          </p:cNvPr>
          <p:cNvSpPr>
            <a:spLocks noChangeArrowheads="1"/>
          </p:cNvSpPr>
          <p:nvPr/>
        </p:nvSpPr>
        <p:spPr bwMode="auto">
          <a:xfrm>
            <a:off x="7357197" y="1819258"/>
            <a:ext cx="1221804" cy="671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latin typeface="Arial" panose="020B0604020202020204" pitchFamily="34" charset="0"/>
                <a:cs typeface="Arial" panose="020B0604020202020204" pitchFamily="34" charset="0"/>
                <a:sym typeface="Arial"/>
              </a:rPr>
              <a:t>F Co 2</a:t>
            </a:r>
          </a:p>
        </p:txBody>
      </p:sp>
      <p:sp>
        <p:nvSpPr>
          <p:cNvPr id="37" name="Rectangle 19">
            <a:extLst>
              <a:ext uri="{FF2B5EF4-FFF2-40B4-BE49-F238E27FC236}">
                <a16:creationId xmlns:a16="http://schemas.microsoft.com/office/drawing/2014/main" id="{1C88FAF4-0FA0-826D-DFE9-8AF8101BDB28}"/>
              </a:ext>
            </a:extLst>
          </p:cNvPr>
          <p:cNvSpPr>
            <a:spLocks noChangeArrowheads="1"/>
          </p:cNvSpPr>
          <p:nvPr/>
        </p:nvSpPr>
        <p:spPr bwMode="auto">
          <a:xfrm>
            <a:off x="8838626" y="1814873"/>
            <a:ext cx="1221804" cy="6717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latin typeface="Arial" panose="020B0604020202020204" pitchFamily="34" charset="0"/>
                <a:cs typeface="Arial" panose="020B0604020202020204" pitchFamily="34" charset="0"/>
                <a:sym typeface="Arial"/>
              </a:rPr>
              <a:t>F Co 3</a:t>
            </a:r>
          </a:p>
        </p:txBody>
      </p:sp>
      <p:sp>
        <p:nvSpPr>
          <p:cNvPr id="38" name="TextBox 37">
            <a:extLst>
              <a:ext uri="{FF2B5EF4-FFF2-40B4-BE49-F238E27FC236}">
                <a16:creationId xmlns:a16="http://schemas.microsoft.com/office/drawing/2014/main" id="{10BA4234-592F-DE3F-12B2-D84B7989CBA1}"/>
              </a:ext>
            </a:extLst>
          </p:cNvPr>
          <p:cNvSpPr txBox="1"/>
          <p:nvPr/>
        </p:nvSpPr>
        <p:spPr>
          <a:xfrm>
            <a:off x="5825407" y="3346840"/>
            <a:ext cx="925060" cy="338554"/>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000000"/>
                </a:solidFill>
                <a:latin typeface="Arial"/>
              </a:rPr>
              <a:t>Overseas</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39" name="Straight Connector 38">
            <a:extLst>
              <a:ext uri="{FF2B5EF4-FFF2-40B4-BE49-F238E27FC236}">
                <a16:creationId xmlns:a16="http://schemas.microsoft.com/office/drawing/2014/main" id="{8ECF91C7-60A9-7F55-1AF8-F78170798E0C}"/>
              </a:ext>
            </a:extLst>
          </p:cNvPr>
          <p:cNvCxnSpPr>
            <a:cxnSpLocks/>
          </p:cNvCxnSpPr>
          <p:nvPr/>
        </p:nvCxnSpPr>
        <p:spPr>
          <a:xfrm>
            <a:off x="5812585" y="3683531"/>
            <a:ext cx="4316016" cy="0"/>
          </a:xfrm>
          <a:prstGeom prst="line">
            <a:avLst/>
          </a:prstGeom>
          <a:ln w="9525">
            <a:solidFill>
              <a:srgbClr val="7D7D7D"/>
            </a:solidFill>
            <a:prstDash val="dash"/>
          </a:ln>
        </p:spPr>
        <p:style>
          <a:lnRef idx="1">
            <a:schemeClr val="dk1"/>
          </a:lnRef>
          <a:fillRef idx="0">
            <a:schemeClr val="dk1"/>
          </a:fillRef>
          <a:effectRef idx="0">
            <a:schemeClr val="dk1"/>
          </a:effectRef>
          <a:fontRef idx="minor">
            <a:schemeClr val="tx1"/>
          </a:fontRef>
        </p:style>
      </p:cxnSp>
      <p:sp>
        <p:nvSpPr>
          <p:cNvPr id="40" name="Rectangle 19">
            <a:extLst>
              <a:ext uri="{FF2B5EF4-FFF2-40B4-BE49-F238E27FC236}">
                <a16:creationId xmlns:a16="http://schemas.microsoft.com/office/drawing/2014/main" id="{B99C424B-741B-7B60-687A-4CF62367D181}"/>
              </a:ext>
            </a:extLst>
          </p:cNvPr>
          <p:cNvSpPr>
            <a:spLocks noChangeArrowheads="1"/>
          </p:cNvSpPr>
          <p:nvPr/>
        </p:nvSpPr>
        <p:spPr bwMode="auto">
          <a:xfrm>
            <a:off x="7357197" y="3866927"/>
            <a:ext cx="1221804" cy="671749"/>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r>
              <a:rPr lang="en-US" sz="1000" b="1" dirty="0">
                <a:solidFill>
                  <a:schemeClr val="tx1"/>
                </a:solidFill>
                <a:sym typeface="Arial"/>
              </a:rPr>
              <a:t>IFSC GTC Sub Co.</a:t>
            </a:r>
          </a:p>
        </p:txBody>
      </p:sp>
      <p:sp>
        <p:nvSpPr>
          <p:cNvPr id="41" name="TextBox 40">
            <a:extLst>
              <a:ext uri="{FF2B5EF4-FFF2-40B4-BE49-F238E27FC236}">
                <a16:creationId xmlns:a16="http://schemas.microsoft.com/office/drawing/2014/main" id="{7889F255-9908-9A66-734C-1507163AA019}"/>
              </a:ext>
            </a:extLst>
          </p:cNvPr>
          <p:cNvSpPr txBox="1"/>
          <p:nvPr/>
        </p:nvSpPr>
        <p:spPr>
          <a:xfrm>
            <a:off x="7904916" y="4894116"/>
            <a:ext cx="925060" cy="346249"/>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solidFill>
                  <a:srgbClr val="000000"/>
                </a:solidFill>
                <a:latin typeface="Arial"/>
              </a:rPr>
              <a:t>ODI</a:t>
            </a:r>
            <a:endParaRPr kumimoji="0" lang="en-GB"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42" name="TextBox 41">
            <a:extLst>
              <a:ext uri="{FF2B5EF4-FFF2-40B4-BE49-F238E27FC236}">
                <a16:creationId xmlns:a16="http://schemas.microsoft.com/office/drawing/2014/main" id="{3D730FDE-3C25-B0C9-4F4A-25EBBA21BA12}"/>
              </a:ext>
            </a:extLst>
          </p:cNvPr>
          <p:cNvSpPr txBox="1"/>
          <p:nvPr/>
        </p:nvSpPr>
        <p:spPr>
          <a:xfrm>
            <a:off x="5854913" y="3754419"/>
            <a:ext cx="925060" cy="338554"/>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IFSC</a:t>
            </a:r>
          </a:p>
        </p:txBody>
      </p:sp>
      <p:sp>
        <p:nvSpPr>
          <p:cNvPr id="43" name="TextBox 42">
            <a:extLst>
              <a:ext uri="{FF2B5EF4-FFF2-40B4-BE49-F238E27FC236}">
                <a16:creationId xmlns:a16="http://schemas.microsoft.com/office/drawing/2014/main" id="{B614084E-9ACD-66BC-B66C-C2A72935DDAE}"/>
              </a:ext>
            </a:extLst>
          </p:cNvPr>
          <p:cNvSpPr txBox="1"/>
          <p:nvPr/>
        </p:nvSpPr>
        <p:spPr>
          <a:xfrm>
            <a:off x="10162297" y="2313246"/>
            <a:ext cx="1909596" cy="3067443"/>
          </a:xfrm>
          <a:prstGeom prst="rect">
            <a:avLst/>
          </a:prstGeom>
          <a:noFill/>
        </p:spPr>
        <p:txBody>
          <a:bodyPr wrap="square" tIns="91440" bIns="91440" anchor="ctr">
            <a:spAutoFit/>
          </a:bodyPr>
          <a:lstStyle/>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US" sz="900" dirty="0"/>
              <a:t>Credit arrangement;</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US" sz="900" dirty="0"/>
              <a:t>Transacting or investing in securities</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US" sz="900" dirty="0"/>
              <a:t>Buy and sell of derivatives as a client</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US" sz="900" dirty="0"/>
              <a:t>Liquidity management;</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US" sz="900" dirty="0"/>
              <a:t>Maintaining relationships with financial counterparties</a:t>
            </a:r>
            <a:endParaRPr lang="en-US" sz="900" b="1" dirty="0"/>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US" sz="900" dirty="0">
                <a:latin typeface="Arial"/>
              </a:rPr>
              <a:t>BATF services</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US" sz="900" dirty="0"/>
              <a:t>Acting as a holding company</a:t>
            </a:r>
          </a:p>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US" sz="900" dirty="0"/>
              <a:t>Management of obligations of service recipients towards insurance and pension related commitment;</a:t>
            </a:r>
            <a:endParaRPr kumimoji="0" lang="en-GB" sz="900" i="0" u="none" strike="noStrike" kern="1200" cap="none" spc="0" normalizeH="0" baseline="0" noProof="0" dirty="0">
              <a:ln>
                <a:noFill/>
              </a:ln>
              <a:solidFill>
                <a:srgbClr val="FF0000"/>
              </a:solidFill>
              <a:effectLst/>
              <a:uLnTx/>
              <a:uFillTx/>
              <a:latin typeface="Arial"/>
              <a:ea typeface="+mn-ea"/>
              <a:cs typeface="+mn-cs"/>
            </a:endParaRPr>
          </a:p>
        </p:txBody>
      </p:sp>
      <p:sp>
        <p:nvSpPr>
          <p:cNvPr id="45" name="TextBox 44">
            <a:extLst>
              <a:ext uri="{FF2B5EF4-FFF2-40B4-BE49-F238E27FC236}">
                <a16:creationId xmlns:a16="http://schemas.microsoft.com/office/drawing/2014/main" id="{7565F7B7-7EA1-58D4-9300-275446C1681A}"/>
              </a:ext>
            </a:extLst>
          </p:cNvPr>
          <p:cNvSpPr txBox="1"/>
          <p:nvPr/>
        </p:nvSpPr>
        <p:spPr>
          <a:xfrm>
            <a:off x="546740" y="1122266"/>
            <a:ext cx="4247845" cy="400110"/>
          </a:xfrm>
          <a:prstGeom prst="rect">
            <a:avLst/>
          </a:prstGeom>
          <a:solidFill>
            <a:schemeClr val="accent2"/>
          </a:solidFill>
          <a:ln>
            <a:noFill/>
          </a:ln>
        </p:spPr>
        <p:txBody>
          <a:bodyPr spcFirstLastPara="1" wrap="square" lIns="91440" tIns="91440" rIns="91440" bIns="91440" rtlCol="0" anchor="ctr" anchorCtr="0">
            <a:spAutoFit/>
          </a:bodyPr>
          <a:lstStyle>
            <a:defPPr>
              <a:defRPr lang="en-US"/>
            </a:defPPr>
            <a:lvl1pPr marR="0" lvl="0" indent="0" algn="ctr" fontAlgn="auto">
              <a:lnSpc>
                <a:spcPct val="100000"/>
              </a:lnSpc>
              <a:spcBef>
                <a:spcPts val="0"/>
              </a:spcBef>
              <a:spcAft>
                <a:spcPts val="0"/>
              </a:spcAft>
              <a:buClr>
                <a:srgbClr val="000000"/>
              </a:buClr>
              <a:buSzPts val="1600"/>
              <a:buFont typeface="Arial"/>
              <a:buNone/>
              <a:tabLst/>
              <a:defRPr kumimoji="0" sz="1400" b="1" i="0" u="none" strike="noStrike" cap="none" spc="0" normalizeH="0" baseline="0">
                <a:ln>
                  <a:noFill/>
                </a:ln>
                <a:solidFill>
                  <a:srgbClr val="000000"/>
                </a:solidFill>
                <a:effectLst/>
                <a:uLnTx/>
                <a:uFillTx/>
                <a:ea typeface="Georgia"/>
                <a:cs typeface="Georgi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Current Scenario</a:t>
            </a:r>
          </a:p>
        </p:txBody>
      </p:sp>
      <p:cxnSp>
        <p:nvCxnSpPr>
          <p:cNvPr id="46" name="Straight Connector 45">
            <a:extLst>
              <a:ext uri="{FF2B5EF4-FFF2-40B4-BE49-F238E27FC236}">
                <a16:creationId xmlns:a16="http://schemas.microsoft.com/office/drawing/2014/main" id="{F77278D5-82DB-F966-204D-7200B3A9C84E}"/>
              </a:ext>
            </a:extLst>
          </p:cNvPr>
          <p:cNvCxnSpPr>
            <a:cxnSpLocks/>
          </p:cNvCxnSpPr>
          <p:nvPr/>
        </p:nvCxnSpPr>
        <p:spPr>
          <a:xfrm>
            <a:off x="5324387" y="1029104"/>
            <a:ext cx="0" cy="5144711"/>
          </a:xfrm>
          <a:prstGeom prst="line">
            <a:avLst/>
          </a:prstGeom>
          <a:ln w="12700" cap="sq">
            <a:solidFill>
              <a:schemeClr val="tx1"/>
            </a:solidFill>
            <a:prstDash val="dash"/>
          </a:ln>
        </p:spPr>
        <p:style>
          <a:lnRef idx="1">
            <a:schemeClr val="accent1"/>
          </a:lnRef>
          <a:fillRef idx="0">
            <a:schemeClr val="accent1"/>
          </a:fillRef>
          <a:effectRef idx="0">
            <a:schemeClr val="dk1"/>
          </a:effectRef>
          <a:fontRef idx="minor">
            <a:schemeClr val="lt1"/>
          </a:fontRef>
        </p:style>
      </p:cxnSp>
      <p:sp>
        <p:nvSpPr>
          <p:cNvPr id="47" name="TextBox 46">
            <a:extLst>
              <a:ext uri="{FF2B5EF4-FFF2-40B4-BE49-F238E27FC236}">
                <a16:creationId xmlns:a16="http://schemas.microsoft.com/office/drawing/2014/main" id="{5DD83EEF-A218-FF4A-1FFE-E90FB3E6F530}"/>
              </a:ext>
            </a:extLst>
          </p:cNvPr>
          <p:cNvSpPr txBox="1"/>
          <p:nvPr/>
        </p:nvSpPr>
        <p:spPr>
          <a:xfrm>
            <a:off x="5812585" y="1122266"/>
            <a:ext cx="5761348" cy="400110"/>
          </a:xfrm>
          <a:prstGeom prst="rect">
            <a:avLst/>
          </a:prstGeom>
          <a:solidFill>
            <a:schemeClr val="tx2"/>
          </a:solidFill>
          <a:ln>
            <a:noFill/>
          </a:ln>
        </p:spPr>
        <p:txBody>
          <a:bodyPr spcFirstLastPara="1" wrap="square" lIns="91440" tIns="91440" rIns="91440" bIns="91440" rtlCol="0" anchor="ctr" anchorCtr="0">
            <a:spAutoFit/>
          </a:bodyPr>
          <a:lstStyle>
            <a:defPPr>
              <a:defRPr lang="en-US"/>
            </a:defPPr>
            <a:lvl1pPr marR="0" lvl="0" indent="0" algn="ctr" fontAlgn="auto">
              <a:lnSpc>
                <a:spcPct val="100000"/>
              </a:lnSpc>
              <a:spcBef>
                <a:spcPts val="0"/>
              </a:spcBef>
              <a:spcAft>
                <a:spcPts val="0"/>
              </a:spcAft>
              <a:buClr>
                <a:srgbClr val="000000"/>
              </a:buClr>
              <a:buSzPts val="1600"/>
              <a:buFont typeface="Arial"/>
              <a:buNone/>
              <a:tabLst/>
              <a:defRPr kumimoji="0" sz="1400" b="1" i="0" u="none" strike="noStrike" cap="none" spc="0" normalizeH="0" baseline="0">
                <a:ln>
                  <a:noFill/>
                </a:ln>
                <a:solidFill>
                  <a:schemeClr val="bg1"/>
                </a:solidFill>
                <a:effectLst/>
                <a:uLnTx/>
                <a:uFillTx/>
                <a:ea typeface="Georgia"/>
                <a:cs typeface="Georgi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Proposed Scenario</a:t>
            </a:r>
          </a:p>
        </p:txBody>
      </p:sp>
      <p:cxnSp>
        <p:nvCxnSpPr>
          <p:cNvPr id="53" name="Straight Arrow Connector 52">
            <a:extLst>
              <a:ext uri="{FF2B5EF4-FFF2-40B4-BE49-F238E27FC236}">
                <a16:creationId xmlns:a16="http://schemas.microsoft.com/office/drawing/2014/main" id="{0A6D4E5C-7B1C-8F14-D879-9695017543A6}"/>
              </a:ext>
            </a:extLst>
          </p:cNvPr>
          <p:cNvCxnSpPr>
            <a:stCxn id="10" idx="0"/>
            <a:endCxn id="18" idx="2"/>
          </p:cNvCxnSpPr>
          <p:nvPr/>
        </p:nvCxnSpPr>
        <p:spPr>
          <a:xfrm flipV="1">
            <a:off x="2680676" y="2491007"/>
            <a:ext cx="21578" cy="2933690"/>
          </a:xfrm>
          <a:prstGeom prst="straightConnector1">
            <a:avLst/>
          </a:prstGeom>
          <a:ln>
            <a:solidFill>
              <a:schemeClr val="accent4"/>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4E8D7476-B2DE-D122-7FAC-8AB9374AB009}"/>
              </a:ext>
            </a:extLst>
          </p:cNvPr>
          <p:cNvSpPr txBox="1"/>
          <p:nvPr/>
        </p:nvSpPr>
        <p:spPr>
          <a:xfrm>
            <a:off x="6816758" y="2707714"/>
            <a:ext cx="925060" cy="492443"/>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dirty="0">
                <a:ln>
                  <a:noFill/>
                </a:ln>
                <a:solidFill>
                  <a:srgbClr val="000000"/>
                </a:solidFill>
                <a:effectLst/>
                <a:uLnTx/>
                <a:uFillTx/>
                <a:latin typeface="Arial"/>
                <a:ea typeface="+mn-ea"/>
                <a:cs typeface="+mn-cs"/>
              </a:rPr>
              <a:t>Treasury Services</a:t>
            </a:r>
          </a:p>
        </p:txBody>
      </p:sp>
      <p:sp>
        <p:nvSpPr>
          <p:cNvPr id="59" name="TextBox 58">
            <a:extLst>
              <a:ext uri="{FF2B5EF4-FFF2-40B4-BE49-F238E27FC236}">
                <a16:creationId xmlns:a16="http://schemas.microsoft.com/office/drawing/2014/main" id="{C7D8AF0B-9861-E292-45A9-11F8D7783574}"/>
              </a:ext>
            </a:extLst>
          </p:cNvPr>
          <p:cNvSpPr txBox="1"/>
          <p:nvPr/>
        </p:nvSpPr>
        <p:spPr>
          <a:xfrm>
            <a:off x="2935692" y="4444789"/>
            <a:ext cx="1077304" cy="800219"/>
          </a:xfrm>
          <a:prstGeom prst="rect">
            <a:avLst/>
          </a:prstGeom>
          <a:solidFill>
            <a:schemeClr val="accent5">
              <a:lumMod val="20000"/>
              <a:lumOff val="80000"/>
            </a:schemeClr>
          </a:solidFill>
        </p:spPr>
        <p:txBody>
          <a:bodyPr wrap="square" tIns="91440" bIns="91440" anchor="ctr">
            <a:spAutoFit/>
          </a:bodyPr>
          <a:lstStyle>
            <a:defPPr>
              <a:defRPr lang="en-US"/>
            </a:defPPr>
            <a:lvl1pPr marR="0" lvl="0" indent="0" fontAlgn="auto">
              <a:lnSpc>
                <a:spcPct val="100000"/>
              </a:lnSpc>
              <a:spcBef>
                <a:spcPts val="0"/>
              </a:spcBef>
              <a:spcAft>
                <a:spcPts val="0"/>
              </a:spcAft>
              <a:buClrTx/>
              <a:buSzTx/>
              <a:buFontTx/>
              <a:buNone/>
              <a:tabLst/>
              <a:defRPr kumimoji="0" sz="1000" i="0" u="none" strike="noStrike" cap="none" spc="0" normalizeH="0" baseline="0">
                <a:ln>
                  <a:noFill/>
                </a:ln>
                <a:solidFill>
                  <a:srgbClr val="000000"/>
                </a:solidFill>
                <a:effectLst/>
                <a:uLnTx/>
                <a:uFillTx/>
                <a:latin typeface="Arial"/>
              </a:defRPr>
            </a:lvl1pPr>
          </a:lstStyle>
          <a:p>
            <a:r>
              <a:rPr lang="en-GB" dirty="0"/>
              <a:t>Tax @ 22%* / 30%* on profits from treasury activities  </a:t>
            </a:r>
          </a:p>
        </p:txBody>
      </p:sp>
      <p:sp>
        <p:nvSpPr>
          <p:cNvPr id="61" name="TextBox 60">
            <a:extLst>
              <a:ext uri="{FF2B5EF4-FFF2-40B4-BE49-F238E27FC236}">
                <a16:creationId xmlns:a16="http://schemas.microsoft.com/office/drawing/2014/main" id="{95666AE5-AED3-DBA0-AC39-12E791649D16}"/>
              </a:ext>
            </a:extLst>
          </p:cNvPr>
          <p:cNvSpPr txBox="1"/>
          <p:nvPr/>
        </p:nvSpPr>
        <p:spPr>
          <a:xfrm>
            <a:off x="8728621" y="3827526"/>
            <a:ext cx="1221804" cy="800219"/>
          </a:xfrm>
          <a:prstGeom prst="rect">
            <a:avLst/>
          </a:prstGeom>
          <a:solidFill>
            <a:schemeClr val="accent5">
              <a:lumMod val="20000"/>
              <a:lumOff val="80000"/>
            </a:schemeClr>
          </a:solidFill>
        </p:spPr>
        <p:txBody>
          <a:bodyPr wrap="square" tIns="91440" bIns="91440" anchor="ctr">
            <a:spAutoFit/>
          </a:bodyPr>
          <a:lstStyle>
            <a:defPPr>
              <a:defRPr lang="en-US"/>
            </a:defPPr>
            <a:lvl1pPr marR="0" lvl="0" indent="0" fontAlgn="auto">
              <a:lnSpc>
                <a:spcPct val="100000"/>
              </a:lnSpc>
              <a:spcBef>
                <a:spcPts val="0"/>
              </a:spcBef>
              <a:spcAft>
                <a:spcPts val="0"/>
              </a:spcAft>
              <a:buClrTx/>
              <a:buSzTx/>
              <a:buFontTx/>
              <a:buNone/>
              <a:tabLst/>
              <a:defRPr kumimoji="0" sz="1000" i="0" u="none" strike="noStrike" cap="none" spc="0" normalizeH="0" baseline="0">
                <a:ln>
                  <a:noFill/>
                </a:ln>
                <a:solidFill>
                  <a:srgbClr val="000000"/>
                </a:solidFill>
                <a:effectLst/>
                <a:uLnTx/>
                <a:uFillTx/>
                <a:latin typeface="Arial"/>
              </a:defRPr>
            </a:lvl1pPr>
          </a:lstStyle>
          <a:p>
            <a:r>
              <a:rPr lang="en-US" dirty="0"/>
              <a:t>Service fees on cost plus basis - No tax on treasury profits</a:t>
            </a:r>
          </a:p>
        </p:txBody>
      </p:sp>
      <p:sp>
        <p:nvSpPr>
          <p:cNvPr id="11" name="TextBox 10">
            <a:extLst>
              <a:ext uri="{FF2B5EF4-FFF2-40B4-BE49-F238E27FC236}">
                <a16:creationId xmlns:a16="http://schemas.microsoft.com/office/drawing/2014/main" id="{14F8FA42-3280-90B2-02D4-027D19F3C573}"/>
              </a:ext>
            </a:extLst>
          </p:cNvPr>
          <p:cNvSpPr txBox="1"/>
          <p:nvPr/>
        </p:nvSpPr>
        <p:spPr>
          <a:xfrm>
            <a:off x="325715" y="6145934"/>
            <a:ext cx="6097772" cy="230832"/>
          </a:xfrm>
          <a:prstGeom prst="rect">
            <a:avLst/>
          </a:prstGeom>
          <a:noFill/>
        </p:spPr>
        <p:txBody>
          <a:bodyPr wrap="square">
            <a:spAutoFit/>
          </a:bodyPr>
          <a:lstStyle/>
          <a:p>
            <a:r>
              <a:rPr lang="en-GB" sz="900" dirty="0"/>
              <a:t>* plus applicable surcharge and cess</a:t>
            </a:r>
            <a:endParaRPr lang="en-US" sz="900" dirty="0"/>
          </a:p>
        </p:txBody>
      </p:sp>
    </p:spTree>
    <p:custDataLst>
      <p:custData r:id="rId1"/>
    </p:custDataLst>
    <p:extLst>
      <p:ext uri="{BB962C8B-B14F-4D97-AF65-F5344CB8AC3E}">
        <p14:creationId xmlns:p14="http://schemas.microsoft.com/office/powerpoint/2010/main" val="1189856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092E4-8C5A-1A2D-B626-F98D219DA79B}"/>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5B1D595E-29F6-87B2-EC84-C1EC8C4E44E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5" progId="TCLayout.ActiveDocument.1">
                  <p:embed/>
                </p:oleObj>
              </mc:Choice>
              <mc:Fallback>
                <p:oleObj name="think-cell Slide" r:id="rId5" imgW="425" imgH="425" progId="TCLayout.ActiveDocument.1">
                  <p:embed/>
                  <p:pic>
                    <p:nvPicPr>
                      <p:cNvPr id="8" name="think-cell data - do not delete" hidden="1">
                        <a:extLst>
                          <a:ext uri="{FF2B5EF4-FFF2-40B4-BE49-F238E27FC236}">
                            <a16:creationId xmlns:a16="http://schemas.microsoft.com/office/drawing/2014/main" id="{5B1D595E-29F6-87B2-EC84-C1EC8C4E44E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01B85C8A-E466-B9BF-01D1-31A989AEC8A5}"/>
              </a:ext>
            </a:extLst>
          </p:cNvPr>
          <p:cNvSpPr>
            <a:spLocks noGrp="1"/>
          </p:cNvSpPr>
          <p:nvPr>
            <p:ph type="title"/>
          </p:nvPr>
        </p:nvSpPr>
        <p:spPr>
          <a:xfrm>
            <a:off x="494612" y="432001"/>
            <a:ext cx="11306175" cy="1168199"/>
          </a:xfrm>
        </p:spPr>
        <p:txBody>
          <a:bodyPr vert="horz"/>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eorgia"/>
                <a:ea typeface="Georgia"/>
                <a:cs typeface="Georgia"/>
                <a:sym typeface="Georgia"/>
              </a:rPr>
              <a:t>#4 Listing of corporate bonds/ ESG bonds</a:t>
            </a:r>
          </a:p>
        </p:txBody>
      </p:sp>
      <p:sp>
        <p:nvSpPr>
          <p:cNvPr id="4" name="Date Placeholder 3">
            <a:extLst>
              <a:ext uri="{FF2B5EF4-FFF2-40B4-BE49-F238E27FC236}">
                <a16:creationId xmlns:a16="http://schemas.microsoft.com/office/drawing/2014/main" id="{4A0B4E5D-DF28-703B-86BA-E097D3844C35}"/>
              </a:ext>
            </a:extLst>
          </p:cNvPr>
          <p:cNvSpPr>
            <a:spLocks noGrp="1"/>
          </p:cNvSpPr>
          <p:nvPr>
            <p:ph type="dt" sz="half" idx="10"/>
          </p:nvPr>
        </p:nvSpPr>
        <p:spPr/>
        <p:txBody>
          <a:bodyPr/>
          <a:lstStyle/>
          <a:p>
            <a:r>
              <a:rPr lang="en-US"/>
              <a:t>February 2025</a:t>
            </a:r>
          </a:p>
        </p:txBody>
      </p:sp>
      <p:sp>
        <p:nvSpPr>
          <p:cNvPr id="246" name="Slide Number Placeholder 245">
            <a:extLst>
              <a:ext uri="{FF2B5EF4-FFF2-40B4-BE49-F238E27FC236}">
                <a16:creationId xmlns:a16="http://schemas.microsoft.com/office/drawing/2014/main" id="{78AA3A97-A850-3023-AEF2-83CDC549F815}"/>
              </a:ext>
            </a:extLst>
          </p:cNvPr>
          <p:cNvSpPr>
            <a:spLocks noGrp="1"/>
          </p:cNvSpPr>
          <p:nvPr>
            <p:ph type="sldNum" sz="quarter" idx="12"/>
          </p:nvPr>
        </p:nvSpPr>
        <p:spPr/>
        <p:txBody>
          <a:bodyPr/>
          <a:lstStyle/>
          <a:p>
            <a:fld id="{A7672B66-E2CC-4D36-970C-DC9CD95B75EC}" type="slidenum">
              <a:rPr lang="en-US" smtClean="0"/>
              <a:pPr/>
              <a:t>6</a:t>
            </a:fld>
            <a:endParaRPr lang="en-US"/>
          </a:p>
        </p:txBody>
      </p:sp>
      <p:sp>
        <p:nvSpPr>
          <p:cNvPr id="28" name="TextBox 27">
            <a:extLst>
              <a:ext uri="{FF2B5EF4-FFF2-40B4-BE49-F238E27FC236}">
                <a16:creationId xmlns:a16="http://schemas.microsoft.com/office/drawing/2014/main" id="{F44A170C-75D4-AB9D-229D-8BCC6046F9F9}"/>
              </a:ext>
            </a:extLst>
          </p:cNvPr>
          <p:cNvSpPr txBox="1"/>
          <p:nvPr/>
        </p:nvSpPr>
        <p:spPr>
          <a:xfrm>
            <a:off x="546740" y="1122266"/>
            <a:ext cx="4247845" cy="400110"/>
          </a:xfrm>
          <a:prstGeom prst="rect">
            <a:avLst/>
          </a:prstGeom>
          <a:solidFill>
            <a:schemeClr val="accent2"/>
          </a:solidFill>
          <a:ln>
            <a:noFill/>
          </a:ln>
        </p:spPr>
        <p:txBody>
          <a:bodyPr spcFirstLastPara="1" wrap="square" lIns="91440" tIns="91440" rIns="91440" bIns="91440" rtlCol="0" anchor="ctr" anchorCtr="0">
            <a:spAutoFit/>
          </a:bodyPr>
          <a:lstStyle>
            <a:defPPr>
              <a:defRPr lang="en-US"/>
            </a:defPPr>
            <a:lvl1pPr marR="0" lvl="0" indent="0" algn="ctr" fontAlgn="auto">
              <a:lnSpc>
                <a:spcPct val="100000"/>
              </a:lnSpc>
              <a:spcBef>
                <a:spcPts val="0"/>
              </a:spcBef>
              <a:spcAft>
                <a:spcPts val="0"/>
              </a:spcAft>
              <a:buClr>
                <a:srgbClr val="000000"/>
              </a:buClr>
              <a:buSzPts val="1600"/>
              <a:buFont typeface="Arial"/>
              <a:buNone/>
              <a:tabLst/>
              <a:defRPr kumimoji="0" sz="1400" b="1" i="0" u="none" strike="noStrike" cap="none" spc="0" normalizeH="0" baseline="0">
                <a:ln>
                  <a:noFill/>
                </a:ln>
                <a:solidFill>
                  <a:srgbClr val="000000"/>
                </a:solidFill>
                <a:effectLst/>
                <a:uLnTx/>
                <a:uFillTx/>
                <a:ea typeface="Georgia"/>
                <a:cs typeface="Georgi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Current Scenario</a:t>
            </a:r>
          </a:p>
        </p:txBody>
      </p:sp>
      <p:cxnSp>
        <p:nvCxnSpPr>
          <p:cNvPr id="32" name="Straight Connector 31">
            <a:extLst>
              <a:ext uri="{FF2B5EF4-FFF2-40B4-BE49-F238E27FC236}">
                <a16:creationId xmlns:a16="http://schemas.microsoft.com/office/drawing/2014/main" id="{2A4C3505-B78D-CDE6-FC46-28E724BE57D4}"/>
              </a:ext>
            </a:extLst>
          </p:cNvPr>
          <p:cNvCxnSpPr>
            <a:cxnSpLocks/>
          </p:cNvCxnSpPr>
          <p:nvPr/>
        </p:nvCxnSpPr>
        <p:spPr>
          <a:xfrm>
            <a:off x="5324387" y="1029104"/>
            <a:ext cx="0" cy="5144711"/>
          </a:xfrm>
          <a:prstGeom prst="line">
            <a:avLst/>
          </a:prstGeom>
          <a:ln w="12700" cap="sq">
            <a:solidFill>
              <a:schemeClr val="tx1"/>
            </a:solidFill>
            <a:prstDash val="dash"/>
          </a:ln>
        </p:spPr>
        <p:style>
          <a:lnRef idx="1">
            <a:schemeClr val="accent1"/>
          </a:lnRef>
          <a:fillRef idx="0">
            <a:schemeClr val="accent1"/>
          </a:fillRef>
          <a:effectRef idx="0">
            <a:schemeClr val="dk1"/>
          </a:effectRef>
          <a:fontRef idx="minor">
            <a:schemeClr val="lt1"/>
          </a:fontRef>
        </p:style>
      </p:cxnSp>
      <p:sp>
        <p:nvSpPr>
          <p:cNvPr id="33" name="TextBox 32">
            <a:extLst>
              <a:ext uri="{FF2B5EF4-FFF2-40B4-BE49-F238E27FC236}">
                <a16:creationId xmlns:a16="http://schemas.microsoft.com/office/drawing/2014/main" id="{5B95AC6E-544E-68CD-7F55-E2E419B90C28}"/>
              </a:ext>
            </a:extLst>
          </p:cNvPr>
          <p:cNvSpPr txBox="1"/>
          <p:nvPr/>
        </p:nvSpPr>
        <p:spPr>
          <a:xfrm>
            <a:off x="5812585" y="1122266"/>
            <a:ext cx="5761348" cy="400110"/>
          </a:xfrm>
          <a:prstGeom prst="rect">
            <a:avLst/>
          </a:prstGeom>
          <a:solidFill>
            <a:schemeClr val="tx2"/>
          </a:solidFill>
          <a:ln>
            <a:noFill/>
          </a:ln>
        </p:spPr>
        <p:txBody>
          <a:bodyPr spcFirstLastPara="1" wrap="square" lIns="91440" tIns="91440" rIns="91440" bIns="91440" rtlCol="0" anchor="ctr" anchorCtr="0">
            <a:spAutoFit/>
          </a:bodyPr>
          <a:lstStyle>
            <a:defPPr>
              <a:defRPr lang="en-US"/>
            </a:defPPr>
            <a:lvl1pPr marR="0" lvl="0" indent="0" algn="ctr" fontAlgn="auto">
              <a:lnSpc>
                <a:spcPct val="100000"/>
              </a:lnSpc>
              <a:spcBef>
                <a:spcPts val="0"/>
              </a:spcBef>
              <a:spcAft>
                <a:spcPts val="0"/>
              </a:spcAft>
              <a:buClr>
                <a:srgbClr val="000000"/>
              </a:buClr>
              <a:buSzPts val="1600"/>
              <a:buFont typeface="Arial"/>
              <a:buNone/>
              <a:tabLst/>
              <a:defRPr kumimoji="0" sz="1400" b="1" i="0" u="none" strike="noStrike" cap="none" spc="0" normalizeH="0" baseline="0">
                <a:ln>
                  <a:noFill/>
                </a:ln>
                <a:solidFill>
                  <a:schemeClr val="bg1"/>
                </a:solidFill>
                <a:effectLst/>
                <a:uLnTx/>
                <a:uFillTx/>
                <a:ea typeface="Georgia"/>
                <a:cs typeface="Georgi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Proposed Scenario</a:t>
            </a:r>
          </a:p>
        </p:txBody>
      </p:sp>
      <p:sp>
        <p:nvSpPr>
          <p:cNvPr id="34" name="Rectangle 33">
            <a:extLst>
              <a:ext uri="{FF2B5EF4-FFF2-40B4-BE49-F238E27FC236}">
                <a16:creationId xmlns:a16="http://schemas.microsoft.com/office/drawing/2014/main" id="{4F0988F5-7A1E-A680-0C7B-2C61F6FE6932}"/>
              </a:ext>
            </a:extLst>
          </p:cNvPr>
          <p:cNvSpPr>
            <a:spLocks/>
          </p:cNvSpPr>
          <p:nvPr/>
        </p:nvSpPr>
        <p:spPr>
          <a:xfrm>
            <a:off x="7300743" y="3595893"/>
            <a:ext cx="1607329" cy="695461"/>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r>
              <a:rPr lang="en-US" sz="1000" b="1" dirty="0">
                <a:solidFill>
                  <a:schemeClr val="tx1"/>
                </a:solidFill>
              </a:rPr>
              <a:t>Recognized Stock Exchange in IFSC</a:t>
            </a:r>
          </a:p>
        </p:txBody>
      </p:sp>
      <p:sp>
        <p:nvSpPr>
          <p:cNvPr id="35" name="Rectangle 34">
            <a:extLst>
              <a:ext uri="{FF2B5EF4-FFF2-40B4-BE49-F238E27FC236}">
                <a16:creationId xmlns:a16="http://schemas.microsoft.com/office/drawing/2014/main" id="{F245BE4D-860B-13C4-85C7-932EA9B029CB}"/>
              </a:ext>
            </a:extLst>
          </p:cNvPr>
          <p:cNvSpPr>
            <a:spLocks/>
          </p:cNvSpPr>
          <p:nvPr/>
        </p:nvSpPr>
        <p:spPr>
          <a:xfrm>
            <a:off x="7300743" y="5268680"/>
            <a:ext cx="1607329" cy="695461"/>
          </a:xfrm>
          <a:prstGeom prst="rect">
            <a:avLst/>
          </a:prstGeom>
          <a:solidFill>
            <a:schemeClr val="bg1">
              <a:lumMod val="85000"/>
            </a:schemeClr>
          </a:solidFill>
          <a:ln w="19050">
            <a:noFill/>
          </a:ln>
          <a:effectLst/>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pPr>
            <a:r>
              <a:rPr lang="en-US" sz="1000" b="1" dirty="0">
                <a:solidFill>
                  <a:sysClr val="windowText" lastClr="000000"/>
                </a:solidFill>
                <a:latin typeface="Arial"/>
              </a:rPr>
              <a:t>Indian entity</a:t>
            </a:r>
          </a:p>
        </p:txBody>
      </p:sp>
      <p:sp>
        <p:nvSpPr>
          <p:cNvPr id="36" name="TextBox 35">
            <a:extLst>
              <a:ext uri="{FF2B5EF4-FFF2-40B4-BE49-F238E27FC236}">
                <a16:creationId xmlns:a16="http://schemas.microsoft.com/office/drawing/2014/main" id="{937A44EC-3D39-C515-CA5D-06A1262DD329}"/>
              </a:ext>
            </a:extLst>
          </p:cNvPr>
          <p:cNvSpPr txBox="1"/>
          <p:nvPr/>
        </p:nvSpPr>
        <p:spPr>
          <a:xfrm>
            <a:off x="5507787" y="4207424"/>
            <a:ext cx="972246" cy="338554"/>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IFSC</a:t>
            </a:r>
          </a:p>
        </p:txBody>
      </p:sp>
      <p:grpSp>
        <p:nvGrpSpPr>
          <p:cNvPr id="37" name="Group 36">
            <a:extLst>
              <a:ext uri="{FF2B5EF4-FFF2-40B4-BE49-F238E27FC236}">
                <a16:creationId xmlns:a16="http://schemas.microsoft.com/office/drawing/2014/main" id="{411DF48E-0456-F639-D64F-260EE40DB107}"/>
              </a:ext>
            </a:extLst>
          </p:cNvPr>
          <p:cNvGrpSpPr/>
          <p:nvPr/>
        </p:nvGrpSpPr>
        <p:grpSpPr>
          <a:xfrm>
            <a:off x="5503344" y="4523609"/>
            <a:ext cx="5793305" cy="428009"/>
            <a:chOff x="397355" y="1492457"/>
            <a:chExt cx="7749493" cy="709689"/>
          </a:xfrm>
        </p:grpSpPr>
        <p:sp>
          <p:nvSpPr>
            <p:cNvPr id="38" name="TextBox 37">
              <a:extLst>
                <a:ext uri="{FF2B5EF4-FFF2-40B4-BE49-F238E27FC236}">
                  <a16:creationId xmlns:a16="http://schemas.microsoft.com/office/drawing/2014/main" id="{F189DD15-9596-3546-13F5-C4A701371E63}"/>
                </a:ext>
              </a:extLst>
            </p:cNvPr>
            <p:cNvSpPr txBox="1"/>
            <p:nvPr/>
          </p:nvSpPr>
          <p:spPr>
            <a:xfrm>
              <a:off x="397355" y="1640784"/>
              <a:ext cx="1062047" cy="561362"/>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India</a:t>
              </a:r>
            </a:p>
          </p:txBody>
        </p:sp>
        <p:cxnSp>
          <p:nvCxnSpPr>
            <p:cNvPr id="39" name="Straight Connector 38">
              <a:extLst>
                <a:ext uri="{FF2B5EF4-FFF2-40B4-BE49-F238E27FC236}">
                  <a16:creationId xmlns:a16="http://schemas.microsoft.com/office/drawing/2014/main" id="{1692FB15-6D29-9F04-2A10-93E78EDB55EE}"/>
                </a:ext>
              </a:extLst>
            </p:cNvPr>
            <p:cNvCxnSpPr>
              <a:cxnSpLocks/>
            </p:cNvCxnSpPr>
            <p:nvPr/>
          </p:nvCxnSpPr>
          <p:spPr>
            <a:xfrm>
              <a:off x="442912" y="1492457"/>
              <a:ext cx="7703936" cy="0"/>
            </a:xfrm>
            <a:prstGeom prst="line">
              <a:avLst/>
            </a:prstGeom>
            <a:ln w="9525">
              <a:solidFill>
                <a:srgbClr val="7D7D7D"/>
              </a:solidFill>
              <a:prstDash val="dash"/>
            </a:ln>
          </p:spPr>
          <p:style>
            <a:lnRef idx="1">
              <a:schemeClr val="dk1"/>
            </a:lnRef>
            <a:fillRef idx="0">
              <a:schemeClr val="dk1"/>
            </a:fillRef>
            <a:effectRef idx="0">
              <a:schemeClr val="dk1"/>
            </a:effectRef>
            <a:fontRef idx="minor">
              <a:schemeClr val="tx1"/>
            </a:fontRef>
          </p:style>
        </p:cxnSp>
      </p:grpSp>
      <p:sp>
        <p:nvSpPr>
          <p:cNvPr id="40" name="Rectangle 39">
            <a:extLst>
              <a:ext uri="{FF2B5EF4-FFF2-40B4-BE49-F238E27FC236}">
                <a16:creationId xmlns:a16="http://schemas.microsoft.com/office/drawing/2014/main" id="{8DBCA117-CB3A-61A6-5E39-697C67D4F647}"/>
              </a:ext>
            </a:extLst>
          </p:cNvPr>
          <p:cNvSpPr>
            <a:spLocks/>
          </p:cNvSpPr>
          <p:nvPr/>
        </p:nvSpPr>
        <p:spPr>
          <a:xfrm>
            <a:off x="7300775" y="2011577"/>
            <a:ext cx="1607297" cy="6954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Offshore </a:t>
            </a:r>
            <a:r>
              <a:rPr lang="en-US" sz="1000" b="1" dirty="0">
                <a:solidFill>
                  <a:srgbClr val="FFFFFF"/>
                </a:solidFill>
                <a:latin typeface="Arial" panose="020B0604020202020204" pitchFamily="34" charset="0"/>
                <a:cs typeface="Arial" panose="020B0604020202020204" pitchFamily="34" charset="0"/>
              </a:rPr>
              <a:t>Investors</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43" name="Group 42">
            <a:extLst>
              <a:ext uri="{FF2B5EF4-FFF2-40B4-BE49-F238E27FC236}">
                <a16:creationId xmlns:a16="http://schemas.microsoft.com/office/drawing/2014/main" id="{15ECDDB7-101A-35F8-3041-93600D4E7AB4}"/>
              </a:ext>
            </a:extLst>
          </p:cNvPr>
          <p:cNvGrpSpPr/>
          <p:nvPr/>
        </p:nvGrpSpPr>
        <p:grpSpPr>
          <a:xfrm>
            <a:off x="5495927" y="2734535"/>
            <a:ext cx="5695936" cy="338554"/>
            <a:chOff x="432866" y="1063617"/>
            <a:chExt cx="7713982" cy="453810"/>
          </a:xfrm>
        </p:grpSpPr>
        <p:sp>
          <p:nvSpPr>
            <p:cNvPr id="44" name="TextBox 43">
              <a:extLst>
                <a:ext uri="{FF2B5EF4-FFF2-40B4-BE49-F238E27FC236}">
                  <a16:creationId xmlns:a16="http://schemas.microsoft.com/office/drawing/2014/main" id="{F58A4C61-0CE8-7038-D69A-C19DDE66C1BB}"/>
                </a:ext>
              </a:extLst>
            </p:cNvPr>
            <p:cNvSpPr txBox="1"/>
            <p:nvPr/>
          </p:nvSpPr>
          <p:spPr>
            <a:xfrm>
              <a:off x="432866" y="1063617"/>
              <a:ext cx="1062048" cy="453810"/>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Overseas</a:t>
              </a:r>
            </a:p>
          </p:txBody>
        </p:sp>
        <p:cxnSp>
          <p:nvCxnSpPr>
            <p:cNvPr id="45" name="Straight Connector 44">
              <a:extLst>
                <a:ext uri="{FF2B5EF4-FFF2-40B4-BE49-F238E27FC236}">
                  <a16:creationId xmlns:a16="http://schemas.microsoft.com/office/drawing/2014/main" id="{69DBCD4D-3907-C28D-D48F-BF0209A6E7AF}"/>
                </a:ext>
              </a:extLst>
            </p:cNvPr>
            <p:cNvCxnSpPr>
              <a:cxnSpLocks/>
            </p:cNvCxnSpPr>
            <p:nvPr/>
          </p:nvCxnSpPr>
          <p:spPr>
            <a:xfrm>
              <a:off x="442912" y="1492457"/>
              <a:ext cx="7703936" cy="0"/>
            </a:xfrm>
            <a:prstGeom prst="line">
              <a:avLst/>
            </a:prstGeom>
            <a:ln w="9525">
              <a:solidFill>
                <a:srgbClr val="7D7D7D"/>
              </a:solidFill>
              <a:prstDash val="dash"/>
            </a:ln>
          </p:spPr>
          <p:style>
            <a:lnRef idx="1">
              <a:schemeClr val="dk1"/>
            </a:lnRef>
            <a:fillRef idx="0">
              <a:schemeClr val="dk1"/>
            </a:fillRef>
            <a:effectRef idx="0">
              <a:schemeClr val="dk1"/>
            </a:effectRef>
            <a:fontRef idx="minor">
              <a:schemeClr val="tx1"/>
            </a:fontRef>
          </p:style>
        </p:cxnSp>
      </p:grpSp>
      <p:sp>
        <p:nvSpPr>
          <p:cNvPr id="46" name="TextBox 45">
            <a:extLst>
              <a:ext uri="{FF2B5EF4-FFF2-40B4-BE49-F238E27FC236}">
                <a16:creationId xmlns:a16="http://schemas.microsoft.com/office/drawing/2014/main" id="{42AD3A6D-46A0-E3D8-D6A9-8EC1AFBD6218}"/>
              </a:ext>
            </a:extLst>
          </p:cNvPr>
          <p:cNvSpPr txBox="1"/>
          <p:nvPr/>
        </p:nvSpPr>
        <p:spPr>
          <a:xfrm>
            <a:off x="6738276" y="3011424"/>
            <a:ext cx="1463081" cy="492443"/>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rgbClr val="000000"/>
                </a:solidFill>
                <a:latin typeface="Arial"/>
              </a:rPr>
              <a:t>Investment in RDB or ESG bonds</a:t>
            </a:r>
            <a:endParaRPr kumimoji="0" lang="en-GB" sz="1000" i="0" u="none" strike="noStrike" kern="1200" cap="none" spc="0" normalizeH="0" baseline="0" noProof="0" dirty="0">
              <a:ln>
                <a:noFill/>
              </a:ln>
              <a:solidFill>
                <a:srgbClr val="00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0D538A71-8FC4-1290-3F18-D113FC8FD1CA}"/>
              </a:ext>
            </a:extLst>
          </p:cNvPr>
          <p:cNvSpPr txBox="1"/>
          <p:nvPr/>
        </p:nvSpPr>
        <p:spPr>
          <a:xfrm>
            <a:off x="6964993" y="4699293"/>
            <a:ext cx="1111471" cy="492443"/>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dirty="0">
                <a:ln>
                  <a:noFill/>
                </a:ln>
                <a:solidFill>
                  <a:srgbClr val="000000"/>
                </a:solidFill>
                <a:effectLst/>
                <a:uLnTx/>
                <a:uFillTx/>
                <a:latin typeface="Arial"/>
                <a:ea typeface="+mn-ea"/>
                <a:cs typeface="+mn-cs"/>
              </a:rPr>
              <a:t>Listing of RDB or </a:t>
            </a:r>
            <a:r>
              <a:rPr lang="en-GB" sz="1000" dirty="0">
                <a:solidFill>
                  <a:srgbClr val="000000"/>
                </a:solidFill>
                <a:latin typeface="Arial"/>
              </a:rPr>
              <a:t>ESG bonds</a:t>
            </a:r>
            <a:endParaRPr kumimoji="0" lang="en-GB" sz="1000" i="0" u="none" strike="noStrike" kern="1200" cap="none" spc="0" normalizeH="0" baseline="0" noProof="0" dirty="0">
              <a:ln>
                <a:noFill/>
              </a:ln>
              <a:solidFill>
                <a:srgbClr val="000000"/>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7B06E605-2144-3D35-78CA-BE6D7CE69385}"/>
              </a:ext>
            </a:extLst>
          </p:cNvPr>
          <p:cNvSpPr>
            <a:spLocks/>
          </p:cNvSpPr>
          <p:nvPr/>
        </p:nvSpPr>
        <p:spPr>
          <a:xfrm>
            <a:off x="909849" y="5192725"/>
            <a:ext cx="1422608" cy="695461"/>
          </a:xfrm>
          <a:prstGeom prst="rect">
            <a:avLst/>
          </a:prstGeom>
          <a:solidFill>
            <a:schemeClr val="bg1">
              <a:lumMod val="85000"/>
            </a:schemeClr>
          </a:solidFill>
          <a:ln w="19050">
            <a:noFill/>
          </a:ln>
          <a:effectLst/>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pPr>
            <a:r>
              <a:rPr lang="en-US" sz="1000" b="1" dirty="0">
                <a:solidFill>
                  <a:sysClr val="windowText" lastClr="000000"/>
                </a:solidFill>
                <a:latin typeface="Arial"/>
              </a:rPr>
              <a:t>Indian entity</a:t>
            </a:r>
          </a:p>
        </p:txBody>
      </p:sp>
      <p:sp>
        <p:nvSpPr>
          <p:cNvPr id="49" name="Rectangle 48">
            <a:extLst>
              <a:ext uri="{FF2B5EF4-FFF2-40B4-BE49-F238E27FC236}">
                <a16:creationId xmlns:a16="http://schemas.microsoft.com/office/drawing/2014/main" id="{94038C1E-E14A-CF0F-54A3-B0026AE533F7}"/>
              </a:ext>
            </a:extLst>
          </p:cNvPr>
          <p:cNvSpPr>
            <a:spLocks/>
          </p:cNvSpPr>
          <p:nvPr/>
        </p:nvSpPr>
        <p:spPr>
          <a:xfrm>
            <a:off x="3366997" y="1911496"/>
            <a:ext cx="1422608" cy="6954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Offshore Investors</a:t>
            </a:r>
          </a:p>
        </p:txBody>
      </p:sp>
      <p:sp>
        <p:nvSpPr>
          <p:cNvPr id="52" name="TextBox 51">
            <a:extLst>
              <a:ext uri="{FF2B5EF4-FFF2-40B4-BE49-F238E27FC236}">
                <a16:creationId xmlns:a16="http://schemas.microsoft.com/office/drawing/2014/main" id="{E02F04C9-AEF7-6770-36B1-D97849F6CE4E}"/>
              </a:ext>
            </a:extLst>
          </p:cNvPr>
          <p:cNvSpPr txBox="1"/>
          <p:nvPr/>
        </p:nvSpPr>
        <p:spPr>
          <a:xfrm>
            <a:off x="768812" y="3919818"/>
            <a:ext cx="937562" cy="800219"/>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dirty="0">
                <a:ln>
                  <a:noFill/>
                </a:ln>
                <a:solidFill>
                  <a:srgbClr val="000000"/>
                </a:solidFill>
                <a:effectLst/>
                <a:uLnTx/>
                <a:uFillTx/>
                <a:latin typeface="Arial"/>
                <a:ea typeface="+mn-ea"/>
                <a:cs typeface="+mn-cs"/>
              </a:rPr>
              <a:t>Listing of corporate bonds/ ESG bonds</a:t>
            </a:r>
          </a:p>
        </p:txBody>
      </p:sp>
      <p:grpSp>
        <p:nvGrpSpPr>
          <p:cNvPr id="198" name="Group 197">
            <a:extLst>
              <a:ext uri="{FF2B5EF4-FFF2-40B4-BE49-F238E27FC236}">
                <a16:creationId xmlns:a16="http://schemas.microsoft.com/office/drawing/2014/main" id="{78B6D116-0A25-7022-5128-A8B5C424594B}"/>
              </a:ext>
            </a:extLst>
          </p:cNvPr>
          <p:cNvGrpSpPr/>
          <p:nvPr/>
        </p:nvGrpSpPr>
        <p:grpSpPr>
          <a:xfrm>
            <a:off x="804358" y="2707038"/>
            <a:ext cx="4235144" cy="376376"/>
            <a:chOff x="432864" y="1136758"/>
            <a:chExt cx="7713984" cy="355699"/>
          </a:xfrm>
        </p:grpSpPr>
        <p:sp>
          <p:nvSpPr>
            <p:cNvPr id="199" name="TextBox 198">
              <a:extLst>
                <a:ext uri="{FF2B5EF4-FFF2-40B4-BE49-F238E27FC236}">
                  <a16:creationId xmlns:a16="http://schemas.microsoft.com/office/drawing/2014/main" id="{1E5EDC4C-8565-B8FA-6968-F36C0211DEF1}"/>
                </a:ext>
              </a:extLst>
            </p:cNvPr>
            <p:cNvSpPr txBox="1"/>
            <p:nvPr/>
          </p:nvSpPr>
          <p:spPr>
            <a:xfrm>
              <a:off x="432864" y="1136758"/>
              <a:ext cx="1873043" cy="328038"/>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Overseas</a:t>
              </a:r>
            </a:p>
          </p:txBody>
        </p:sp>
        <p:cxnSp>
          <p:nvCxnSpPr>
            <p:cNvPr id="200" name="Straight Connector 199">
              <a:extLst>
                <a:ext uri="{FF2B5EF4-FFF2-40B4-BE49-F238E27FC236}">
                  <a16:creationId xmlns:a16="http://schemas.microsoft.com/office/drawing/2014/main" id="{3162EB2B-0482-BED8-97C4-57D7ADE08B59}"/>
                </a:ext>
              </a:extLst>
            </p:cNvPr>
            <p:cNvCxnSpPr>
              <a:cxnSpLocks/>
            </p:cNvCxnSpPr>
            <p:nvPr/>
          </p:nvCxnSpPr>
          <p:spPr>
            <a:xfrm>
              <a:off x="442912" y="1492457"/>
              <a:ext cx="7703936" cy="0"/>
            </a:xfrm>
            <a:prstGeom prst="line">
              <a:avLst/>
            </a:prstGeom>
            <a:ln w="9525">
              <a:solidFill>
                <a:srgbClr val="7D7D7D"/>
              </a:solidFill>
              <a:prstDash val="dash"/>
            </a:ln>
          </p:spPr>
          <p:style>
            <a:lnRef idx="1">
              <a:schemeClr val="dk1"/>
            </a:lnRef>
            <a:fillRef idx="0">
              <a:schemeClr val="dk1"/>
            </a:fillRef>
            <a:effectRef idx="0">
              <a:schemeClr val="dk1"/>
            </a:effectRef>
            <a:fontRef idx="minor">
              <a:schemeClr val="tx1"/>
            </a:fontRef>
          </p:style>
        </p:cxnSp>
      </p:grpSp>
      <p:sp>
        <p:nvSpPr>
          <p:cNvPr id="201" name="TextBox 200">
            <a:extLst>
              <a:ext uri="{FF2B5EF4-FFF2-40B4-BE49-F238E27FC236}">
                <a16:creationId xmlns:a16="http://schemas.microsoft.com/office/drawing/2014/main" id="{C599210D-6772-0903-9EF8-4971403CE11C}"/>
              </a:ext>
            </a:extLst>
          </p:cNvPr>
          <p:cNvSpPr txBox="1"/>
          <p:nvPr/>
        </p:nvSpPr>
        <p:spPr>
          <a:xfrm>
            <a:off x="812852" y="3131687"/>
            <a:ext cx="793957" cy="338554"/>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India</a:t>
            </a:r>
          </a:p>
        </p:txBody>
      </p:sp>
      <p:sp>
        <p:nvSpPr>
          <p:cNvPr id="214" name="TextBox 213">
            <a:extLst>
              <a:ext uri="{FF2B5EF4-FFF2-40B4-BE49-F238E27FC236}">
                <a16:creationId xmlns:a16="http://schemas.microsoft.com/office/drawing/2014/main" id="{68B8FAD3-4502-9FF8-1CBB-4FAAE23DAD7D}"/>
              </a:ext>
            </a:extLst>
          </p:cNvPr>
          <p:cNvSpPr txBox="1"/>
          <p:nvPr/>
        </p:nvSpPr>
        <p:spPr>
          <a:xfrm>
            <a:off x="9572154" y="3217817"/>
            <a:ext cx="1246536" cy="1107996"/>
          </a:xfrm>
          <a:prstGeom prst="rect">
            <a:avLst/>
          </a:prstGeom>
          <a:solidFill>
            <a:schemeClr val="accent5">
              <a:lumMod val="20000"/>
              <a:lumOff val="80000"/>
            </a:schemeClr>
          </a:solidFill>
        </p:spPr>
        <p:txBody>
          <a:bodyPr wrap="square" tIns="91440" bIns="91440" anchor="ctr">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Interest:</a:t>
            </a:r>
            <a:endParaRPr lang="en-GB" sz="1000" b="1" dirty="0">
              <a:solidFill>
                <a:srgbClr val="000000"/>
              </a:solidFill>
              <a:latin typeface="Arial"/>
            </a:endParaRPr>
          </a:p>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rial"/>
                <a:ea typeface="+mn-ea"/>
                <a:cs typeface="+mn-cs"/>
              </a:rPr>
              <a:t>Taxable at the rate of 9%*</a:t>
            </a:r>
          </a:p>
          <a:p>
            <a:pPr marL="0" marR="0" lvl="0" indent="0" algn="l" defTabSz="914400" rtl="0" eaLnBrk="1" fontAlgn="auto" latinLnBrk="0" hangingPunct="1">
              <a:lnSpc>
                <a:spcPct val="100000"/>
              </a:lnSpc>
              <a:spcBef>
                <a:spcPts val="300"/>
              </a:spcBef>
              <a:spcAft>
                <a:spcPts val="300"/>
              </a:spcAft>
              <a:buClrTx/>
              <a:buSzTx/>
              <a:buFontTx/>
              <a:buNone/>
              <a:tabLst/>
              <a:defRPr/>
            </a:pPr>
            <a:r>
              <a:rPr lang="en-GB" sz="1000" dirty="0">
                <a:solidFill>
                  <a:srgbClr val="000000"/>
                </a:solidFill>
                <a:latin typeface="Arial"/>
              </a:rPr>
              <a:t>WHT at the rate of 9%*</a:t>
            </a:r>
            <a:endParaRPr kumimoji="0" lang="en-GB" sz="100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F423EF91-FC0E-B679-09A1-9CCD4B332547}"/>
              </a:ext>
            </a:extLst>
          </p:cNvPr>
          <p:cNvSpPr>
            <a:spLocks/>
          </p:cNvSpPr>
          <p:nvPr/>
        </p:nvSpPr>
        <p:spPr>
          <a:xfrm>
            <a:off x="909849" y="1911496"/>
            <a:ext cx="1422608" cy="6954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International Stock Exchanges</a:t>
            </a:r>
          </a:p>
        </p:txBody>
      </p:sp>
      <p:cxnSp>
        <p:nvCxnSpPr>
          <p:cNvPr id="16" name="Straight Arrow Connector 15">
            <a:extLst>
              <a:ext uri="{FF2B5EF4-FFF2-40B4-BE49-F238E27FC236}">
                <a16:creationId xmlns:a16="http://schemas.microsoft.com/office/drawing/2014/main" id="{71C9687F-644B-79DD-6F3F-738646E31DB7}"/>
              </a:ext>
            </a:extLst>
          </p:cNvPr>
          <p:cNvCxnSpPr>
            <a:stCxn id="49" idx="1"/>
            <a:endCxn id="12" idx="3"/>
          </p:cNvCxnSpPr>
          <p:nvPr/>
        </p:nvCxnSpPr>
        <p:spPr>
          <a:xfrm flipH="1">
            <a:off x="2332457" y="2259227"/>
            <a:ext cx="1034540" cy="0"/>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sp>
        <p:nvSpPr>
          <p:cNvPr id="18" name="TextBox 17">
            <a:extLst>
              <a:ext uri="{FF2B5EF4-FFF2-40B4-BE49-F238E27FC236}">
                <a16:creationId xmlns:a16="http://schemas.microsoft.com/office/drawing/2014/main" id="{33FEB07A-A9CB-DF1D-FB8B-CD19C8976867}"/>
              </a:ext>
            </a:extLst>
          </p:cNvPr>
          <p:cNvSpPr txBox="1"/>
          <p:nvPr/>
        </p:nvSpPr>
        <p:spPr>
          <a:xfrm>
            <a:off x="2424974" y="1639284"/>
            <a:ext cx="1034540" cy="646331"/>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dirty="0">
                <a:ln>
                  <a:noFill/>
                </a:ln>
                <a:solidFill>
                  <a:srgbClr val="000000"/>
                </a:solidFill>
                <a:effectLst/>
                <a:uLnTx/>
                <a:uFillTx/>
                <a:latin typeface="Arial"/>
                <a:ea typeface="+mn-ea"/>
                <a:cs typeface="+mn-cs"/>
              </a:rPr>
              <a:t>Investment in </a:t>
            </a:r>
            <a:r>
              <a:rPr lang="en-GB" sz="1000" dirty="0">
                <a:solidFill>
                  <a:srgbClr val="000000"/>
                </a:solidFill>
                <a:latin typeface="Arial"/>
              </a:rPr>
              <a:t>corporate / ESG bonds</a:t>
            </a:r>
            <a:endParaRPr kumimoji="0" lang="en-GB" sz="1000" i="0" u="none" strike="noStrike" kern="1200" cap="none" spc="0" normalizeH="0" baseline="0" noProof="0" dirty="0">
              <a:ln>
                <a:noFill/>
              </a:ln>
              <a:solidFill>
                <a:srgbClr val="000000"/>
              </a:solidFill>
              <a:effectLst/>
              <a:uLnTx/>
              <a:uFillTx/>
              <a:latin typeface="Arial"/>
              <a:ea typeface="+mn-ea"/>
              <a:cs typeface="+mn-cs"/>
            </a:endParaRPr>
          </a:p>
        </p:txBody>
      </p:sp>
      <p:cxnSp>
        <p:nvCxnSpPr>
          <p:cNvPr id="22" name="Connector: Elbow 21">
            <a:extLst>
              <a:ext uri="{FF2B5EF4-FFF2-40B4-BE49-F238E27FC236}">
                <a16:creationId xmlns:a16="http://schemas.microsoft.com/office/drawing/2014/main" id="{0C913661-342E-E6BD-0153-95A57BA8CB86}"/>
              </a:ext>
            </a:extLst>
          </p:cNvPr>
          <p:cNvCxnSpPr>
            <a:stCxn id="48" idx="3"/>
            <a:endCxn id="49" idx="2"/>
          </p:cNvCxnSpPr>
          <p:nvPr/>
        </p:nvCxnSpPr>
        <p:spPr>
          <a:xfrm flipV="1">
            <a:off x="2332457" y="2606957"/>
            <a:ext cx="1745844" cy="2933499"/>
          </a:xfrm>
          <a:prstGeom prst="bentConnector2">
            <a:avLst/>
          </a:prstGeom>
          <a:ln w="12700" cap="sq">
            <a:prstDash val="dash"/>
            <a:tailEnd type="triangle"/>
          </a:ln>
        </p:spPr>
        <p:style>
          <a:lnRef idx="1">
            <a:schemeClr val="accent1"/>
          </a:lnRef>
          <a:fillRef idx="0">
            <a:schemeClr val="accent1"/>
          </a:fillRef>
          <a:effectRef idx="0">
            <a:schemeClr val="dk1"/>
          </a:effectRef>
          <a:fontRef idx="minor">
            <a:schemeClr val="lt1"/>
          </a:fontRef>
        </p:style>
      </p:cxnSp>
      <p:sp>
        <p:nvSpPr>
          <p:cNvPr id="23" name="TextBox 22">
            <a:extLst>
              <a:ext uri="{FF2B5EF4-FFF2-40B4-BE49-F238E27FC236}">
                <a16:creationId xmlns:a16="http://schemas.microsoft.com/office/drawing/2014/main" id="{A9C54DAE-EEC8-588E-616C-01C8F7BE59C9}"/>
              </a:ext>
            </a:extLst>
          </p:cNvPr>
          <p:cNvSpPr txBox="1"/>
          <p:nvPr/>
        </p:nvSpPr>
        <p:spPr>
          <a:xfrm>
            <a:off x="2643667" y="3369023"/>
            <a:ext cx="1276823" cy="1415772"/>
          </a:xfrm>
          <a:prstGeom prst="rect">
            <a:avLst/>
          </a:prstGeom>
          <a:solidFill>
            <a:schemeClr val="accent5">
              <a:lumMod val="20000"/>
              <a:lumOff val="80000"/>
            </a:schemeClr>
          </a:solid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Interest: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1" dirty="0">
              <a:solidFill>
                <a:srgbClr val="00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dirty="0">
                <a:ln>
                  <a:noFill/>
                </a:ln>
                <a:solidFill>
                  <a:srgbClr val="000000"/>
                </a:solidFill>
                <a:effectLst/>
                <a:uLnTx/>
                <a:uFillTx/>
                <a:latin typeface="Arial"/>
                <a:ea typeface="+mn-ea"/>
                <a:cs typeface="+mn-cs"/>
              </a:rPr>
              <a:t>Taxable at the rate of 20%* or at the treaty 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solidFill>
                  <a:srgbClr val="000000"/>
                </a:solidFill>
                <a:latin typeface="Arial"/>
              </a:rPr>
              <a:t>WHT at the applicable rates</a:t>
            </a:r>
            <a:endParaRPr kumimoji="0" lang="en-GB" sz="1000" i="0" u="none" strike="noStrike" kern="1200" cap="none" spc="0" normalizeH="0" baseline="0" noProof="0" dirty="0">
              <a:ln>
                <a:noFill/>
              </a:ln>
              <a:solidFill>
                <a:srgbClr val="000000"/>
              </a:solidFill>
              <a:effectLst/>
              <a:uLnTx/>
              <a:uFillTx/>
              <a:latin typeface="Arial"/>
              <a:ea typeface="+mn-ea"/>
              <a:cs typeface="+mn-cs"/>
            </a:endParaRPr>
          </a:p>
        </p:txBody>
      </p:sp>
      <p:cxnSp>
        <p:nvCxnSpPr>
          <p:cNvPr id="25" name="Connector: Elbow 24">
            <a:extLst>
              <a:ext uri="{FF2B5EF4-FFF2-40B4-BE49-F238E27FC236}">
                <a16:creationId xmlns:a16="http://schemas.microsoft.com/office/drawing/2014/main" id="{581FADF5-FFD9-CD6C-A2FB-A90D53EAA3E2}"/>
              </a:ext>
            </a:extLst>
          </p:cNvPr>
          <p:cNvCxnSpPr>
            <a:cxnSpLocks/>
            <a:stCxn id="35" idx="3"/>
            <a:endCxn id="40" idx="3"/>
          </p:cNvCxnSpPr>
          <p:nvPr/>
        </p:nvCxnSpPr>
        <p:spPr>
          <a:xfrm flipV="1">
            <a:off x="8908072" y="2359308"/>
            <a:ext cx="12700" cy="3257103"/>
          </a:xfrm>
          <a:prstGeom prst="bentConnector3">
            <a:avLst>
              <a:gd name="adj1" fmla="val 1800000"/>
            </a:avLst>
          </a:prstGeom>
          <a:ln w="12700" cap="sq">
            <a:solidFill>
              <a:schemeClr val="accent1"/>
            </a:solidFill>
            <a:prstDash val="dash"/>
            <a:tailEnd type="triangle"/>
          </a:ln>
        </p:spPr>
        <p:style>
          <a:lnRef idx="1">
            <a:schemeClr val="accent1"/>
          </a:lnRef>
          <a:fillRef idx="0">
            <a:schemeClr val="accent1"/>
          </a:fillRef>
          <a:effectRef idx="0">
            <a:schemeClr val="dk1"/>
          </a:effectRef>
          <a:fontRef idx="minor">
            <a:schemeClr val="lt1"/>
          </a:fontRef>
        </p:style>
      </p:cxnSp>
      <p:cxnSp>
        <p:nvCxnSpPr>
          <p:cNvPr id="30" name="Straight Arrow Connector 29">
            <a:extLst>
              <a:ext uri="{FF2B5EF4-FFF2-40B4-BE49-F238E27FC236}">
                <a16:creationId xmlns:a16="http://schemas.microsoft.com/office/drawing/2014/main" id="{5B5D52D3-EAA5-29AB-D515-EDBFF9DC5978}"/>
              </a:ext>
            </a:extLst>
          </p:cNvPr>
          <p:cNvCxnSpPr>
            <a:cxnSpLocks/>
            <a:stCxn id="35" idx="0"/>
            <a:endCxn id="34" idx="2"/>
          </p:cNvCxnSpPr>
          <p:nvPr/>
        </p:nvCxnSpPr>
        <p:spPr>
          <a:xfrm flipV="1">
            <a:off x="8104408" y="4291354"/>
            <a:ext cx="0" cy="977326"/>
          </a:xfrm>
          <a:prstGeom prst="straightConnector1">
            <a:avLst/>
          </a:prstGeom>
          <a:ln w="9525">
            <a:solidFill>
              <a:schemeClr val="tx2">
                <a:lumMod val="60000"/>
                <a:lumOff val="4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19" name="Straight Arrow Connector 18">
            <a:extLst>
              <a:ext uri="{FF2B5EF4-FFF2-40B4-BE49-F238E27FC236}">
                <a16:creationId xmlns:a16="http://schemas.microsoft.com/office/drawing/2014/main" id="{BE688429-A115-1684-533C-345F9989DB03}"/>
              </a:ext>
            </a:extLst>
          </p:cNvPr>
          <p:cNvCxnSpPr>
            <a:cxnSpLocks/>
            <a:stCxn id="40" idx="2"/>
            <a:endCxn id="34" idx="0"/>
          </p:cNvCxnSpPr>
          <p:nvPr/>
        </p:nvCxnSpPr>
        <p:spPr>
          <a:xfrm flipH="1">
            <a:off x="8104408" y="2707038"/>
            <a:ext cx="16" cy="888855"/>
          </a:xfrm>
          <a:prstGeom prst="straightConnector1">
            <a:avLst/>
          </a:prstGeom>
          <a:ln w="12700" cap="sq">
            <a:solidFill>
              <a:schemeClr val="bg2">
                <a:lumMod val="90000"/>
              </a:schemeClr>
            </a:solidFill>
            <a:tailEnd type="triangle"/>
          </a:ln>
        </p:spPr>
        <p:style>
          <a:lnRef idx="1">
            <a:schemeClr val="accent1"/>
          </a:lnRef>
          <a:fillRef idx="0">
            <a:schemeClr val="accent1"/>
          </a:fillRef>
          <a:effectRef idx="0">
            <a:schemeClr val="dk1"/>
          </a:effectRef>
          <a:fontRef idx="minor">
            <a:schemeClr val="lt1"/>
          </a:fontRef>
        </p:style>
      </p:cxnSp>
      <p:sp>
        <p:nvSpPr>
          <p:cNvPr id="20" name="Footer Placeholder 19">
            <a:extLst>
              <a:ext uri="{FF2B5EF4-FFF2-40B4-BE49-F238E27FC236}">
                <a16:creationId xmlns:a16="http://schemas.microsoft.com/office/drawing/2014/main" id="{1F8B29C6-3F9B-0D98-63B1-FF4584D53084}"/>
              </a:ext>
            </a:extLst>
          </p:cNvPr>
          <p:cNvSpPr>
            <a:spLocks noGrp="1"/>
          </p:cNvSpPr>
          <p:nvPr>
            <p:ph type="ftr" sz="quarter" idx="11"/>
          </p:nvPr>
        </p:nvSpPr>
        <p:spPr/>
        <p:txBody>
          <a:bodyPr/>
          <a:lstStyle/>
          <a:p>
            <a:r>
              <a:rPr lang="en-US"/>
              <a:t>Public Sector Enterprises Summit 2.0</a:t>
            </a:r>
            <a:endParaRPr lang="en-US" dirty="0"/>
          </a:p>
        </p:txBody>
      </p:sp>
      <p:sp>
        <p:nvSpPr>
          <p:cNvPr id="21" name="TextBox 20">
            <a:extLst>
              <a:ext uri="{FF2B5EF4-FFF2-40B4-BE49-F238E27FC236}">
                <a16:creationId xmlns:a16="http://schemas.microsoft.com/office/drawing/2014/main" id="{0077BB48-4D7E-2DED-2330-9962A432B777}"/>
              </a:ext>
            </a:extLst>
          </p:cNvPr>
          <p:cNvSpPr txBox="1"/>
          <p:nvPr/>
        </p:nvSpPr>
        <p:spPr>
          <a:xfrm>
            <a:off x="318111" y="5990704"/>
            <a:ext cx="6097772" cy="369332"/>
          </a:xfrm>
          <a:prstGeom prst="rect">
            <a:avLst/>
          </a:prstGeom>
          <a:noFill/>
        </p:spPr>
        <p:txBody>
          <a:bodyPr wrap="square">
            <a:spAutoFit/>
          </a:bodyPr>
          <a:lstStyle/>
          <a:p>
            <a:r>
              <a:rPr lang="en-GB" sz="900" i="1" dirty="0"/>
              <a:t>* plus applicable surcharge and cess</a:t>
            </a:r>
          </a:p>
          <a:p>
            <a:endParaRPr lang="en-US" sz="900" i="1" dirty="0"/>
          </a:p>
        </p:txBody>
      </p:sp>
      <p:cxnSp>
        <p:nvCxnSpPr>
          <p:cNvPr id="54" name="Straight Arrow Connector 53">
            <a:extLst>
              <a:ext uri="{FF2B5EF4-FFF2-40B4-BE49-F238E27FC236}">
                <a16:creationId xmlns:a16="http://schemas.microsoft.com/office/drawing/2014/main" id="{86A279F0-6D31-B94A-B692-589278788F75}"/>
              </a:ext>
            </a:extLst>
          </p:cNvPr>
          <p:cNvCxnSpPr>
            <a:stCxn id="48" idx="0"/>
            <a:endCxn id="12" idx="2"/>
          </p:cNvCxnSpPr>
          <p:nvPr/>
        </p:nvCxnSpPr>
        <p:spPr>
          <a:xfrm flipV="1">
            <a:off x="1621153" y="2606957"/>
            <a:ext cx="0" cy="2585768"/>
          </a:xfrm>
          <a:prstGeom prst="straightConnector1">
            <a:avLst/>
          </a:prstGeom>
          <a:ln w="12700" cap="sq">
            <a:solidFill>
              <a:schemeClr val="bg2">
                <a:lumMod val="90000"/>
              </a:schemeClr>
            </a:solidFill>
            <a:tailEnd type="triangle"/>
          </a:ln>
        </p:spPr>
        <p:style>
          <a:lnRef idx="1">
            <a:schemeClr val="accent1"/>
          </a:lnRef>
          <a:fillRef idx="0">
            <a:schemeClr val="accent1"/>
          </a:fillRef>
          <a:effectRef idx="0">
            <a:schemeClr val="dk1"/>
          </a:effectRef>
          <a:fontRef idx="minor">
            <a:schemeClr val="lt1"/>
          </a:fontRef>
        </p:style>
      </p:cxnSp>
    </p:spTree>
    <p:custDataLst>
      <p:custData r:id="rId1"/>
    </p:custDataLst>
    <p:extLst>
      <p:ext uri="{BB962C8B-B14F-4D97-AF65-F5344CB8AC3E}">
        <p14:creationId xmlns:p14="http://schemas.microsoft.com/office/powerpoint/2010/main" val="2553056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84EAC-5424-781C-6745-EA1D25EFB68F}"/>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B45C424-3BFB-7AE4-6DC7-0DA0A536657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5" progId="TCLayout.ActiveDocument.1">
                  <p:embed/>
                </p:oleObj>
              </mc:Choice>
              <mc:Fallback>
                <p:oleObj name="think-cell Slide" r:id="rId5" imgW="425" imgH="425" progId="TCLayout.ActiveDocument.1">
                  <p:embed/>
                  <p:pic>
                    <p:nvPicPr>
                      <p:cNvPr id="8" name="think-cell data - do not delete" hidden="1">
                        <a:extLst>
                          <a:ext uri="{FF2B5EF4-FFF2-40B4-BE49-F238E27FC236}">
                            <a16:creationId xmlns:a16="http://schemas.microsoft.com/office/drawing/2014/main" id="{6B45C424-3BFB-7AE4-6DC7-0DA0A536657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4649DDE8-D3B7-0B28-2DD0-2582735CF08C}"/>
              </a:ext>
            </a:extLst>
          </p:cNvPr>
          <p:cNvSpPr>
            <a:spLocks noGrp="1"/>
          </p:cNvSpPr>
          <p:nvPr>
            <p:ph type="title"/>
          </p:nvPr>
        </p:nvSpPr>
        <p:spPr>
          <a:xfrm>
            <a:off x="494612" y="432001"/>
            <a:ext cx="11306175" cy="1168199"/>
          </a:xfrm>
        </p:spPr>
        <p:txBody>
          <a:bodyPr vert="horz"/>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eorgia"/>
                <a:ea typeface="Georgia"/>
                <a:cs typeface="Georgia"/>
                <a:sym typeface="Georgia"/>
              </a:rPr>
              <a:t>#5</a:t>
            </a:r>
            <a:r>
              <a:rPr lang="en-US" sz="2200" dirty="0">
                <a:solidFill>
                  <a:srgbClr val="000000"/>
                </a:solidFill>
                <a:latin typeface="Georgia"/>
                <a:ea typeface="Georgia"/>
                <a:cs typeface="Georgia"/>
                <a:sym typeface="Georgia"/>
              </a:rPr>
              <a:t> Re-invoicing</a:t>
            </a:r>
            <a:endParaRPr kumimoji="0" lang="en-US" sz="2200" b="0" i="0" u="none" strike="noStrike" kern="1200" cap="none" spc="0" normalizeH="0" baseline="0" noProof="0" dirty="0">
              <a:ln>
                <a:noFill/>
              </a:ln>
              <a:solidFill>
                <a:srgbClr val="000000"/>
              </a:solidFill>
              <a:effectLst/>
              <a:uLnTx/>
              <a:uFillTx/>
              <a:latin typeface="Georgia"/>
              <a:ea typeface="Georgia"/>
              <a:cs typeface="Georgia"/>
              <a:sym typeface="Georgia"/>
            </a:endParaRPr>
          </a:p>
        </p:txBody>
      </p:sp>
      <p:sp>
        <p:nvSpPr>
          <p:cNvPr id="4" name="Date Placeholder 3">
            <a:extLst>
              <a:ext uri="{FF2B5EF4-FFF2-40B4-BE49-F238E27FC236}">
                <a16:creationId xmlns:a16="http://schemas.microsoft.com/office/drawing/2014/main" id="{917EE04E-2A1F-A4EF-4C2F-333BD169DB59}"/>
              </a:ext>
            </a:extLst>
          </p:cNvPr>
          <p:cNvSpPr>
            <a:spLocks noGrp="1"/>
          </p:cNvSpPr>
          <p:nvPr>
            <p:ph type="dt" sz="half" idx="10"/>
          </p:nvPr>
        </p:nvSpPr>
        <p:spPr/>
        <p:txBody>
          <a:bodyPr/>
          <a:lstStyle/>
          <a:p>
            <a:r>
              <a:rPr lang="en-US"/>
              <a:t>February 2025</a:t>
            </a:r>
          </a:p>
        </p:txBody>
      </p:sp>
      <p:sp>
        <p:nvSpPr>
          <p:cNvPr id="246" name="Slide Number Placeholder 245">
            <a:extLst>
              <a:ext uri="{FF2B5EF4-FFF2-40B4-BE49-F238E27FC236}">
                <a16:creationId xmlns:a16="http://schemas.microsoft.com/office/drawing/2014/main" id="{BE6FFD8F-6194-6D38-808E-B76AB752870F}"/>
              </a:ext>
            </a:extLst>
          </p:cNvPr>
          <p:cNvSpPr>
            <a:spLocks noGrp="1"/>
          </p:cNvSpPr>
          <p:nvPr>
            <p:ph type="sldNum" sz="quarter" idx="12"/>
          </p:nvPr>
        </p:nvSpPr>
        <p:spPr/>
        <p:txBody>
          <a:bodyPr/>
          <a:lstStyle/>
          <a:p>
            <a:fld id="{A7672B66-E2CC-4D36-970C-DC9CD95B75EC}" type="slidenum">
              <a:rPr lang="en-US" smtClean="0"/>
              <a:pPr/>
              <a:t>7</a:t>
            </a:fld>
            <a:endParaRPr lang="en-US" dirty="0"/>
          </a:p>
        </p:txBody>
      </p:sp>
      <p:sp>
        <p:nvSpPr>
          <p:cNvPr id="28" name="TextBox 27">
            <a:extLst>
              <a:ext uri="{FF2B5EF4-FFF2-40B4-BE49-F238E27FC236}">
                <a16:creationId xmlns:a16="http://schemas.microsoft.com/office/drawing/2014/main" id="{B727B632-C463-5844-0033-559C88D6F9D0}"/>
              </a:ext>
            </a:extLst>
          </p:cNvPr>
          <p:cNvSpPr txBox="1"/>
          <p:nvPr/>
        </p:nvSpPr>
        <p:spPr>
          <a:xfrm>
            <a:off x="546740" y="1122266"/>
            <a:ext cx="4247845" cy="400110"/>
          </a:xfrm>
          <a:prstGeom prst="rect">
            <a:avLst/>
          </a:prstGeom>
          <a:solidFill>
            <a:schemeClr val="accent2"/>
          </a:solidFill>
          <a:ln>
            <a:noFill/>
          </a:ln>
        </p:spPr>
        <p:txBody>
          <a:bodyPr spcFirstLastPara="1" wrap="square" lIns="91440" tIns="91440" rIns="91440" bIns="91440" rtlCol="0" anchor="ctr" anchorCtr="0">
            <a:spAutoFit/>
          </a:bodyPr>
          <a:lstStyle>
            <a:defPPr>
              <a:defRPr lang="en-US"/>
            </a:defPPr>
            <a:lvl1pPr marR="0" lvl="0" indent="0" algn="ctr" fontAlgn="auto">
              <a:lnSpc>
                <a:spcPct val="100000"/>
              </a:lnSpc>
              <a:spcBef>
                <a:spcPts val="0"/>
              </a:spcBef>
              <a:spcAft>
                <a:spcPts val="0"/>
              </a:spcAft>
              <a:buClr>
                <a:srgbClr val="000000"/>
              </a:buClr>
              <a:buSzPts val="1600"/>
              <a:buFont typeface="Arial"/>
              <a:buNone/>
              <a:tabLst/>
              <a:defRPr kumimoji="0" sz="1400" b="1" i="0" u="none" strike="noStrike" cap="none" spc="0" normalizeH="0" baseline="0">
                <a:ln>
                  <a:noFill/>
                </a:ln>
                <a:solidFill>
                  <a:srgbClr val="000000"/>
                </a:solidFill>
                <a:effectLst/>
                <a:uLnTx/>
                <a:uFillTx/>
                <a:ea typeface="Georgia"/>
                <a:cs typeface="Georgi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Current Scenario</a:t>
            </a:r>
          </a:p>
        </p:txBody>
      </p:sp>
      <p:cxnSp>
        <p:nvCxnSpPr>
          <p:cNvPr id="32" name="Straight Connector 31">
            <a:extLst>
              <a:ext uri="{FF2B5EF4-FFF2-40B4-BE49-F238E27FC236}">
                <a16:creationId xmlns:a16="http://schemas.microsoft.com/office/drawing/2014/main" id="{069CF054-0390-8061-CD1A-E77684BC9093}"/>
              </a:ext>
            </a:extLst>
          </p:cNvPr>
          <p:cNvCxnSpPr>
            <a:cxnSpLocks/>
          </p:cNvCxnSpPr>
          <p:nvPr/>
        </p:nvCxnSpPr>
        <p:spPr>
          <a:xfrm>
            <a:off x="5324387" y="1029104"/>
            <a:ext cx="0" cy="5144711"/>
          </a:xfrm>
          <a:prstGeom prst="line">
            <a:avLst/>
          </a:prstGeom>
          <a:ln w="12700" cap="sq">
            <a:solidFill>
              <a:schemeClr val="tx1"/>
            </a:solidFill>
            <a:prstDash val="dash"/>
          </a:ln>
        </p:spPr>
        <p:style>
          <a:lnRef idx="1">
            <a:schemeClr val="accent1"/>
          </a:lnRef>
          <a:fillRef idx="0">
            <a:schemeClr val="accent1"/>
          </a:fillRef>
          <a:effectRef idx="0">
            <a:schemeClr val="dk1"/>
          </a:effectRef>
          <a:fontRef idx="minor">
            <a:schemeClr val="lt1"/>
          </a:fontRef>
        </p:style>
      </p:cxnSp>
      <p:sp>
        <p:nvSpPr>
          <p:cNvPr id="33" name="TextBox 32">
            <a:extLst>
              <a:ext uri="{FF2B5EF4-FFF2-40B4-BE49-F238E27FC236}">
                <a16:creationId xmlns:a16="http://schemas.microsoft.com/office/drawing/2014/main" id="{DFD96994-806B-B0DD-71CA-04A0EA4CE506}"/>
              </a:ext>
            </a:extLst>
          </p:cNvPr>
          <p:cNvSpPr txBox="1"/>
          <p:nvPr/>
        </p:nvSpPr>
        <p:spPr>
          <a:xfrm>
            <a:off x="5812585" y="1122266"/>
            <a:ext cx="5761348" cy="400110"/>
          </a:xfrm>
          <a:prstGeom prst="rect">
            <a:avLst/>
          </a:prstGeom>
          <a:solidFill>
            <a:schemeClr val="tx2"/>
          </a:solidFill>
          <a:ln>
            <a:noFill/>
          </a:ln>
        </p:spPr>
        <p:txBody>
          <a:bodyPr spcFirstLastPara="1" wrap="square" lIns="91440" tIns="91440" rIns="91440" bIns="91440" rtlCol="0" anchor="ctr" anchorCtr="0">
            <a:spAutoFit/>
          </a:bodyPr>
          <a:lstStyle>
            <a:defPPr>
              <a:defRPr lang="en-US"/>
            </a:defPPr>
            <a:lvl1pPr marR="0" lvl="0" indent="0" algn="ctr" fontAlgn="auto">
              <a:lnSpc>
                <a:spcPct val="100000"/>
              </a:lnSpc>
              <a:spcBef>
                <a:spcPts val="0"/>
              </a:spcBef>
              <a:spcAft>
                <a:spcPts val="0"/>
              </a:spcAft>
              <a:buClr>
                <a:srgbClr val="000000"/>
              </a:buClr>
              <a:buSzPts val="1600"/>
              <a:buFont typeface="Arial"/>
              <a:buNone/>
              <a:tabLst/>
              <a:defRPr kumimoji="0" sz="1400" b="1" i="0" u="none" strike="noStrike" cap="none" spc="0" normalizeH="0" baseline="0">
                <a:ln>
                  <a:noFill/>
                </a:ln>
                <a:solidFill>
                  <a:schemeClr val="bg1"/>
                </a:solidFill>
                <a:effectLst/>
                <a:uLnTx/>
                <a:uFillTx/>
                <a:ea typeface="Georgia"/>
                <a:cs typeface="Georgi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Proposed Scenario</a:t>
            </a:r>
          </a:p>
        </p:txBody>
      </p:sp>
      <p:sp>
        <p:nvSpPr>
          <p:cNvPr id="48" name="Rectangle 47">
            <a:extLst>
              <a:ext uri="{FF2B5EF4-FFF2-40B4-BE49-F238E27FC236}">
                <a16:creationId xmlns:a16="http://schemas.microsoft.com/office/drawing/2014/main" id="{C4BE0465-02E0-BDFA-622A-19D1014B732C}"/>
              </a:ext>
            </a:extLst>
          </p:cNvPr>
          <p:cNvSpPr>
            <a:spLocks/>
          </p:cNvSpPr>
          <p:nvPr/>
        </p:nvSpPr>
        <p:spPr>
          <a:xfrm>
            <a:off x="1708399" y="5100901"/>
            <a:ext cx="1422608" cy="695461"/>
          </a:xfrm>
          <a:prstGeom prst="rect">
            <a:avLst/>
          </a:prstGeom>
          <a:solidFill>
            <a:schemeClr val="bg1">
              <a:lumMod val="85000"/>
            </a:schemeClr>
          </a:solidFill>
          <a:ln w="19050">
            <a:noFill/>
          </a:ln>
          <a:effectLst/>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pPr>
            <a:r>
              <a:rPr lang="en-US" sz="1000" b="1" dirty="0">
                <a:solidFill>
                  <a:sysClr val="windowText" lastClr="000000"/>
                </a:solidFill>
                <a:latin typeface="Arial"/>
              </a:rPr>
              <a:t>Indian entity</a:t>
            </a:r>
          </a:p>
        </p:txBody>
      </p:sp>
      <p:sp>
        <p:nvSpPr>
          <p:cNvPr id="52" name="TextBox 51">
            <a:extLst>
              <a:ext uri="{FF2B5EF4-FFF2-40B4-BE49-F238E27FC236}">
                <a16:creationId xmlns:a16="http://schemas.microsoft.com/office/drawing/2014/main" id="{64033801-FA49-0B00-61D8-99ACF00A5161}"/>
              </a:ext>
            </a:extLst>
          </p:cNvPr>
          <p:cNvSpPr txBox="1"/>
          <p:nvPr/>
        </p:nvSpPr>
        <p:spPr>
          <a:xfrm>
            <a:off x="1736501" y="4128722"/>
            <a:ext cx="887888" cy="338554"/>
          </a:xfrm>
          <a:prstGeom prst="rect">
            <a:avLst/>
          </a:prstGeom>
          <a:noFill/>
        </p:spPr>
        <p:txBody>
          <a:bodyPr wrap="square" tIns="91440" bIns="91440" anchor="ctr">
            <a:spAutoFit/>
          </a:bodyPr>
          <a:lstStyle>
            <a:defPPr>
              <a:defRPr lang="en-US"/>
            </a:defPPr>
            <a:lvl1pPr marR="0" lvl="0" indent="0" fontAlgn="auto">
              <a:lnSpc>
                <a:spcPct val="100000"/>
              </a:lnSpc>
              <a:spcBef>
                <a:spcPts val="0"/>
              </a:spcBef>
              <a:spcAft>
                <a:spcPts val="0"/>
              </a:spcAft>
              <a:buClrTx/>
              <a:buSzTx/>
              <a:buFontTx/>
              <a:buNone/>
              <a:tabLst/>
              <a:defRPr kumimoji="0" sz="800" b="1" i="0" u="none" strike="noStrike" cap="none" spc="0" normalizeH="0" baseline="0">
                <a:ln>
                  <a:noFill/>
                </a:ln>
                <a:solidFill>
                  <a:srgbClr val="000000"/>
                </a:solidFill>
                <a:effectLst/>
                <a:uLnTx/>
                <a:uFillTx/>
                <a:latin typeface="Arial"/>
              </a:defRPr>
            </a:lvl1pPr>
          </a:lstStyle>
          <a:p>
            <a:r>
              <a:rPr lang="en-GB" sz="1000" b="0" dirty="0"/>
              <a:t>Imports </a:t>
            </a:r>
          </a:p>
        </p:txBody>
      </p:sp>
      <p:sp>
        <p:nvSpPr>
          <p:cNvPr id="199" name="TextBox 198">
            <a:extLst>
              <a:ext uri="{FF2B5EF4-FFF2-40B4-BE49-F238E27FC236}">
                <a16:creationId xmlns:a16="http://schemas.microsoft.com/office/drawing/2014/main" id="{521F175D-CAEE-767C-3D13-C7A4764318C2}"/>
              </a:ext>
            </a:extLst>
          </p:cNvPr>
          <p:cNvSpPr txBox="1"/>
          <p:nvPr/>
        </p:nvSpPr>
        <p:spPr>
          <a:xfrm>
            <a:off x="744247" y="3391550"/>
            <a:ext cx="1028341" cy="347107"/>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Overseas</a:t>
            </a:r>
          </a:p>
        </p:txBody>
      </p:sp>
      <p:cxnSp>
        <p:nvCxnSpPr>
          <p:cNvPr id="200" name="Straight Connector 199">
            <a:extLst>
              <a:ext uri="{FF2B5EF4-FFF2-40B4-BE49-F238E27FC236}">
                <a16:creationId xmlns:a16="http://schemas.microsoft.com/office/drawing/2014/main" id="{7DC83CE1-874C-78F9-B967-3E98B28153FC}"/>
              </a:ext>
            </a:extLst>
          </p:cNvPr>
          <p:cNvCxnSpPr>
            <a:cxnSpLocks/>
          </p:cNvCxnSpPr>
          <p:nvPr/>
        </p:nvCxnSpPr>
        <p:spPr>
          <a:xfrm>
            <a:off x="793825" y="3771814"/>
            <a:ext cx="4203477" cy="0"/>
          </a:xfrm>
          <a:prstGeom prst="line">
            <a:avLst/>
          </a:prstGeom>
          <a:ln w="9525">
            <a:solidFill>
              <a:srgbClr val="7D7D7D"/>
            </a:solidFill>
            <a:prstDash val="dash"/>
          </a:ln>
        </p:spPr>
        <p:style>
          <a:lnRef idx="1">
            <a:schemeClr val="dk1"/>
          </a:lnRef>
          <a:fillRef idx="0">
            <a:schemeClr val="dk1"/>
          </a:fillRef>
          <a:effectRef idx="0">
            <a:schemeClr val="dk1"/>
          </a:effectRef>
          <a:fontRef idx="minor">
            <a:schemeClr val="tx1"/>
          </a:fontRef>
        </p:style>
      </p:cxnSp>
      <p:sp>
        <p:nvSpPr>
          <p:cNvPr id="201" name="TextBox 200">
            <a:extLst>
              <a:ext uri="{FF2B5EF4-FFF2-40B4-BE49-F238E27FC236}">
                <a16:creationId xmlns:a16="http://schemas.microsoft.com/office/drawing/2014/main" id="{1695B4EB-E1A6-AB47-DF09-98CC0271C7F2}"/>
              </a:ext>
            </a:extLst>
          </p:cNvPr>
          <p:cNvSpPr txBox="1"/>
          <p:nvPr/>
        </p:nvSpPr>
        <p:spPr>
          <a:xfrm>
            <a:off x="744247" y="3799097"/>
            <a:ext cx="793957" cy="338554"/>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India</a:t>
            </a:r>
          </a:p>
        </p:txBody>
      </p:sp>
      <p:sp>
        <p:nvSpPr>
          <p:cNvPr id="12" name="Rectangle 11">
            <a:extLst>
              <a:ext uri="{FF2B5EF4-FFF2-40B4-BE49-F238E27FC236}">
                <a16:creationId xmlns:a16="http://schemas.microsoft.com/office/drawing/2014/main" id="{C21057D9-2F52-96AA-E78B-46DABF43F8C6}"/>
              </a:ext>
            </a:extLst>
          </p:cNvPr>
          <p:cNvSpPr>
            <a:spLocks/>
          </p:cNvSpPr>
          <p:nvPr/>
        </p:nvSpPr>
        <p:spPr>
          <a:xfrm>
            <a:off x="1708399" y="1781465"/>
            <a:ext cx="1422608" cy="6954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000" b="1" dirty="0">
                <a:solidFill>
                  <a:srgbClr val="FFFFFF"/>
                </a:solidFill>
                <a:latin typeface="Arial" panose="020B0604020202020204" pitchFamily="34" charset="0"/>
                <a:cs typeface="Arial" panose="020B0604020202020204" pitchFamily="34" charset="0"/>
              </a:rPr>
              <a:t>Offshore Suppliers</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6" name="Rectangle 19">
            <a:extLst>
              <a:ext uri="{FF2B5EF4-FFF2-40B4-BE49-F238E27FC236}">
                <a16:creationId xmlns:a16="http://schemas.microsoft.com/office/drawing/2014/main" id="{B5FCE737-A3B5-3238-089E-7A3DB3AEC34C}"/>
              </a:ext>
            </a:extLst>
          </p:cNvPr>
          <p:cNvSpPr>
            <a:spLocks noChangeArrowheads="1"/>
          </p:cNvSpPr>
          <p:nvPr/>
        </p:nvSpPr>
        <p:spPr bwMode="auto">
          <a:xfrm>
            <a:off x="6867613" y="5111355"/>
            <a:ext cx="1550241" cy="763800"/>
          </a:xfrm>
          <a:prstGeom prst="rect">
            <a:avLst/>
          </a:prstGeom>
          <a:solidFill>
            <a:schemeClr val="bg1">
              <a:lumMod val="85000"/>
            </a:schemeClr>
          </a:solidFill>
          <a:ln w="19050">
            <a:noFill/>
          </a:ln>
          <a:effectLst/>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pPr>
            <a:r>
              <a:rPr lang="en-US" sz="1000" b="1" dirty="0">
                <a:solidFill>
                  <a:sysClr val="windowText" lastClr="000000"/>
                </a:solidFill>
                <a:latin typeface="Arial"/>
                <a:sym typeface="Arial"/>
              </a:rPr>
              <a:t>Indian entity</a:t>
            </a:r>
          </a:p>
        </p:txBody>
      </p:sp>
      <p:sp>
        <p:nvSpPr>
          <p:cNvPr id="57" name="Rectangle 6">
            <a:extLst>
              <a:ext uri="{FF2B5EF4-FFF2-40B4-BE49-F238E27FC236}">
                <a16:creationId xmlns:a16="http://schemas.microsoft.com/office/drawing/2014/main" id="{95024074-7C90-7EC1-EACB-EE2DCA82FBCC}"/>
              </a:ext>
            </a:extLst>
          </p:cNvPr>
          <p:cNvSpPr>
            <a:spLocks noChangeArrowheads="1"/>
          </p:cNvSpPr>
          <p:nvPr/>
        </p:nvSpPr>
        <p:spPr bwMode="auto">
          <a:xfrm>
            <a:off x="6867613" y="1890230"/>
            <a:ext cx="1550241" cy="7068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latin typeface="Arial" panose="020B0604020202020204" pitchFamily="34" charset="0"/>
                <a:cs typeface="Arial" panose="020B0604020202020204" pitchFamily="34" charset="0"/>
              </a:rPr>
              <a:t>Offshore Suppliers</a:t>
            </a:r>
          </a:p>
        </p:txBody>
      </p:sp>
      <p:sp>
        <p:nvSpPr>
          <p:cNvPr id="58" name="Rectangle 57">
            <a:extLst>
              <a:ext uri="{FF2B5EF4-FFF2-40B4-BE49-F238E27FC236}">
                <a16:creationId xmlns:a16="http://schemas.microsoft.com/office/drawing/2014/main" id="{12C59237-F7E1-286F-3765-5052792F3D57}"/>
              </a:ext>
            </a:extLst>
          </p:cNvPr>
          <p:cNvSpPr/>
          <p:nvPr/>
        </p:nvSpPr>
        <p:spPr>
          <a:xfrm>
            <a:off x="8080514" y="3429000"/>
            <a:ext cx="1412912" cy="661099"/>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r>
              <a:rPr lang="en-GB" sz="1000" b="1" dirty="0">
                <a:solidFill>
                  <a:schemeClr val="tx1"/>
                </a:solidFill>
              </a:rPr>
              <a:t>GTC </a:t>
            </a:r>
          </a:p>
        </p:txBody>
      </p:sp>
      <p:sp>
        <p:nvSpPr>
          <p:cNvPr id="62" name="Rectangle 61">
            <a:extLst>
              <a:ext uri="{FF2B5EF4-FFF2-40B4-BE49-F238E27FC236}">
                <a16:creationId xmlns:a16="http://schemas.microsoft.com/office/drawing/2014/main" id="{35E5BD43-F9D9-9517-AE08-8725D19FEB5E}"/>
              </a:ext>
            </a:extLst>
          </p:cNvPr>
          <p:cNvSpPr/>
          <p:nvPr/>
        </p:nvSpPr>
        <p:spPr>
          <a:xfrm>
            <a:off x="10349538" y="1908498"/>
            <a:ext cx="1209494" cy="683509"/>
          </a:xfrm>
          <a:prstGeom prst="rect">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tIns="91440" bIns="9144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dirty="0">
                <a:solidFill>
                  <a:schemeClr val="tx1"/>
                </a:solidFill>
                <a:latin typeface="Arial"/>
              </a:rPr>
              <a:t>Offshore financial institution</a:t>
            </a:r>
            <a:endParaRPr kumimoji="0" lang="en-GB" sz="1000" b="1" i="0" u="none" strike="noStrike" kern="1200" cap="none" spc="0" normalizeH="0" baseline="0" noProof="0" dirty="0">
              <a:ln>
                <a:noFill/>
              </a:ln>
              <a:solidFill>
                <a:schemeClr val="tx1"/>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ACFA2BDD-B755-454A-2DC6-5DE9199D1A79}"/>
              </a:ext>
            </a:extLst>
          </p:cNvPr>
          <p:cNvSpPr/>
          <p:nvPr/>
        </p:nvSpPr>
        <p:spPr>
          <a:xfrm>
            <a:off x="10311738" y="3420974"/>
            <a:ext cx="1247294" cy="677150"/>
          </a:xfrm>
          <a:prstGeom prst="rect">
            <a:avLst/>
          </a:prstGeom>
          <a:solidFill>
            <a:schemeClr val="accent5"/>
          </a:solidFill>
          <a:ln>
            <a:noFill/>
          </a:ln>
        </p:spPr>
        <p:style>
          <a:lnRef idx="0">
            <a:schemeClr val="accent1"/>
          </a:lnRef>
          <a:fillRef idx="1">
            <a:schemeClr val="accent1"/>
          </a:fillRef>
          <a:effectRef idx="0">
            <a:schemeClr val="dk1"/>
          </a:effectRef>
          <a:fontRef idx="minor">
            <a:schemeClr val="lt1"/>
          </a:fontRef>
        </p:style>
        <p:txBody>
          <a:bodyPr tIns="91440" bIns="91440" numCol="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dirty="0">
                <a:solidFill>
                  <a:schemeClr val="tx1"/>
                </a:solidFill>
                <a:latin typeface="Arial"/>
              </a:rPr>
              <a:t>IFSC financial institution</a:t>
            </a:r>
            <a:endParaRPr kumimoji="0" lang="en-GB" sz="1000" b="1" i="0" u="none" strike="noStrike" kern="1200" cap="none" spc="0" normalizeH="0" baseline="0" noProof="0" dirty="0">
              <a:ln>
                <a:noFill/>
              </a:ln>
              <a:solidFill>
                <a:schemeClr val="tx1"/>
              </a:solidFill>
              <a:effectLst/>
              <a:uLnTx/>
              <a:uFillTx/>
              <a:latin typeface="Arial"/>
              <a:ea typeface="+mn-ea"/>
              <a:cs typeface="+mn-cs"/>
            </a:endParaRPr>
          </a:p>
        </p:txBody>
      </p:sp>
      <p:cxnSp>
        <p:nvCxnSpPr>
          <p:cNvPr id="192" name="Connector: Elbow 191">
            <a:extLst>
              <a:ext uri="{FF2B5EF4-FFF2-40B4-BE49-F238E27FC236}">
                <a16:creationId xmlns:a16="http://schemas.microsoft.com/office/drawing/2014/main" id="{8B10A880-7735-3E9A-A184-3AADFB0BD28D}"/>
              </a:ext>
            </a:extLst>
          </p:cNvPr>
          <p:cNvCxnSpPr>
            <a:cxnSpLocks/>
            <a:stCxn id="62" idx="1"/>
            <a:endCxn id="58" idx="3"/>
          </p:cNvCxnSpPr>
          <p:nvPr/>
        </p:nvCxnSpPr>
        <p:spPr>
          <a:xfrm rot="10800000" flipV="1">
            <a:off x="9493426" y="2250252"/>
            <a:ext cx="856112" cy="1509297"/>
          </a:xfrm>
          <a:prstGeom prst="bentConnector3">
            <a:avLst/>
          </a:prstGeom>
          <a:ln w="12700" cap="sq">
            <a:solidFill>
              <a:schemeClr val="accent5"/>
            </a:solidFill>
            <a:tailEnd type="triangle"/>
          </a:ln>
        </p:spPr>
        <p:style>
          <a:lnRef idx="1">
            <a:schemeClr val="accent1"/>
          </a:lnRef>
          <a:fillRef idx="0">
            <a:schemeClr val="accent1"/>
          </a:fillRef>
          <a:effectRef idx="0">
            <a:schemeClr val="dk1"/>
          </a:effectRef>
          <a:fontRef idx="minor">
            <a:schemeClr val="lt1"/>
          </a:fontRef>
        </p:style>
      </p:cxnSp>
      <p:cxnSp>
        <p:nvCxnSpPr>
          <p:cNvPr id="193" name="Straight Arrow Connector 192">
            <a:extLst>
              <a:ext uri="{FF2B5EF4-FFF2-40B4-BE49-F238E27FC236}">
                <a16:creationId xmlns:a16="http://schemas.microsoft.com/office/drawing/2014/main" id="{EE27AF43-5C40-6984-E59E-9CC4F1593828}"/>
              </a:ext>
            </a:extLst>
          </p:cNvPr>
          <p:cNvCxnSpPr>
            <a:cxnSpLocks/>
            <a:stCxn id="63" idx="1"/>
            <a:endCxn id="58" idx="3"/>
          </p:cNvCxnSpPr>
          <p:nvPr/>
        </p:nvCxnSpPr>
        <p:spPr>
          <a:xfrm flipH="1">
            <a:off x="9493426" y="3759549"/>
            <a:ext cx="818312" cy="1"/>
          </a:xfrm>
          <a:prstGeom prst="straightConnector1">
            <a:avLst/>
          </a:prstGeom>
          <a:ln w="12700" cap="sq">
            <a:solidFill>
              <a:schemeClr val="accent5"/>
            </a:solidFill>
            <a:tailEnd type="triangle"/>
          </a:ln>
        </p:spPr>
        <p:style>
          <a:lnRef idx="1">
            <a:schemeClr val="accent1"/>
          </a:lnRef>
          <a:fillRef idx="0">
            <a:schemeClr val="accent1"/>
          </a:fillRef>
          <a:effectRef idx="0">
            <a:schemeClr val="dk1"/>
          </a:effectRef>
          <a:fontRef idx="minor">
            <a:schemeClr val="lt1"/>
          </a:fontRef>
        </p:style>
      </p:cxnSp>
      <p:sp>
        <p:nvSpPr>
          <p:cNvPr id="194" name="TextBox 193">
            <a:extLst>
              <a:ext uri="{FF2B5EF4-FFF2-40B4-BE49-F238E27FC236}">
                <a16:creationId xmlns:a16="http://schemas.microsoft.com/office/drawing/2014/main" id="{C6B42992-A162-A797-94EE-6D8838E0B0A5}"/>
              </a:ext>
            </a:extLst>
          </p:cNvPr>
          <p:cNvSpPr txBox="1"/>
          <p:nvPr/>
        </p:nvSpPr>
        <p:spPr>
          <a:xfrm flipH="1">
            <a:off x="9458339" y="3777924"/>
            <a:ext cx="945731" cy="492443"/>
          </a:xfrm>
          <a:prstGeom prst="rect">
            <a:avLst/>
          </a:prstGeom>
          <a:noFill/>
        </p:spPr>
        <p:txBody>
          <a:bodyPr wrap="square" tIns="91440" bIns="9144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dirty="0">
                <a:ln>
                  <a:noFill/>
                </a:ln>
                <a:solidFill>
                  <a:srgbClr val="000000"/>
                </a:solidFill>
                <a:effectLst/>
                <a:uLnTx/>
                <a:uFillTx/>
                <a:latin typeface="Arial"/>
                <a:ea typeface="+mn-ea"/>
                <a:cs typeface="+mn-cs"/>
              </a:rPr>
              <a:t>Sources of funding</a:t>
            </a:r>
          </a:p>
        </p:txBody>
      </p:sp>
      <p:sp>
        <p:nvSpPr>
          <p:cNvPr id="195" name="TextBox 194">
            <a:extLst>
              <a:ext uri="{FF2B5EF4-FFF2-40B4-BE49-F238E27FC236}">
                <a16:creationId xmlns:a16="http://schemas.microsoft.com/office/drawing/2014/main" id="{30534816-7EAF-0342-BA71-EBD651DBC5CB}"/>
              </a:ext>
            </a:extLst>
          </p:cNvPr>
          <p:cNvSpPr txBox="1"/>
          <p:nvPr/>
        </p:nvSpPr>
        <p:spPr>
          <a:xfrm flipH="1">
            <a:off x="6541460" y="3752458"/>
            <a:ext cx="945731" cy="338554"/>
          </a:xfrm>
          <a:prstGeom prst="rect">
            <a:avLst/>
          </a:prstGeom>
          <a:noFill/>
        </p:spPr>
        <p:txBody>
          <a:bodyPr wrap="square" tIns="91440" bIns="9144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dirty="0">
                <a:ln>
                  <a:noFill/>
                </a:ln>
                <a:solidFill>
                  <a:srgbClr val="000000"/>
                </a:solidFill>
                <a:effectLst/>
                <a:uLnTx/>
                <a:uFillTx/>
                <a:latin typeface="Arial"/>
                <a:ea typeface="+mn-ea"/>
                <a:cs typeface="+mn-cs"/>
              </a:rPr>
              <a:t>Imports</a:t>
            </a:r>
          </a:p>
        </p:txBody>
      </p:sp>
      <p:cxnSp>
        <p:nvCxnSpPr>
          <p:cNvPr id="13" name="Straight Arrow Connector 12">
            <a:extLst>
              <a:ext uri="{FF2B5EF4-FFF2-40B4-BE49-F238E27FC236}">
                <a16:creationId xmlns:a16="http://schemas.microsoft.com/office/drawing/2014/main" id="{6D5BC5B4-6F2A-A501-C1E2-7E2D514A2786}"/>
              </a:ext>
            </a:extLst>
          </p:cNvPr>
          <p:cNvCxnSpPr>
            <a:stCxn id="12" idx="2"/>
            <a:endCxn id="48" idx="0"/>
          </p:cNvCxnSpPr>
          <p:nvPr/>
        </p:nvCxnSpPr>
        <p:spPr>
          <a:xfrm>
            <a:off x="2419703" y="2476926"/>
            <a:ext cx="0" cy="2623975"/>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21" name="Straight Arrow Connector 20">
            <a:extLst>
              <a:ext uri="{FF2B5EF4-FFF2-40B4-BE49-F238E27FC236}">
                <a16:creationId xmlns:a16="http://schemas.microsoft.com/office/drawing/2014/main" id="{42EF9905-AFFE-8146-4619-5FE15E24BD0B}"/>
              </a:ext>
            </a:extLst>
          </p:cNvPr>
          <p:cNvCxnSpPr>
            <a:stCxn id="57" idx="2"/>
            <a:endCxn id="56" idx="0"/>
          </p:cNvCxnSpPr>
          <p:nvPr/>
        </p:nvCxnSpPr>
        <p:spPr>
          <a:xfrm>
            <a:off x="7642734" y="2597033"/>
            <a:ext cx="0" cy="2514322"/>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23" name="Connector: Elbow 22">
            <a:extLst>
              <a:ext uri="{FF2B5EF4-FFF2-40B4-BE49-F238E27FC236}">
                <a16:creationId xmlns:a16="http://schemas.microsoft.com/office/drawing/2014/main" id="{10807363-F53D-1F98-C7FE-E267031AACD0}"/>
              </a:ext>
            </a:extLst>
          </p:cNvPr>
          <p:cNvCxnSpPr>
            <a:stCxn id="58" idx="0"/>
            <a:endCxn id="57" idx="3"/>
          </p:cNvCxnSpPr>
          <p:nvPr/>
        </p:nvCxnSpPr>
        <p:spPr>
          <a:xfrm rot="16200000" flipV="1">
            <a:off x="8009728" y="2651758"/>
            <a:ext cx="1185368" cy="369116"/>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6" name="Connector: Elbow 5">
            <a:extLst>
              <a:ext uri="{FF2B5EF4-FFF2-40B4-BE49-F238E27FC236}">
                <a16:creationId xmlns:a16="http://schemas.microsoft.com/office/drawing/2014/main" id="{EAEDFEA5-8FBF-2FEB-3BFF-3358554958CB}"/>
              </a:ext>
            </a:extLst>
          </p:cNvPr>
          <p:cNvCxnSpPr>
            <a:stCxn id="48" idx="3"/>
            <a:endCxn id="12" idx="3"/>
          </p:cNvCxnSpPr>
          <p:nvPr/>
        </p:nvCxnSpPr>
        <p:spPr>
          <a:xfrm flipV="1">
            <a:off x="3131007" y="2129196"/>
            <a:ext cx="12700" cy="3319436"/>
          </a:xfrm>
          <a:prstGeom prst="bent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41236873-D365-FE55-F8EB-5F4A21722155}"/>
              </a:ext>
            </a:extLst>
          </p:cNvPr>
          <p:cNvSpPr txBox="1"/>
          <p:nvPr/>
        </p:nvSpPr>
        <p:spPr>
          <a:xfrm>
            <a:off x="8845938" y="2572679"/>
            <a:ext cx="984827" cy="646331"/>
          </a:xfrm>
          <a:prstGeom prst="rect">
            <a:avLst/>
          </a:prstGeom>
          <a:noFill/>
        </p:spPr>
        <p:txBody>
          <a:bodyPr wrap="square" tIns="91440" bIns="91440" anchor="ctr">
            <a:spAutoFit/>
          </a:bodyPr>
          <a:lstStyle>
            <a:defPPr>
              <a:defRPr lang="en-US"/>
            </a:defPPr>
            <a:lvl1pPr marR="0" lvl="0" indent="0" fontAlgn="auto">
              <a:lnSpc>
                <a:spcPct val="100000"/>
              </a:lnSpc>
              <a:spcBef>
                <a:spcPts val="0"/>
              </a:spcBef>
              <a:spcAft>
                <a:spcPts val="0"/>
              </a:spcAft>
              <a:buClrTx/>
              <a:buSzTx/>
              <a:buFontTx/>
              <a:buNone/>
              <a:tabLst/>
              <a:defRPr kumimoji="0" sz="800" b="1" i="0" u="none" strike="noStrike" cap="none" spc="0" normalizeH="0" baseline="0">
                <a:ln>
                  <a:noFill/>
                </a:ln>
                <a:solidFill>
                  <a:srgbClr val="000000"/>
                </a:solidFill>
                <a:effectLst/>
                <a:uLnTx/>
                <a:uFillTx/>
                <a:latin typeface="Arial"/>
              </a:defRPr>
            </a:lvl1pPr>
          </a:lstStyle>
          <a:p>
            <a:r>
              <a:rPr lang="en-GB" sz="1000" b="0" dirty="0"/>
              <a:t>Payment for goods imported</a:t>
            </a:r>
          </a:p>
        </p:txBody>
      </p:sp>
      <p:sp>
        <p:nvSpPr>
          <p:cNvPr id="9" name="TextBox 8">
            <a:extLst>
              <a:ext uri="{FF2B5EF4-FFF2-40B4-BE49-F238E27FC236}">
                <a16:creationId xmlns:a16="http://schemas.microsoft.com/office/drawing/2014/main" id="{2EF9BE97-149E-1543-6D47-A22A16AEB376}"/>
              </a:ext>
            </a:extLst>
          </p:cNvPr>
          <p:cNvSpPr txBox="1"/>
          <p:nvPr/>
        </p:nvSpPr>
        <p:spPr>
          <a:xfrm>
            <a:off x="3513047" y="2969399"/>
            <a:ext cx="887888" cy="646331"/>
          </a:xfrm>
          <a:prstGeom prst="rect">
            <a:avLst/>
          </a:prstGeom>
          <a:noFill/>
        </p:spPr>
        <p:txBody>
          <a:bodyPr wrap="square" tIns="91440" bIns="91440" anchor="ctr">
            <a:spAutoFit/>
          </a:bodyPr>
          <a:lstStyle>
            <a:defPPr>
              <a:defRPr lang="en-US"/>
            </a:defPPr>
            <a:lvl1pPr marR="0" lvl="0" indent="0" fontAlgn="auto">
              <a:lnSpc>
                <a:spcPct val="100000"/>
              </a:lnSpc>
              <a:spcBef>
                <a:spcPts val="0"/>
              </a:spcBef>
              <a:spcAft>
                <a:spcPts val="0"/>
              </a:spcAft>
              <a:buClrTx/>
              <a:buSzTx/>
              <a:buFontTx/>
              <a:buNone/>
              <a:tabLst/>
              <a:defRPr kumimoji="0" sz="800" b="1" i="0" u="none" strike="noStrike" cap="none" spc="0" normalizeH="0" baseline="0">
                <a:ln>
                  <a:noFill/>
                </a:ln>
                <a:solidFill>
                  <a:srgbClr val="000000"/>
                </a:solidFill>
                <a:effectLst/>
                <a:uLnTx/>
                <a:uFillTx/>
                <a:latin typeface="Arial"/>
              </a:defRPr>
            </a:lvl1pPr>
          </a:lstStyle>
          <a:p>
            <a:r>
              <a:rPr lang="en-GB" sz="1000" b="0" dirty="0"/>
              <a:t>Payment on deferred credit terms</a:t>
            </a:r>
          </a:p>
        </p:txBody>
      </p:sp>
      <p:cxnSp>
        <p:nvCxnSpPr>
          <p:cNvPr id="11" name="Connector: Elbow 10">
            <a:extLst>
              <a:ext uri="{FF2B5EF4-FFF2-40B4-BE49-F238E27FC236}">
                <a16:creationId xmlns:a16="http://schemas.microsoft.com/office/drawing/2014/main" id="{16E39B05-2A5F-E3F6-91E1-85693FC506C9}"/>
              </a:ext>
            </a:extLst>
          </p:cNvPr>
          <p:cNvCxnSpPr>
            <a:stCxn id="56" idx="3"/>
            <a:endCxn id="58" idx="2"/>
          </p:cNvCxnSpPr>
          <p:nvPr/>
        </p:nvCxnSpPr>
        <p:spPr>
          <a:xfrm flipV="1">
            <a:off x="8417854" y="4090099"/>
            <a:ext cx="369116" cy="1403156"/>
          </a:xfrm>
          <a:prstGeom prst="bentConnector2">
            <a:avLst/>
          </a:prstGeom>
          <a:ln w="12700" cap="sq">
            <a:tailEnd type="triangle"/>
          </a:ln>
        </p:spPr>
        <p:style>
          <a:lnRef idx="1">
            <a:schemeClr val="accent1"/>
          </a:lnRef>
          <a:fillRef idx="0">
            <a:schemeClr val="accent1"/>
          </a:fillRef>
          <a:effectRef idx="0">
            <a:schemeClr val="dk1"/>
          </a:effectRef>
          <a:fontRef idx="minor">
            <a:schemeClr val="lt1"/>
          </a:fontRef>
        </p:style>
      </p:cxnSp>
      <p:sp>
        <p:nvSpPr>
          <p:cNvPr id="14" name="TextBox 13">
            <a:extLst>
              <a:ext uri="{FF2B5EF4-FFF2-40B4-BE49-F238E27FC236}">
                <a16:creationId xmlns:a16="http://schemas.microsoft.com/office/drawing/2014/main" id="{E8D12415-F093-966A-753A-4C13A967582C}"/>
              </a:ext>
            </a:extLst>
          </p:cNvPr>
          <p:cNvSpPr txBox="1"/>
          <p:nvPr/>
        </p:nvSpPr>
        <p:spPr>
          <a:xfrm>
            <a:off x="8775288" y="5130712"/>
            <a:ext cx="1185481" cy="646331"/>
          </a:xfrm>
          <a:prstGeom prst="rect">
            <a:avLst/>
          </a:prstGeom>
          <a:noFill/>
        </p:spPr>
        <p:txBody>
          <a:bodyPr wrap="square" tIns="91440" bIns="91440" anchor="ctr">
            <a:spAutoFit/>
          </a:bodyPr>
          <a:lstStyle>
            <a:defPPr>
              <a:defRPr lang="en-US"/>
            </a:defPPr>
            <a:lvl1pPr marR="0" lvl="0" indent="0" fontAlgn="auto">
              <a:lnSpc>
                <a:spcPct val="100000"/>
              </a:lnSpc>
              <a:spcBef>
                <a:spcPts val="0"/>
              </a:spcBef>
              <a:spcAft>
                <a:spcPts val="0"/>
              </a:spcAft>
              <a:buClrTx/>
              <a:buSzTx/>
              <a:buFontTx/>
              <a:buNone/>
              <a:tabLst/>
              <a:defRPr kumimoji="0" sz="800" b="1" i="0" u="none" strike="noStrike" cap="none" spc="0" normalizeH="0" baseline="0">
                <a:ln>
                  <a:noFill/>
                </a:ln>
                <a:solidFill>
                  <a:srgbClr val="000000"/>
                </a:solidFill>
                <a:effectLst/>
                <a:uLnTx/>
                <a:uFillTx/>
                <a:latin typeface="Arial"/>
              </a:defRPr>
            </a:lvl1pPr>
          </a:lstStyle>
          <a:p>
            <a:r>
              <a:rPr lang="en-GB" sz="1000" b="0" dirty="0"/>
              <a:t>Payment within 6 months at a markup</a:t>
            </a:r>
          </a:p>
        </p:txBody>
      </p:sp>
      <p:sp>
        <p:nvSpPr>
          <p:cNvPr id="16" name="Footer Placeholder 15">
            <a:extLst>
              <a:ext uri="{FF2B5EF4-FFF2-40B4-BE49-F238E27FC236}">
                <a16:creationId xmlns:a16="http://schemas.microsoft.com/office/drawing/2014/main" id="{14284DFC-C87B-A096-B9F1-EE09F59C523A}"/>
              </a:ext>
            </a:extLst>
          </p:cNvPr>
          <p:cNvSpPr>
            <a:spLocks noGrp="1"/>
          </p:cNvSpPr>
          <p:nvPr>
            <p:ph type="ftr" sz="quarter" idx="11"/>
          </p:nvPr>
        </p:nvSpPr>
        <p:spPr/>
        <p:txBody>
          <a:bodyPr/>
          <a:lstStyle/>
          <a:p>
            <a:r>
              <a:rPr lang="en-US"/>
              <a:t>Public Sector Enterprises Summit 2.0</a:t>
            </a:r>
            <a:endParaRPr lang="en-US" dirty="0"/>
          </a:p>
        </p:txBody>
      </p:sp>
      <p:sp>
        <p:nvSpPr>
          <p:cNvPr id="18" name="TextBox 17">
            <a:extLst>
              <a:ext uri="{FF2B5EF4-FFF2-40B4-BE49-F238E27FC236}">
                <a16:creationId xmlns:a16="http://schemas.microsoft.com/office/drawing/2014/main" id="{DF40DB4B-8DCF-4839-5FB2-5D0301C88A4F}"/>
              </a:ext>
            </a:extLst>
          </p:cNvPr>
          <p:cNvSpPr txBox="1"/>
          <p:nvPr/>
        </p:nvSpPr>
        <p:spPr>
          <a:xfrm>
            <a:off x="5866050" y="4484094"/>
            <a:ext cx="972246" cy="338554"/>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IFSC</a:t>
            </a:r>
          </a:p>
        </p:txBody>
      </p:sp>
      <p:grpSp>
        <p:nvGrpSpPr>
          <p:cNvPr id="19" name="Group 18">
            <a:extLst>
              <a:ext uri="{FF2B5EF4-FFF2-40B4-BE49-F238E27FC236}">
                <a16:creationId xmlns:a16="http://schemas.microsoft.com/office/drawing/2014/main" id="{DA4A768B-DDE1-08C9-C216-C724647F9A47}"/>
              </a:ext>
            </a:extLst>
          </p:cNvPr>
          <p:cNvGrpSpPr/>
          <p:nvPr/>
        </p:nvGrpSpPr>
        <p:grpSpPr>
          <a:xfrm>
            <a:off x="5861607" y="4800279"/>
            <a:ext cx="5793305" cy="428009"/>
            <a:chOff x="397355" y="1492457"/>
            <a:chExt cx="7749493" cy="709689"/>
          </a:xfrm>
        </p:grpSpPr>
        <p:sp>
          <p:nvSpPr>
            <p:cNvPr id="20" name="TextBox 19">
              <a:extLst>
                <a:ext uri="{FF2B5EF4-FFF2-40B4-BE49-F238E27FC236}">
                  <a16:creationId xmlns:a16="http://schemas.microsoft.com/office/drawing/2014/main" id="{6EF625D3-E967-AD76-5B5C-77A3B7B37BDD}"/>
                </a:ext>
              </a:extLst>
            </p:cNvPr>
            <p:cNvSpPr txBox="1"/>
            <p:nvPr/>
          </p:nvSpPr>
          <p:spPr>
            <a:xfrm>
              <a:off x="397355" y="1640784"/>
              <a:ext cx="1062047" cy="561362"/>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India</a:t>
              </a:r>
            </a:p>
          </p:txBody>
        </p:sp>
        <p:cxnSp>
          <p:nvCxnSpPr>
            <p:cNvPr id="22" name="Straight Connector 21">
              <a:extLst>
                <a:ext uri="{FF2B5EF4-FFF2-40B4-BE49-F238E27FC236}">
                  <a16:creationId xmlns:a16="http://schemas.microsoft.com/office/drawing/2014/main" id="{BBCB32E2-98ED-3207-B26C-6C5D93CA3AEA}"/>
                </a:ext>
              </a:extLst>
            </p:cNvPr>
            <p:cNvCxnSpPr>
              <a:cxnSpLocks/>
            </p:cNvCxnSpPr>
            <p:nvPr/>
          </p:nvCxnSpPr>
          <p:spPr>
            <a:xfrm>
              <a:off x="442912" y="1492457"/>
              <a:ext cx="7703936" cy="0"/>
            </a:xfrm>
            <a:prstGeom prst="line">
              <a:avLst/>
            </a:prstGeom>
            <a:ln w="9525">
              <a:solidFill>
                <a:srgbClr val="7D7D7D"/>
              </a:solidFill>
              <a:prstDash val="dash"/>
            </a:ln>
          </p:spPr>
          <p:style>
            <a:lnRef idx="1">
              <a:schemeClr val="dk1"/>
            </a:lnRef>
            <a:fillRef idx="0">
              <a:schemeClr val="dk1"/>
            </a:fillRef>
            <a:effectRef idx="0">
              <a:schemeClr val="dk1"/>
            </a:effectRef>
            <a:fontRef idx="minor">
              <a:schemeClr val="tx1"/>
            </a:fontRef>
          </p:style>
        </p:cxnSp>
      </p:grpSp>
      <p:grpSp>
        <p:nvGrpSpPr>
          <p:cNvPr id="24" name="Group 23">
            <a:extLst>
              <a:ext uri="{FF2B5EF4-FFF2-40B4-BE49-F238E27FC236}">
                <a16:creationId xmlns:a16="http://schemas.microsoft.com/office/drawing/2014/main" id="{0CAB83BE-F04E-4971-81D9-CF44D461B627}"/>
              </a:ext>
            </a:extLst>
          </p:cNvPr>
          <p:cNvGrpSpPr/>
          <p:nvPr/>
        </p:nvGrpSpPr>
        <p:grpSpPr>
          <a:xfrm>
            <a:off x="5845291" y="2948321"/>
            <a:ext cx="5695936" cy="338554"/>
            <a:chOff x="432866" y="1063617"/>
            <a:chExt cx="7713982" cy="453810"/>
          </a:xfrm>
        </p:grpSpPr>
        <p:sp>
          <p:nvSpPr>
            <p:cNvPr id="26" name="TextBox 25">
              <a:extLst>
                <a:ext uri="{FF2B5EF4-FFF2-40B4-BE49-F238E27FC236}">
                  <a16:creationId xmlns:a16="http://schemas.microsoft.com/office/drawing/2014/main" id="{AEF1BD1C-D041-C5ED-E7CF-55C2144C1082}"/>
                </a:ext>
              </a:extLst>
            </p:cNvPr>
            <p:cNvSpPr txBox="1"/>
            <p:nvPr/>
          </p:nvSpPr>
          <p:spPr>
            <a:xfrm>
              <a:off x="432866" y="1063617"/>
              <a:ext cx="1062048" cy="453810"/>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Overseas</a:t>
              </a:r>
            </a:p>
          </p:txBody>
        </p:sp>
        <p:cxnSp>
          <p:nvCxnSpPr>
            <p:cNvPr id="29" name="Straight Connector 28">
              <a:extLst>
                <a:ext uri="{FF2B5EF4-FFF2-40B4-BE49-F238E27FC236}">
                  <a16:creationId xmlns:a16="http://schemas.microsoft.com/office/drawing/2014/main" id="{84977C0C-C826-B433-D068-49FFE939E162}"/>
                </a:ext>
              </a:extLst>
            </p:cNvPr>
            <p:cNvCxnSpPr>
              <a:cxnSpLocks/>
            </p:cNvCxnSpPr>
            <p:nvPr/>
          </p:nvCxnSpPr>
          <p:spPr>
            <a:xfrm>
              <a:off x="442912" y="1492457"/>
              <a:ext cx="7703936" cy="0"/>
            </a:xfrm>
            <a:prstGeom prst="line">
              <a:avLst/>
            </a:prstGeom>
            <a:ln w="9525">
              <a:solidFill>
                <a:srgbClr val="7D7D7D"/>
              </a:solidFill>
              <a:prstDash val="dash"/>
            </a:ln>
          </p:spPr>
          <p:style>
            <a:lnRef idx="1">
              <a:schemeClr val="dk1"/>
            </a:lnRef>
            <a:fillRef idx="0">
              <a:schemeClr val="dk1"/>
            </a:fillRef>
            <a:effectRef idx="0">
              <a:schemeClr val="dk1"/>
            </a:effectRef>
            <a:fontRef idx="minor">
              <a:schemeClr val="tx1"/>
            </a:fontRef>
          </p:style>
        </p:cxnSp>
      </p:grpSp>
    </p:spTree>
    <p:custDataLst>
      <p:custData r:id="rId1"/>
    </p:custDataLst>
    <p:extLst>
      <p:ext uri="{BB962C8B-B14F-4D97-AF65-F5344CB8AC3E}">
        <p14:creationId xmlns:p14="http://schemas.microsoft.com/office/powerpoint/2010/main" val="4170288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5A403-BD07-C01C-95E1-6B6D3F6CB572}"/>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D9739235-0343-E761-45EC-ABA9C6BE518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5" imgH="425" progId="TCLayout.ActiveDocument.1">
                  <p:embed/>
                </p:oleObj>
              </mc:Choice>
              <mc:Fallback>
                <p:oleObj name="think-cell Slide" r:id="rId5" imgW="425" imgH="425" progId="TCLayout.ActiveDocument.1">
                  <p:embed/>
                  <p:pic>
                    <p:nvPicPr>
                      <p:cNvPr id="8" name="think-cell data - do not delete" hidden="1">
                        <a:extLst>
                          <a:ext uri="{FF2B5EF4-FFF2-40B4-BE49-F238E27FC236}">
                            <a16:creationId xmlns:a16="http://schemas.microsoft.com/office/drawing/2014/main" id="{D9739235-0343-E761-45EC-ABA9C6BE518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92DAF2AF-31BB-7616-6997-397ECACB35AE}"/>
              </a:ext>
            </a:extLst>
          </p:cNvPr>
          <p:cNvSpPr>
            <a:spLocks noGrp="1"/>
          </p:cNvSpPr>
          <p:nvPr>
            <p:ph type="title"/>
          </p:nvPr>
        </p:nvSpPr>
        <p:spPr>
          <a:xfrm>
            <a:off x="494612" y="432001"/>
            <a:ext cx="11306175" cy="1168199"/>
          </a:xfrm>
        </p:spPr>
        <p:txBody>
          <a:bodyPr vert="horz"/>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Georgia"/>
                <a:ea typeface="Georgia"/>
                <a:cs typeface="Georgia"/>
                <a:sym typeface="Georgia"/>
              </a:rPr>
              <a:t>#6 Ship Leasing from IFSC</a:t>
            </a:r>
          </a:p>
        </p:txBody>
      </p:sp>
      <p:sp>
        <p:nvSpPr>
          <p:cNvPr id="4" name="Date Placeholder 3">
            <a:extLst>
              <a:ext uri="{FF2B5EF4-FFF2-40B4-BE49-F238E27FC236}">
                <a16:creationId xmlns:a16="http://schemas.microsoft.com/office/drawing/2014/main" id="{DB96D467-7463-B059-B4F9-7D0E1C8ABD6A}"/>
              </a:ext>
            </a:extLst>
          </p:cNvPr>
          <p:cNvSpPr>
            <a:spLocks noGrp="1"/>
          </p:cNvSpPr>
          <p:nvPr>
            <p:ph type="dt" sz="half" idx="10"/>
          </p:nvPr>
        </p:nvSpPr>
        <p:spPr/>
        <p:txBody>
          <a:bodyPr/>
          <a:lstStyle/>
          <a:p>
            <a:r>
              <a:rPr lang="en-US"/>
              <a:t>February 2025</a:t>
            </a:r>
          </a:p>
        </p:txBody>
      </p:sp>
      <p:sp>
        <p:nvSpPr>
          <p:cNvPr id="246" name="Slide Number Placeholder 245">
            <a:extLst>
              <a:ext uri="{FF2B5EF4-FFF2-40B4-BE49-F238E27FC236}">
                <a16:creationId xmlns:a16="http://schemas.microsoft.com/office/drawing/2014/main" id="{9CC16C9D-A6C1-5943-5C4C-4BB90EB92711}"/>
              </a:ext>
            </a:extLst>
          </p:cNvPr>
          <p:cNvSpPr>
            <a:spLocks noGrp="1"/>
          </p:cNvSpPr>
          <p:nvPr>
            <p:ph type="sldNum" sz="quarter" idx="12"/>
          </p:nvPr>
        </p:nvSpPr>
        <p:spPr/>
        <p:txBody>
          <a:bodyPr/>
          <a:lstStyle/>
          <a:p>
            <a:fld id="{A7672B66-E2CC-4D36-970C-DC9CD95B75EC}" type="slidenum">
              <a:rPr lang="en-US" smtClean="0"/>
              <a:pPr/>
              <a:t>8</a:t>
            </a:fld>
            <a:endParaRPr lang="en-US" dirty="0"/>
          </a:p>
        </p:txBody>
      </p:sp>
      <p:sp>
        <p:nvSpPr>
          <p:cNvPr id="28" name="TextBox 27">
            <a:extLst>
              <a:ext uri="{FF2B5EF4-FFF2-40B4-BE49-F238E27FC236}">
                <a16:creationId xmlns:a16="http://schemas.microsoft.com/office/drawing/2014/main" id="{B93BA577-31C2-D8B9-B2E8-12D757EE477F}"/>
              </a:ext>
            </a:extLst>
          </p:cNvPr>
          <p:cNvSpPr txBox="1"/>
          <p:nvPr/>
        </p:nvSpPr>
        <p:spPr>
          <a:xfrm>
            <a:off x="546740" y="1122266"/>
            <a:ext cx="4247845" cy="400110"/>
          </a:xfrm>
          <a:prstGeom prst="rect">
            <a:avLst/>
          </a:prstGeom>
          <a:solidFill>
            <a:schemeClr val="accent2"/>
          </a:solidFill>
          <a:ln>
            <a:noFill/>
          </a:ln>
        </p:spPr>
        <p:txBody>
          <a:bodyPr spcFirstLastPara="1" wrap="square" lIns="91440" tIns="91440" rIns="91440" bIns="91440" rtlCol="0" anchor="ctr" anchorCtr="0">
            <a:spAutoFit/>
          </a:bodyPr>
          <a:lstStyle>
            <a:defPPr>
              <a:defRPr lang="en-US"/>
            </a:defPPr>
            <a:lvl1pPr marR="0" lvl="0" indent="0" algn="ctr" fontAlgn="auto">
              <a:lnSpc>
                <a:spcPct val="100000"/>
              </a:lnSpc>
              <a:spcBef>
                <a:spcPts val="0"/>
              </a:spcBef>
              <a:spcAft>
                <a:spcPts val="0"/>
              </a:spcAft>
              <a:buClr>
                <a:srgbClr val="000000"/>
              </a:buClr>
              <a:buSzPts val="1600"/>
              <a:buFont typeface="Arial"/>
              <a:buNone/>
              <a:tabLst/>
              <a:defRPr kumimoji="0" sz="1400" b="1" i="0" u="none" strike="noStrike" cap="none" spc="0" normalizeH="0" baseline="0">
                <a:ln>
                  <a:noFill/>
                </a:ln>
                <a:solidFill>
                  <a:srgbClr val="000000"/>
                </a:solidFill>
                <a:effectLst/>
                <a:uLnTx/>
                <a:uFillTx/>
                <a:ea typeface="Georgia"/>
                <a:cs typeface="Georgi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Current Scenario</a:t>
            </a:r>
          </a:p>
        </p:txBody>
      </p:sp>
      <p:cxnSp>
        <p:nvCxnSpPr>
          <p:cNvPr id="32" name="Straight Connector 31">
            <a:extLst>
              <a:ext uri="{FF2B5EF4-FFF2-40B4-BE49-F238E27FC236}">
                <a16:creationId xmlns:a16="http://schemas.microsoft.com/office/drawing/2014/main" id="{EFEC439B-77E4-255B-A135-7286E054BC4E}"/>
              </a:ext>
            </a:extLst>
          </p:cNvPr>
          <p:cNvCxnSpPr>
            <a:cxnSpLocks/>
          </p:cNvCxnSpPr>
          <p:nvPr/>
        </p:nvCxnSpPr>
        <p:spPr>
          <a:xfrm>
            <a:off x="5324387" y="1029104"/>
            <a:ext cx="0" cy="5144711"/>
          </a:xfrm>
          <a:prstGeom prst="line">
            <a:avLst/>
          </a:prstGeom>
          <a:ln w="12700" cap="sq">
            <a:solidFill>
              <a:schemeClr val="tx1"/>
            </a:solidFill>
            <a:prstDash val="dash"/>
          </a:ln>
        </p:spPr>
        <p:style>
          <a:lnRef idx="1">
            <a:schemeClr val="accent1"/>
          </a:lnRef>
          <a:fillRef idx="0">
            <a:schemeClr val="accent1"/>
          </a:fillRef>
          <a:effectRef idx="0">
            <a:schemeClr val="dk1"/>
          </a:effectRef>
          <a:fontRef idx="minor">
            <a:schemeClr val="lt1"/>
          </a:fontRef>
        </p:style>
      </p:cxnSp>
      <p:sp>
        <p:nvSpPr>
          <p:cNvPr id="33" name="TextBox 32">
            <a:extLst>
              <a:ext uri="{FF2B5EF4-FFF2-40B4-BE49-F238E27FC236}">
                <a16:creationId xmlns:a16="http://schemas.microsoft.com/office/drawing/2014/main" id="{3A0BCABB-2DF9-7B32-8B92-2681FD132F69}"/>
              </a:ext>
            </a:extLst>
          </p:cNvPr>
          <p:cNvSpPr txBox="1"/>
          <p:nvPr/>
        </p:nvSpPr>
        <p:spPr>
          <a:xfrm>
            <a:off x="5812585" y="1122266"/>
            <a:ext cx="5761348" cy="400110"/>
          </a:xfrm>
          <a:prstGeom prst="rect">
            <a:avLst/>
          </a:prstGeom>
          <a:solidFill>
            <a:schemeClr val="tx2"/>
          </a:solidFill>
          <a:ln>
            <a:noFill/>
          </a:ln>
        </p:spPr>
        <p:txBody>
          <a:bodyPr spcFirstLastPara="1" wrap="square" lIns="91440" tIns="91440" rIns="91440" bIns="91440" rtlCol="0" anchor="ctr" anchorCtr="0">
            <a:spAutoFit/>
          </a:bodyPr>
          <a:lstStyle>
            <a:defPPr>
              <a:defRPr lang="en-US"/>
            </a:defPPr>
            <a:lvl1pPr marR="0" lvl="0" indent="0" algn="ctr" fontAlgn="auto">
              <a:lnSpc>
                <a:spcPct val="100000"/>
              </a:lnSpc>
              <a:spcBef>
                <a:spcPts val="0"/>
              </a:spcBef>
              <a:spcAft>
                <a:spcPts val="0"/>
              </a:spcAft>
              <a:buClr>
                <a:srgbClr val="000000"/>
              </a:buClr>
              <a:buSzPts val="1600"/>
              <a:buFont typeface="Arial"/>
              <a:buNone/>
              <a:tabLst/>
              <a:defRPr kumimoji="0" sz="1400" b="1" i="0" u="none" strike="noStrike" cap="none" spc="0" normalizeH="0" baseline="0">
                <a:ln>
                  <a:noFill/>
                </a:ln>
                <a:solidFill>
                  <a:schemeClr val="bg1"/>
                </a:solidFill>
                <a:effectLst/>
                <a:uLnTx/>
                <a:uFillTx/>
                <a:ea typeface="Georgia"/>
                <a:cs typeface="Georgia"/>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Proposed Scenario</a:t>
            </a:r>
          </a:p>
        </p:txBody>
      </p:sp>
      <p:sp>
        <p:nvSpPr>
          <p:cNvPr id="48" name="Rectangle 47">
            <a:extLst>
              <a:ext uri="{FF2B5EF4-FFF2-40B4-BE49-F238E27FC236}">
                <a16:creationId xmlns:a16="http://schemas.microsoft.com/office/drawing/2014/main" id="{A8BF6203-AEB3-2875-5A55-5412691A5161}"/>
              </a:ext>
            </a:extLst>
          </p:cNvPr>
          <p:cNvSpPr>
            <a:spLocks/>
          </p:cNvSpPr>
          <p:nvPr/>
        </p:nvSpPr>
        <p:spPr>
          <a:xfrm>
            <a:off x="1708399" y="5100901"/>
            <a:ext cx="1422608" cy="695461"/>
          </a:xfrm>
          <a:prstGeom prst="rect">
            <a:avLst/>
          </a:prstGeom>
          <a:solidFill>
            <a:schemeClr val="bg1">
              <a:lumMod val="85000"/>
            </a:schemeClr>
          </a:solidFill>
          <a:ln w="19050">
            <a:noFill/>
          </a:ln>
          <a:effectLst/>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pPr>
            <a:r>
              <a:rPr lang="en-US" sz="1000" b="1" dirty="0">
                <a:solidFill>
                  <a:sysClr val="windowText" lastClr="000000"/>
                </a:solidFill>
                <a:latin typeface="Arial"/>
              </a:rPr>
              <a:t>Indian entity</a:t>
            </a:r>
          </a:p>
        </p:txBody>
      </p:sp>
      <p:sp>
        <p:nvSpPr>
          <p:cNvPr id="52" name="TextBox 51">
            <a:extLst>
              <a:ext uri="{FF2B5EF4-FFF2-40B4-BE49-F238E27FC236}">
                <a16:creationId xmlns:a16="http://schemas.microsoft.com/office/drawing/2014/main" id="{2B6377D8-483C-3349-B796-33D95C0E8569}"/>
              </a:ext>
            </a:extLst>
          </p:cNvPr>
          <p:cNvSpPr txBox="1"/>
          <p:nvPr/>
        </p:nvSpPr>
        <p:spPr>
          <a:xfrm>
            <a:off x="1736501" y="4128722"/>
            <a:ext cx="887888" cy="338554"/>
          </a:xfrm>
          <a:prstGeom prst="rect">
            <a:avLst/>
          </a:prstGeom>
          <a:noFill/>
        </p:spPr>
        <p:txBody>
          <a:bodyPr wrap="square" tIns="91440" bIns="91440" anchor="ctr">
            <a:spAutoFit/>
          </a:bodyPr>
          <a:lstStyle>
            <a:defPPr>
              <a:defRPr lang="en-US"/>
            </a:defPPr>
            <a:lvl1pPr marR="0" lvl="0" indent="0" fontAlgn="auto">
              <a:lnSpc>
                <a:spcPct val="100000"/>
              </a:lnSpc>
              <a:spcBef>
                <a:spcPts val="0"/>
              </a:spcBef>
              <a:spcAft>
                <a:spcPts val="0"/>
              </a:spcAft>
              <a:buClrTx/>
              <a:buSzTx/>
              <a:buFontTx/>
              <a:buNone/>
              <a:tabLst/>
              <a:defRPr kumimoji="0" sz="800" b="1" i="0" u="none" strike="noStrike" cap="none" spc="0" normalizeH="0" baseline="0">
                <a:ln>
                  <a:noFill/>
                </a:ln>
                <a:solidFill>
                  <a:srgbClr val="000000"/>
                </a:solidFill>
                <a:effectLst/>
                <a:uLnTx/>
                <a:uFillTx/>
                <a:latin typeface="Arial"/>
              </a:defRPr>
            </a:lvl1pPr>
          </a:lstStyle>
          <a:p>
            <a:r>
              <a:rPr lang="en-GB" sz="1000" b="0" dirty="0"/>
              <a:t>Lease in</a:t>
            </a:r>
          </a:p>
        </p:txBody>
      </p:sp>
      <p:sp>
        <p:nvSpPr>
          <p:cNvPr id="199" name="TextBox 198">
            <a:extLst>
              <a:ext uri="{FF2B5EF4-FFF2-40B4-BE49-F238E27FC236}">
                <a16:creationId xmlns:a16="http://schemas.microsoft.com/office/drawing/2014/main" id="{487B34CB-6750-BC04-47E5-6992EB69A476}"/>
              </a:ext>
            </a:extLst>
          </p:cNvPr>
          <p:cNvSpPr txBox="1"/>
          <p:nvPr/>
        </p:nvSpPr>
        <p:spPr>
          <a:xfrm>
            <a:off x="744247" y="3391550"/>
            <a:ext cx="1028341" cy="347107"/>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Overseas</a:t>
            </a:r>
          </a:p>
        </p:txBody>
      </p:sp>
      <p:cxnSp>
        <p:nvCxnSpPr>
          <p:cNvPr id="200" name="Straight Connector 199">
            <a:extLst>
              <a:ext uri="{FF2B5EF4-FFF2-40B4-BE49-F238E27FC236}">
                <a16:creationId xmlns:a16="http://schemas.microsoft.com/office/drawing/2014/main" id="{91FD715C-7D5C-1916-91CC-F09773AAA0BB}"/>
              </a:ext>
            </a:extLst>
          </p:cNvPr>
          <p:cNvCxnSpPr>
            <a:cxnSpLocks/>
          </p:cNvCxnSpPr>
          <p:nvPr/>
        </p:nvCxnSpPr>
        <p:spPr>
          <a:xfrm>
            <a:off x="793825" y="3771814"/>
            <a:ext cx="4203477" cy="0"/>
          </a:xfrm>
          <a:prstGeom prst="line">
            <a:avLst/>
          </a:prstGeom>
          <a:ln w="9525">
            <a:solidFill>
              <a:srgbClr val="7D7D7D"/>
            </a:solidFill>
            <a:prstDash val="dash"/>
          </a:ln>
        </p:spPr>
        <p:style>
          <a:lnRef idx="1">
            <a:schemeClr val="dk1"/>
          </a:lnRef>
          <a:fillRef idx="0">
            <a:schemeClr val="dk1"/>
          </a:fillRef>
          <a:effectRef idx="0">
            <a:schemeClr val="dk1"/>
          </a:effectRef>
          <a:fontRef idx="minor">
            <a:schemeClr val="tx1"/>
          </a:fontRef>
        </p:style>
      </p:cxnSp>
      <p:sp>
        <p:nvSpPr>
          <p:cNvPr id="201" name="TextBox 200">
            <a:extLst>
              <a:ext uri="{FF2B5EF4-FFF2-40B4-BE49-F238E27FC236}">
                <a16:creationId xmlns:a16="http://schemas.microsoft.com/office/drawing/2014/main" id="{AB4C3610-26DA-6A72-E76F-4D5A1F4571E0}"/>
              </a:ext>
            </a:extLst>
          </p:cNvPr>
          <p:cNvSpPr txBox="1"/>
          <p:nvPr/>
        </p:nvSpPr>
        <p:spPr>
          <a:xfrm>
            <a:off x="744247" y="3799097"/>
            <a:ext cx="793957" cy="338554"/>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India</a:t>
            </a:r>
          </a:p>
        </p:txBody>
      </p:sp>
      <p:sp>
        <p:nvSpPr>
          <p:cNvPr id="12" name="Rectangle 11">
            <a:extLst>
              <a:ext uri="{FF2B5EF4-FFF2-40B4-BE49-F238E27FC236}">
                <a16:creationId xmlns:a16="http://schemas.microsoft.com/office/drawing/2014/main" id="{52A2FF22-5194-4E24-043A-ABE4CE733EA3}"/>
              </a:ext>
            </a:extLst>
          </p:cNvPr>
          <p:cNvSpPr>
            <a:spLocks/>
          </p:cNvSpPr>
          <p:nvPr/>
        </p:nvSpPr>
        <p:spPr>
          <a:xfrm>
            <a:off x="1708399" y="1781465"/>
            <a:ext cx="1422608" cy="6954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000" b="1" dirty="0">
                <a:solidFill>
                  <a:srgbClr val="FFFFFF"/>
                </a:solidFill>
                <a:latin typeface="Arial" panose="020B0604020202020204" pitchFamily="34" charset="0"/>
                <a:cs typeface="Arial" panose="020B0604020202020204" pitchFamily="34" charset="0"/>
              </a:rPr>
              <a:t>Offshore Ship Owner / Lessor</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6" name="Rectangle 19">
            <a:extLst>
              <a:ext uri="{FF2B5EF4-FFF2-40B4-BE49-F238E27FC236}">
                <a16:creationId xmlns:a16="http://schemas.microsoft.com/office/drawing/2014/main" id="{5BB86199-C866-6996-2286-A864CF652070}"/>
              </a:ext>
            </a:extLst>
          </p:cNvPr>
          <p:cNvSpPr>
            <a:spLocks noChangeArrowheads="1"/>
          </p:cNvSpPr>
          <p:nvPr/>
        </p:nvSpPr>
        <p:spPr bwMode="auto">
          <a:xfrm>
            <a:off x="7918137" y="5100901"/>
            <a:ext cx="1550241" cy="695454"/>
          </a:xfrm>
          <a:prstGeom prst="rect">
            <a:avLst/>
          </a:prstGeom>
          <a:solidFill>
            <a:schemeClr val="bg1">
              <a:lumMod val="85000"/>
            </a:schemeClr>
          </a:solidFill>
          <a:ln w="19050">
            <a:noFill/>
          </a:ln>
          <a:effectLst/>
        </p:spPr>
        <p:style>
          <a:lnRef idx="0">
            <a:schemeClr val="accent4"/>
          </a:lnRef>
          <a:fillRef idx="3">
            <a:schemeClr val="accent4"/>
          </a:fillRef>
          <a:effectRef idx="3">
            <a:schemeClr val="accent4"/>
          </a:effectRef>
          <a:fontRef idx="minor">
            <a:schemeClr val="lt1"/>
          </a:fontRef>
        </p:style>
        <p:txBody>
          <a:bodyPr anchor="ctr"/>
          <a:lstStyle/>
          <a:p>
            <a:pPr algn="ctr" fontAlgn="base">
              <a:spcBef>
                <a:spcPct val="0"/>
              </a:spcBef>
              <a:spcAft>
                <a:spcPct val="0"/>
              </a:spcAft>
            </a:pPr>
            <a:r>
              <a:rPr lang="en-US" sz="1000" b="1" dirty="0">
                <a:solidFill>
                  <a:sysClr val="windowText" lastClr="000000"/>
                </a:solidFill>
                <a:latin typeface="Arial"/>
                <a:sym typeface="Arial"/>
              </a:rPr>
              <a:t>Indian entity</a:t>
            </a:r>
          </a:p>
        </p:txBody>
      </p:sp>
      <p:sp>
        <p:nvSpPr>
          <p:cNvPr id="57" name="Rectangle 6">
            <a:extLst>
              <a:ext uri="{FF2B5EF4-FFF2-40B4-BE49-F238E27FC236}">
                <a16:creationId xmlns:a16="http://schemas.microsoft.com/office/drawing/2014/main" id="{C1BA0E97-A09D-042B-983E-2975B03E63F7}"/>
              </a:ext>
            </a:extLst>
          </p:cNvPr>
          <p:cNvSpPr>
            <a:spLocks noChangeArrowheads="1"/>
          </p:cNvSpPr>
          <p:nvPr/>
        </p:nvSpPr>
        <p:spPr bwMode="auto">
          <a:xfrm>
            <a:off x="7918138" y="1775793"/>
            <a:ext cx="1550241" cy="7068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FFFFFF"/>
                </a:solidFill>
                <a:latin typeface="Arial" panose="020B0604020202020204" pitchFamily="34" charset="0"/>
                <a:cs typeface="Arial" panose="020B0604020202020204" pitchFamily="34" charset="0"/>
              </a:rPr>
              <a:t>Offshore Ship Owner</a:t>
            </a:r>
          </a:p>
        </p:txBody>
      </p:sp>
      <p:sp>
        <p:nvSpPr>
          <p:cNvPr id="195" name="TextBox 194">
            <a:extLst>
              <a:ext uri="{FF2B5EF4-FFF2-40B4-BE49-F238E27FC236}">
                <a16:creationId xmlns:a16="http://schemas.microsoft.com/office/drawing/2014/main" id="{5A44F0B4-7F36-5296-2175-D52C84BB75AE}"/>
              </a:ext>
            </a:extLst>
          </p:cNvPr>
          <p:cNvSpPr txBox="1"/>
          <p:nvPr/>
        </p:nvSpPr>
        <p:spPr>
          <a:xfrm flipH="1">
            <a:off x="7667725" y="2783895"/>
            <a:ext cx="945731" cy="338554"/>
          </a:xfrm>
          <a:prstGeom prst="rect">
            <a:avLst/>
          </a:prstGeom>
          <a:noFill/>
        </p:spPr>
        <p:txBody>
          <a:bodyPr wrap="square" tIns="91440" bIns="9144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dirty="0">
                <a:ln>
                  <a:noFill/>
                </a:ln>
                <a:solidFill>
                  <a:srgbClr val="000000"/>
                </a:solidFill>
                <a:effectLst/>
                <a:uLnTx/>
                <a:uFillTx/>
                <a:latin typeface="Arial"/>
                <a:ea typeface="+mn-ea"/>
                <a:cs typeface="+mn-cs"/>
              </a:rPr>
              <a:t>Lease in </a:t>
            </a:r>
          </a:p>
        </p:txBody>
      </p:sp>
      <p:cxnSp>
        <p:nvCxnSpPr>
          <p:cNvPr id="13" name="Straight Arrow Connector 12">
            <a:extLst>
              <a:ext uri="{FF2B5EF4-FFF2-40B4-BE49-F238E27FC236}">
                <a16:creationId xmlns:a16="http://schemas.microsoft.com/office/drawing/2014/main" id="{9B996892-1ABA-E1A6-8438-7BE4C683E223}"/>
              </a:ext>
            </a:extLst>
          </p:cNvPr>
          <p:cNvCxnSpPr>
            <a:stCxn id="12" idx="2"/>
            <a:endCxn id="48" idx="0"/>
          </p:cNvCxnSpPr>
          <p:nvPr/>
        </p:nvCxnSpPr>
        <p:spPr>
          <a:xfrm>
            <a:off x="2419703" y="2476926"/>
            <a:ext cx="0" cy="2623975"/>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6" name="Connector: Elbow 5">
            <a:extLst>
              <a:ext uri="{FF2B5EF4-FFF2-40B4-BE49-F238E27FC236}">
                <a16:creationId xmlns:a16="http://schemas.microsoft.com/office/drawing/2014/main" id="{104CF666-10F5-70A3-E14C-29412EB59713}"/>
              </a:ext>
            </a:extLst>
          </p:cNvPr>
          <p:cNvCxnSpPr>
            <a:stCxn id="48" idx="3"/>
            <a:endCxn id="12" idx="3"/>
          </p:cNvCxnSpPr>
          <p:nvPr/>
        </p:nvCxnSpPr>
        <p:spPr>
          <a:xfrm flipV="1">
            <a:off x="3131007" y="2129196"/>
            <a:ext cx="12700" cy="3319436"/>
          </a:xfrm>
          <a:prstGeom prst="bentConnector3">
            <a:avLst>
              <a:gd name="adj1" fmla="val 1800000"/>
            </a:avLst>
          </a:prstGeom>
          <a:ln>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6528CAA4-9267-68F7-8930-9FACF73B00D5}"/>
              </a:ext>
            </a:extLst>
          </p:cNvPr>
          <p:cNvSpPr txBox="1"/>
          <p:nvPr/>
        </p:nvSpPr>
        <p:spPr>
          <a:xfrm>
            <a:off x="3421596" y="3034850"/>
            <a:ext cx="1436661" cy="646331"/>
          </a:xfrm>
          <a:prstGeom prst="rect">
            <a:avLst/>
          </a:prstGeom>
          <a:solidFill>
            <a:schemeClr val="accent5">
              <a:lumMod val="20000"/>
              <a:lumOff val="80000"/>
            </a:schemeClr>
          </a:solidFill>
        </p:spPr>
        <p:txBody>
          <a:bodyPr wrap="square" tIns="91440" bIns="91440" anchor="ctr">
            <a:spAutoFit/>
          </a:bodyPr>
          <a:lstStyle>
            <a:defPPr>
              <a:defRPr lang="en-US"/>
            </a:defPPr>
            <a:lvl1pPr>
              <a:defRPr kumimoji="0" sz="1000" i="0" u="none" strike="noStrike" cap="none" spc="0" normalizeH="0" baseline="0">
                <a:ln>
                  <a:noFill/>
                </a:ln>
                <a:solidFill>
                  <a:srgbClr val="000000"/>
                </a:solidFill>
                <a:effectLst/>
                <a:uLnTx/>
                <a:uFillTx/>
                <a:latin typeface="Arial"/>
              </a:defRPr>
            </a:lvl1pPr>
          </a:lstStyle>
          <a:p>
            <a:r>
              <a:rPr lang="en-GB" dirty="0"/>
              <a:t>Payment  of lease rentals subject to WHT</a:t>
            </a:r>
          </a:p>
        </p:txBody>
      </p:sp>
      <p:sp>
        <p:nvSpPr>
          <p:cNvPr id="16" name="Footer Placeholder 15">
            <a:extLst>
              <a:ext uri="{FF2B5EF4-FFF2-40B4-BE49-F238E27FC236}">
                <a16:creationId xmlns:a16="http://schemas.microsoft.com/office/drawing/2014/main" id="{10F0DBA6-9DD8-27C7-0CCD-7C02A9559A3D}"/>
              </a:ext>
            </a:extLst>
          </p:cNvPr>
          <p:cNvSpPr>
            <a:spLocks noGrp="1"/>
          </p:cNvSpPr>
          <p:nvPr>
            <p:ph type="ftr" sz="quarter" idx="11"/>
          </p:nvPr>
        </p:nvSpPr>
        <p:spPr/>
        <p:txBody>
          <a:bodyPr/>
          <a:lstStyle/>
          <a:p>
            <a:r>
              <a:rPr lang="en-US"/>
              <a:t>Public Sector Enterprises Summit 2.0</a:t>
            </a:r>
            <a:endParaRPr lang="en-US" dirty="0"/>
          </a:p>
        </p:txBody>
      </p:sp>
      <p:sp>
        <p:nvSpPr>
          <p:cNvPr id="18" name="TextBox 17">
            <a:extLst>
              <a:ext uri="{FF2B5EF4-FFF2-40B4-BE49-F238E27FC236}">
                <a16:creationId xmlns:a16="http://schemas.microsoft.com/office/drawing/2014/main" id="{E2213B54-B210-C496-7F17-7754DDEA77EB}"/>
              </a:ext>
            </a:extLst>
          </p:cNvPr>
          <p:cNvSpPr txBox="1"/>
          <p:nvPr/>
        </p:nvSpPr>
        <p:spPr>
          <a:xfrm>
            <a:off x="5866050" y="4484094"/>
            <a:ext cx="972246" cy="338554"/>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IFSC</a:t>
            </a:r>
          </a:p>
        </p:txBody>
      </p:sp>
      <p:grpSp>
        <p:nvGrpSpPr>
          <p:cNvPr id="19" name="Group 18">
            <a:extLst>
              <a:ext uri="{FF2B5EF4-FFF2-40B4-BE49-F238E27FC236}">
                <a16:creationId xmlns:a16="http://schemas.microsoft.com/office/drawing/2014/main" id="{A6F35E3C-8C78-0595-2550-99B0249D7BEA}"/>
              </a:ext>
            </a:extLst>
          </p:cNvPr>
          <p:cNvGrpSpPr/>
          <p:nvPr/>
        </p:nvGrpSpPr>
        <p:grpSpPr>
          <a:xfrm>
            <a:off x="5861607" y="4800279"/>
            <a:ext cx="5793305" cy="428009"/>
            <a:chOff x="397355" y="1492457"/>
            <a:chExt cx="7749493" cy="709689"/>
          </a:xfrm>
        </p:grpSpPr>
        <p:sp>
          <p:nvSpPr>
            <p:cNvPr id="20" name="TextBox 19">
              <a:extLst>
                <a:ext uri="{FF2B5EF4-FFF2-40B4-BE49-F238E27FC236}">
                  <a16:creationId xmlns:a16="http://schemas.microsoft.com/office/drawing/2014/main" id="{628EEA4E-6493-07B6-25BB-83F5AD8A2D22}"/>
                </a:ext>
              </a:extLst>
            </p:cNvPr>
            <p:cNvSpPr txBox="1"/>
            <p:nvPr/>
          </p:nvSpPr>
          <p:spPr>
            <a:xfrm>
              <a:off x="397355" y="1640784"/>
              <a:ext cx="1062047" cy="561362"/>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India</a:t>
              </a:r>
            </a:p>
          </p:txBody>
        </p:sp>
        <p:cxnSp>
          <p:nvCxnSpPr>
            <p:cNvPr id="22" name="Straight Connector 21">
              <a:extLst>
                <a:ext uri="{FF2B5EF4-FFF2-40B4-BE49-F238E27FC236}">
                  <a16:creationId xmlns:a16="http://schemas.microsoft.com/office/drawing/2014/main" id="{00F573A7-9480-0965-ED6E-8F8FF98E9166}"/>
                </a:ext>
              </a:extLst>
            </p:cNvPr>
            <p:cNvCxnSpPr>
              <a:cxnSpLocks/>
            </p:cNvCxnSpPr>
            <p:nvPr/>
          </p:nvCxnSpPr>
          <p:spPr>
            <a:xfrm>
              <a:off x="442912" y="1492457"/>
              <a:ext cx="7703936" cy="0"/>
            </a:xfrm>
            <a:prstGeom prst="line">
              <a:avLst/>
            </a:prstGeom>
            <a:ln w="9525">
              <a:solidFill>
                <a:srgbClr val="7D7D7D"/>
              </a:solidFill>
              <a:prstDash val="dash"/>
            </a:ln>
          </p:spPr>
          <p:style>
            <a:lnRef idx="1">
              <a:schemeClr val="dk1"/>
            </a:lnRef>
            <a:fillRef idx="0">
              <a:schemeClr val="dk1"/>
            </a:fillRef>
            <a:effectRef idx="0">
              <a:schemeClr val="dk1"/>
            </a:effectRef>
            <a:fontRef idx="minor">
              <a:schemeClr val="tx1"/>
            </a:fontRef>
          </p:style>
        </p:cxnSp>
      </p:grpSp>
      <p:grpSp>
        <p:nvGrpSpPr>
          <p:cNvPr id="24" name="Group 23">
            <a:extLst>
              <a:ext uri="{FF2B5EF4-FFF2-40B4-BE49-F238E27FC236}">
                <a16:creationId xmlns:a16="http://schemas.microsoft.com/office/drawing/2014/main" id="{A8D7C77D-5F82-7376-0F14-7DE1A6C6E2F4}"/>
              </a:ext>
            </a:extLst>
          </p:cNvPr>
          <p:cNvGrpSpPr/>
          <p:nvPr/>
        </p:nvGrpSpPr>
        <p:grpSpPr>
          <a:xfrm>
            <a:off x="5916613" y="2891917"/>
            <a:ext cx="5695936" cy="338554"/>
            <a:chOff x="432866" y="1063617"/>
            <a:chExt cx="7713982" cy="453810"/>
          </a:xfrm>
        </p:grpSpPr>
        <p:sp>
          <p:nvSpPr>
            <p:cNvPr id="26" name="TextBox 25">
              <a:extLst>
                <a:ext uri="{FF2B5EF4-FFF2-40B4-BE49-F238E27FC236}">
                  <a16:creationId xmlns:a16="http://schemas.microsoft.com/office/drawing/2014/main" id="{C966D67A-19EE-05F8-69D3-304DBDD62F83}"/>
                </a:ext>
              </a:extLst>
            </p:cNvPr>
            <p:cNvSpPr txBox="1"/>
            <p:nvPr/>
          </p:nvSpPr>
          <p:spPr>
            <a:xfrm>
              <a:off x="432866" y="1063617"/>
              <a:ext cx="1062048" cy="453810"/>
            </a:xfrm>
            <a:prstGeom prst="rect">
              <a:avLst/>
            </a:prstGeom>
            <a:noFill/>
          </p:spPr>
          <p:txBody>
            <a:bodyPr wrap="square" tIns="91440" bIns="914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0000"/>
                  </a:solidFill>
                  <a:effectLst/>
                  <a:uLnTx/>
                  <a:uFillTx/>
                  <a:latin typeface="Arial"/>
                  <a:ea typeface="+mn-ea"/>
                  <a:cs typeface="+mn-cs"/>
                </a:rPr>
                <a:t>Overseas</a:t>
              </a:r>
            </a:p>
          </p:txBody>
        </p:sp>
        <p:cxnSp>
          <p:nvCxnSpPr>
            <p:cNvPr id="29" name="Straight Connector 28">
              <a:extLst>
                <a:ext uri="{FF2B5EF4-FFF2-40B4-BE49-F238E27FC236}">
                  <a16:creationId xmlns:a16="http://schemas.microsoft.com/office/drawing/2014/main" id="{30B7E60F-5F6D-7D2E-824B-1D629E11B9BE}"/>
                </a:ext>
              </a:extLst>
            </p:cNvPr>
            <p:cNvCxnSpPr>
              <a:cxnSpLocks/>
            </p:cNvCxnSpPr>
            <p:nvPr/>
          </p:nvCxnSpPr>
          <p:spPr>
            <a:xfrm>
              <a:off x="442912" y="1492457"/>
              <a:ext cx="7703936" cy="0"/>
            </a:xfrm>
            <a:prstGeom prst="line">
              <a:avLst/>
            </a:prstGeom>
            <a:ln w="9525">
              <a:solidFill>
                <a:srgbClr val="7D7D7D"/>
              </a:solidFill>
              <a:prstDash val="dash"/>
            </a:ln>
          </p:spPr>
          <p:style>
            <a:lnRef idx="1">
              <a:schemeClr val="dk1"/>
            </a:lnRef>
            <a:fillRef idx="0">
              <a:schemeClr val="dk1"/>
            </a:fillRef>
            <a:effectRef idx="0">
              <a:schemeClr val="dk1"/>
            </a:effectRef>
            <a:fontRef idx="minor">
              <a:schemeClr val="tx1"/>
            </a:fontRef>
          </p:style>
        </p:cxnSp>
      </p:grpSp>
      <p:sp>
        <p:nvSpPr>
          <p:cNvPr id="27" name="Rectangle 26">
            <a:extLst>
              <a:ext uri="{FF2B5EF4-FFF2-40B4-BE49-F238E27FC236}">
                <a16:creationId xmlns:a16="http://schemas.microsoft.com/office/drawing/2014/main" id="{D8A2F5B7-4429-6092-4DC1-4FC96002167E}"/>
              </a:ext>
            </a:extLst>
          </p:cNvPr>
          <p:cNvSpPr>
            <a:spLocks/>
          </p:cNvSpPr>
          <p:nvPr/>
        </p:nvSpPr>
        <p:spPr>
          <a:xfrm>
            <a:off x="7929143" y="3639792"/>
            <a:ext cx="1550240" cy="695461"/>
          </a:xfrm>
          <a:prstGeom prst="rect">
            <a:avLst/>
          </a:prstGeom>
          <a:solidFill>
            <a:schemeClr val="accent2"/>
          </a:solidFill>
          <a:ln>
            <a:noFill/>
          </a:ln>
        </p:spPr>
        <p:style>
          <a:lnRef idx="0">
            <a:schemeClr val="accent1"/>
          </a:lnRef>
          <a:fillRef idx="1">
            <a:schemeClr val="accent1"/>
          </a:fillRef>
          <a:effectRef idx="0">
            <a:schemeClr val="dk1"/>
          </a:effectRef>
          <a:fontRef idx="minor">
            <a:schemeClr val="lt1"/>
          </a:fontRef>
        </p:style>
        <p:txBody>
          <a:bodyPr rtlCol="0" anchor="ctr"/>
          <a:lstStyle/>
          <a:p>
            <a:pPr algn="ctr"/>
            <a:r>
              <a:rPr lang="en-US" sz="1000" b="1" dirty="0">
                <a:solidFill>
                  <a:schemeClr val="tx1"/>
                </a:solidFill>
              </a:rPr>
              <a:t>Ship Owning / Leasing in IFSC</a:t>
            </a:r>
          </a:p>
        </p:txBody>
      </p:sp>
      <p:cxnSp>
        <p:nvCxnSpPr>
          <p:cNvPr id="31" name="Straight Arrow Connector 30">
            <a:extLst>
              <a:ext uri="{FF2B5EF4-FFF2-40B4-BE49-F238E27FC236}">
                <a16:creationId xmlns:a16="http://schemas.microsoft.com/office/drawing/2014/main" id="{D6B93E67-4DB5-18BB-04FD-273A9D962B16}"/>
              </a:ext>
            </a:extLst>
          </p:cNvPr>
          <p:cNvCxnSpPr>
            <a:stCxn id="57" idx="2"/>
            <a:endCxn id="27" idx="0"/>
          </p:cNvCxnSpPr>
          <p:nvPr/>
        </p:nvCxnSpPr>
        <p:spPr>
          <a:xfrm>
            <a:off x="8693259" y="2482596"/>
            <a:ext cx="11004" cy="1157196"/>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37" name="Straight Arrow Connector 36">
            <a:extLst>
              <a:ext uri="{FF2B5EF4-FFF2-40B4-BE49-F238E27FC236}">
                <a16:creationId xmlns:a16="http://schemas.microsoft.com/office/drawing/2014/main" id="{7806C034-7EDF-8538-65AB-55EC4F3CC791}"/>
              </a:ext>
            </a:extLst>
          </p:cNvPr>
          <p:cNvCxnSpPr>
            <a:cxnSpLocks/>
            <a:stCxn id="27" idx="2"/>
            <a:endCxn id="56" idx="0"/>
          </p:cNvCxnSpPr>
          <p:nvPr/>
        </p:nvCxnSpPr>
        <p:spPr>
          <a:xfrm flipH="1">
            <a:off x="8693258" y="4335253"/>
            <a:ext cx="11005" cy="765648"/>
          </a:xfrm>
          <a:prstGeom prst="straightConnector1">
            <a:avLst/>
          </a:prstGeom>
          <a:ln w="12700" cap="sq">
            <a:tailEnd type="triangle"/>
          </a:ln>
        </p:spPr>
        <p:style>
          <a:lnRef idx="1">
            <a:schemeClr val="accent1"/>
          </a:lnRef>
          <a:fillRef idx="0">
            <a:schemeClr val="accent1"/>
          </a:fillRef>
          <a:effectRef idx="0">
            <a:schemeClr val="dk1"/>
          </a:effectRef>
          <a:fontRef idx="minor">
            <a:schemeClr val="lt1"/>
          </a:fontRef>
        </p:style>
      </p:cxnSp>
      <p:cxnSp>
        <p:nvCxnSpPr>
          <p:cNvPr id="40" name="Connector: Elbow 39">
            <a:extLst>
              <a:ext uri="{FF2B5EF4-FFF2-40B4-BE49-F238E27FC236}">
                <a16:creationId xmlns:a16="http://schemas.microsoft.com/office/drawing/2014/main" id="{98B4FA38-3F33-113D-AD61-282106A4CC4E}"/>
              </a:ext>
            </a:extLst>
          </p:cNvPr>
          <p:cNvCxnSpPr>
            <a:cxnSpLocks/>
            <a:stCxn id="56" idx="3"/>
            <a:endCxn id="27" idx="3"/>
          </p:cNvCxnSpPr>
          <p:nvPr/>
        </p:nvCxnSpPr>
        <p:spPr>
          <a:xfrm flipV="1">
            <a:off x="9468378" y="3987523"/>
            <a:ext cx="11005" cy="1461105"/>
          </a:xfrm>
          <a:prstGeom prst="bentConnector3">
            <a:avLst>
              <a:gd name="adj1" fmla="val 2177238"/>
            </a:avLst>
          </a:prstGeom>
          <a:ln>
            <a:tailEnd type="triangle"/>
          </a:ln>
        </p:spPr>
        <p:style>
          <a:lnRef idx="1">
            <a:schemeClr val="dk1"/>
          </a:lnRef>
          <a:fillRef idx="0">
            <a:schemeClr val="dk1"/>
          </a:fillRef>
          <a:effectRef idx="0">
            <a:schemeClr val="dk1"/>
          </a:effectRef>
          <a:fontRef idx="minor">
            <a:schemeClr val="tx1"/>
          </a:fontRef>
        </p:style>
      </p:cxnSp>
      <p:cxnSp>
        <p:nvCxnSpPr>
          <p:cNvPr id="47" name="Connector: Elbow 46">
            <a:extLst>
              <a:ext uri="{FF2B5EF4-FFF2-40B4-BE49-F238E27FC236}">
                <a16:creationId xmlns:a16="http://schemas.microsoft.com/office/drawing/2014/main" id="{CDE42A22-C2FA-ECBB-2DE6-D8A097FAE0C2}"/>
              </a:ext>
            </a:extLst>
          </p:cNvPr>
          <p:cNvCxnSpPr>
            <a:stCxn id="27" idx="3"/>
            <a:endCxn id="57" idx="3"/>
          </p:cNvCxnSpPr>
          <p:nvPr/>
        </p:nvCxnSpPr>
        <p:spPr>
          <a:xfrm flipH="1" flipV="1">
            <a:off x="9468379" y="2129195"/>
            <a:ext cx="11004" cy="1858328"/>
          </a:xfrm>
          <a:prstGeom prst="bentConnector3">
            <a:avLst>
              <a:gd name="adj1" fmla="val -2077426"/>
            </a:avLst>
          </a:prstGeom>
          <a:ln>
            <a:tailEnd type="triangle"/>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EF8047AF-6734-6739-431E-B7510C476E8E}"/>
              </a:ext>
            </a:extLst>
          </p:cNvPr>
          <p:cNvSpPr txBox="1"/>
          <p:nvPr/>
        </p:nvSpPr>
        <p:spPr>
          <a:xfrm flipH="1">
            <a:off x="7680531" y="4395538"/>
            <a:ext cx="945731" cy="338554"/>
          </a:xfrm>
          <a:prstGeom prst="rect">
            <a:avLst/>
          </a:prstGeom>
          <a:noFill/>
        </p:spPr>
        <p:txBody>
          <a:bodyPr wrap="square" tIns="91440" bIns="9144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i="0" u="none" strike="noStrike" kern="1200" cap="none" spc="0" normalizeH="0" baseline="0" noProof="0" dirty="0">
                <a:ln>
                  <a:noFill/>
                </a:ln>
                <a:solidFill>
                  <a:srgbClr val="000000"/>
                </a:solidFill>
                <a:effectLst/>
                <a:uLnTx/>
                <a:uFillTx/>
                <a:latin typeface="Arial"/>
                <a:ea typeface="+mn-ea"/>
                <a:cs typeface="+mn-cs"/>
              </a:rPr>
              <a:t>Lease out</a:t>
            </a:r>
          </a:p>
        </p:txBody>
      </p:sp>
      <p:sp>
        <p:nvSpPr>
          <p:cNvPr id="50" name="TextBox 49">
            <a:extLst>
              <a:ext uri="{FF2B5EF4-FFF2-40B4-BE49-F238E27FC236}">
                <a16:creationId xmlns:a16="http://schemas.microsoft.com/office/drawing/2014/main" id="{774583B1-193C-A155-EC56-3146D713EC20}"/>
              </a:ext>
            </a:extLst>
          </p:cNvPr>
          <p:cNvSpPr txBox="1"/>
          <p:nvPr/>
        </p:nvSpPr>
        <p:spPr>
          <a:xfrm>
            <a:off x="9772810" y="3964009"/>
            <a:ext cx="1413451" cy="646331"/>
          </a:xfrm>
          <a:prstGeom prst="rect">
            <a:avLst/>
          </a:prstGeom>
          <a:solidFill>
            <a:schemeClr val="accent5">
              <a:lumMod val="20000"/>
              <a:lumOff val="80000"/>
            </a:schemeClr>
          </a:solidFill>
        </p:spPr>
        <p:txBody>
          <a:bodyPr wrap="square" tIns="91440" bIns="91440" anchor="ctr">
            <a:spAutoFit/>
          </a:bodyPr>
          <a:lstStyle>
            <a:defPPr>
              <a:defRPr lang="en-US"/>
            </a:defPPr>
            <a:lvl1pPr>
              <a:defRPr kumimoji="0" sz="1000" i="0" u="none" strike="noStrike" cap="none" spc="0" normalizeH="0" baseline="0">
                <a:ln>
                  <a:noFill/>
                </a:ln>
                <a:solidFill>
                  <a:srgbClr val="000000"/>
                </a:solidFill>
                <a:effectLst/>
                <a:uLnTx/>
                <a:uFillTx/>
                <a:latin typeface="Arial"/>
              </a:defRPr>
            </a:lvl1pPr>
          </a:lstStyle>
          <a:p>
            <a:r>
              <a:rPr lang="en-GB" dirty="0"/>
              <a:t>No WHT on lease rental during tax holiday</a:t>
            </a:r>
          </a:p>
        </p:txBody>
      </p:sp>
      <p:sp>
        <p:nvSpPr>
          <p:cNvPr id="51" name="TextBox 50">
            <a:extLst>
              <a:ext uri="{FF2B5EF4-FFF2-40B4-BE49-F238E27FC236}">
                <a16:creationId xmlns:a16="http://schemas.microsoft.com/office/drawing/2014/main" id="{2D0D199A-87D5-960B-76B3-52FBA0B5B8FA}"/>
              </a:ext>
            </a:extLst>
          </p:cNvPr>
          <p:cNvSpPr txBox="1"/>
          <p:nvPr/>
        </p:nvSpPr>
        <p:spPr>
          <a:xfrm>
            <a:off x="9772810" y="2565916"/>
            <a:ext cx="1413451" cy="492443"/>
          </a:xfrm>
          <a:prstGeom prst="rect">
            <a:avLst/>
          </a:prstGeom>
          <a:solidFill>
            <a:schemeClr val="accent5">
              <a:lumMod val="20000"/>
              <a:lumOff val="80000"/>
            </a:schemeClr>
          </a:solidFill>
        </p:spPr>
        <p:txBody>
          <a:bodyPr wrap="square" tIns="91440" bIns="91440" anchor="ctr">
            <a:spAutoFit/>
          </a:bodyPr>
          <a:lstStyle>
            <a:defPPr>
              <a:defRPr lang="en-US"/>
            </a:defPPr>
            <a:lvl1pPr>
              <a:defRPr kumimoji="0" sz="1000" i="0" u="none" strike="noStrike" cap="none" spc="0" normalizeH="0" baseline="0">
                <a:ln>
                  <a:noFill/>
                </a:ln>
                <a:solidFill>
                  <a:srgbClr val="000000"/>
                </a:solidFill>
                <a:effectLst/>
                <a:uLnTx/>
                <a:uFillTx/>
                <a:latin typeface="Arial"/>
              </a:defRPr>
            </a:lvl1pPr>
          </a:lstStyle>
          <a:p>
            <a:r>
              <a:rPr lang="en-GB" dirty="0"/>
              <a:t>No WHT on lease rental</a:t>
            </a:r>
          </a:p>
        </p:txBody>
      </p:sp>
    </p:spTree>
    <p:custDataLst>
      <p:custData r:id="rId1"/>
    </p:custDataLst>
    <p:extLst>
      <p:ext uri="{BB962C8B-B14F-4D97-AF65-F5344CB8AC3E}">
        <p14:creationId xmlns:p14="http://schemas.microsoft.com/office/powerpoint/2010/main" val="638105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Thank you</a:t>
            </a:r>
            <a:endParaRPr lang="en-US" dirty="0"/>
          </a:p>
        </p:txBody>
      </p:sp>
      <p:sp>
        <p:nvSpPr>
          <p:cNvPr id="12" name="Text Placeholder 3"/>
          <p:cNvSpPr>
            <a:spLocks noGrp="1"/>
          </p:cNvSpPr>
          <p:nvPr>
            <p:ph type="body" sz="quarter" idx="10"/>
          </p:nvPr>
        </p:nvSpPr>
        <p:spPr>
          <a:xfrm>
            <a:off x="442914" y="4720590"/>
            <a:ext cx="8686800" cy="1451610"/>
          </a:xfrm>
        </p:spPr>
        <p:txBody>
          <a:bodyPr/>
          <a:lstStyle/>
          <a:p>
            <a:pPr marL="0" marR="0">
              <a:spcBef>
                <a:spcPts val="0"/>
              </a:spcBef>
              <a:spcAft>
                <a:spcPts val="1200"/>
              </a:spcAft>
            </a:pPr>
            <a:r>
              <a:rPr lang="en-US" sz="1000" dirty="0">
                <a:effectLst/>
                <a:ea typeface="Calibri" panose="020F0502020204030204" pitchFamily="34" charset="0"/>
                <a:cs typeface="Times New Roman" panose="02020603050405020304" pitchFamily="18" charset="0"/>
              </a:rPr>
              <a:t>Data classification: DC3 (Highly Confidential)</a:t>
            </a:r>
          </a:p>
          <a:p>
            <a:pPr marL="0" marR="0" algn="just">
              <a:spcBef>
                <a:spcPts val="0"/>
              </a:spcBef>
              <a:spcAft>
                <a:spcPts val="1200"/>
              </a:spcAft>
            </a:pPr>
            <a:r>
              <a:rPr lang="en-US" sz="1000" dirty="0">
                <a:effectLst/>
                <a:ea typeface="Calibri" panose="020F0502020204030204" pitchFamily="34" charset="0"/>
                <a:cs typeface="Times New Roman" panose="02020603050405020304" pitchFamily="18" charset="0"/>
              </a:rPr>
              <a:t>All images in this presentation are protected by copyright, trademark, patent, trade secret and other intellectual property laws and treaties. Any unauthorized use of these images may violate such laws and shall be punishable under appropriate laws. Our sharing of this presentation along with such protected images with you does not authorize you to copy, republish, frame, link to, download, transmit, modify, adapt, create derivative works based on, rent, lease, loan, sell, assign, distribute, display, perform, license, sub-license or reverse engineer the images. In addition, you should desist from employing any data mining, robots or similar data and/or image gathering and extraction methods in connection with the presentation.</a:t>
            </a:r>
          </a:p>
        </p:txBody>
      </p:sp>
    </p:spTree>
    <p:custDataLst>
      <p:custData r:id="rId1"/>
    </p:custDataLst>
    <p:extLst>
      <p:ext uri="{BB962C8B-B14F-4D97-AF65-F5344CB8AC3E}">
        <p14:creationId xmlns:p14="http://schemas.microsoft.com/office/powerpoint/2010/main" val="39908911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LASTSLIDEVIEWED" val="453,12,Background"/>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spAutoFit/>
      </a:bodyPr>
      <a:lstStyle>
        <a:defPPr>
          <a:lnSpc>
            <a:spcPct val="100000"/>
          </a:lnSpc>
          <a:spcAft>
            <a:spcPts val="600"/>
          </a:spcAft>
          <a:buSzPct val="100000"/>
          <a:defRPr sz="1600" dirty="0" err="1" smtClean="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extLst>
    <a:ext uri="{05A4C25C-085E-4340-85A3-A5531E510DB2}">
      <thm15:themeFamily xmlns:thm15="http://schemas.microsoft.com/office/thememl/2012/main" name="PwC 16x9 PowerPoint.potx" id="{D4DCA9A9-A671-44E4-915A-C83629F99A90}" vid="{6074E35A-D868-441C-8EFF-8DE4FA24430B}"/>
    </a:ext>
  </a:extLst>
</a:theme>
</file>

<file path=ppt/theme/theme2.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ppt/theme/theme3.xml><?xml version="1.0" encoding="utf-8"?>
<a:theme xmlns:a="http://schemas.openxmlformats.org/drawingml/2006/main" name="PwC">
  <a:themeElements>
    <a:clrScheme name="PwC Colors">
      <a:dk1>
        <a:srgbClr val="000000"/>
      </a:dk1>
      <a:lt1>
        <a:srgbClr val="FFFFFF"/>
      </a:lt1>
      <a:dk2>
        <a:srgbClr val="7D7D7D"/>
      </a:dk2>
      <a:lt2>
        <a:srgbClr val="DEDEDE"/>
      </a:lt2>
      <a:accent1>
        <a:srgbClr val="D04A02"/>
      </a:accent1>
      <a:accent2>
        <a:srgbClr val="FFB600"/>
      </a:accent2>
      <a:accent3>
        <a:srgbClr val="E0301E"/>
      </a:accent3>
      <a:accent4>
        <a:srgbClr val="EB8C00"/>
      </a:accent4>
      <a:accent5>
        <a:srgbClr val="DB536A"/>
      </a:accent5>
      <a:accent6>
        <a:srgbClr val="464646"/>
      </a:accent6>
      <a:hlink>
        <a:srgbClr val="D04A02"/>
      </a:hlink>
      <a:folHlink>
        <a:srgbClr val="DB536A"/>
      </a:folHlink>
    </a:clrScheme>
    <a:fontScheme name="PwC Fonts">
      <a:majorFont>
        <a:latin typeface="Georgia"/>
        <a:ea typeface=""/>
        <a:cs typeface=""/>
      </a:majorFont>
      <a:minorFont>
        <a:latin typeface="Arial"/>
        <a:ea typeface=""/>
        <a:cs typeface=""/>
      </a:minorFont>
    </a:fontScheme>
    <a:fmtScheme name="PwC Effects">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outerShdw blurRad="127000" dist="63500" dir="2700000" algn="br" rotWithShape="0">
              <a:srgbClr val="000000">
                <a:alpha val="25000"/>
              </a:srgbClr>
            </a:outerShdw>
          </a:effectLst>
        </a:effectStyle>
      </a:effectStyleLst>
      <a:bgFillStyleLst>
        <a:solidFill>
          <a:schemeClr val="phClr"/>
        </a:solidFill>
        <a:solidFill>
          <a:schemeClr val="phClr"/>
        </a:solidFill>
        <a:solidFill>
          <a:schemeClr val="phClr"/>
        </a:solidFill>
      </a:bgFillStyleLst>
    </a:fmtScheme>
  </a:themeElements>
  <a:objectDefaults>
    <a:spDef>
      <a:spPr>
        <a:ln>
          <a:noFill/>
        </a:ln>
      </a:spPr>
      <a:bodyPr/>
      <a:lstStyle>
        <a:defPPr algn="ctr">
          <a:lnSpc>
            <a:spcPct val="100000"/>
          </a:lnSpc>
          <a:defRPr sz="1600"/>
        </a:defPPr>
      </a:lstStyle>
      <a:style>
        <a:lnRef idx="0">
          <a:schemeClr val="accent1"/>
        </a:lnRef>
        <a:fillRef idx="1">
          <a:schemeClr val="accent1"/>
        </a:fillRef>
        <a:effectRef idx="0">
          <a:schemeClr val="dk1"/>
        </a:effectRef>
        <a:fontRef idx="minor">
          <a:schemeClr val="lt1"/>
        </a:fontRef>
      </a:style>
    </a:spDef>
    <a:lnDef>
      <a:spPr>
        <a:ln w="12700" cap="sq"/>
      </a:spPr>
      <a:bodyPr/>
      <a:lstStyle/>
      <a:style>
        <a:lnRef idx="1">
          <a:schemeClr val="accent1"/>
        </a:lnRef>
        <a:fillRef idx="0">
          <a:schemeClr val="accent1"/>
        </a:fillRef>
        <a:effectRef idx="0">
          <a:schemeClr val="dk1"/>
        </a:effectRef>
        <a:fontRef idx="minor">
          <a:schemeClr val="lt1"/>
        </a:fontRef>
      </a:style>
    </a:lnDef>
    <a:txDef>
      <a:spPr>
        <a:noFill/>
      </a:spPr>
      <a:bodyPr wrap="square" lIns="0" tIns="0" rIns="0" bIns="0" rtlCol="0"/>
      <a:lstStyle>
        <a:defPPr marL="182880" indent="-182880">
          <a:lnSpc>
            <a:spcPct val="100000"/>
          </a:lnSpc>
          <a:spcAft>
            <a:spcPts val="600"/>
          </a:spcAft>
          <a:buSzPct val="100000"/>
          <a:buFont typeface="Arial"/>
          <a:buChar char="•"/>
          <a:defRPr sz="1600"/>
        </a:defPPr>
      </a:lstStyle>
    </a:txDef>
  </a:objectDefaults>
  <a:extraClrSchemeLst/>
  <a:custClrLst>
    <a:custClr name="Dark Orange 2">
      <a:srgbClr val="571F01"/>
    </a:custClr>
    <a:custClr name="Dark Orange 1">
      <a:srgbClr val="933401"/>
    </a:custClr>
    <a:custClr name="Primary Orange">
      <a:srgbClr val="D04A02"/>
    </a:custClr>
    <a:custClr name="Light Orange 1">
      <a:srgbClr val="FD6412"/>
    </a:custClr>
    <a:custClr name="Light Orange 2">
      <a:srgbClr val="FEB791"/>
    </a:custClr>
    <a:custClr name="Dark Tangerine 2">
      <a:srgbClr val="714300"/>
    </a:custClr>
    <a:custClr name="Dark Tangerine 1">
      <a:srgbClr val="AE6800"/>
    </a:custClr>
    <a:custClr name="Primary Tangerine">
      <a:srgbClr val="EB8C00"/>
    </a:custClr>
    <a:custClr name="Light Tangerine 1">
      <a:srgbClr val="FFA929"/>
    </a:custClr>
    <a:custClr name="Light Tangerine 2">
      <a:srgbClr val="FFDCA9"/>
    </a:custClr>
    <a:custClr name="Dark Yellow 2">
      <a:srgbClr val="855F00"/>
    </a:custClr>
    <a:custClr name="Dark Yellow 1">
      <a:srgbClr val="C28A00"/>
    </a:custClr>
    <a:custClr name="Primary Yellow">
      <a:srgbClr val="FFB600"/>
    </a:custClr>
    <a:custClr name="Light Yellow 1">
      <a:srgbClr val="FFC83D"/>
    </a:custClr>
    <a:custClr name="Light Yellow 2">
      <a:srgbClr val="FFECBD"/>
    </a:custClr>
    <a:custClr name="Dark Rose 2">
      <a:srgbClr val="6E2A35"/>
    </a:custClr>
    <a:custClr name="Dark Rose 1">
      <a:srgbClr val="A43E50"/>
    </a:custClr>
    <a:custClr name="Primary Rose">
      <a:srgbClr val="DB536A"/>
    </a:custClr>
    <a:custClr name="Light Rose 1">
      <a:srgbClr val="E27588"/>
    </a:custClr>
    <a:custClr name="Light Rose 2">
      <a:srgbClr val="F1BAC3"/>
    </a:custClr>
    <a:custClr name="Dark Red 2">
      <a:srgbClr val="741910"/>
    </a:custClr>
    <a:custClr name="Dark Red 1">
      <a:srgbClr val="AA2417"/>
    </a:custClr>
    <a:custClr name="Primary Red">
      <a:srgbClr val="E0301E"/>
    </a:custClr>
    <a:custClr name="Light Red 1">
      <a:srgbClr val="E86153"/>
    </a:custClr>
    <a:custClr name="Light Red 2">
      <a:srgbClr val="F7C8C4"/>
    </a:custClr>
    <a:custClr name="Black">
      <a:srgbClr val="000000"/>
    </a:custClr>
    <a:custClr name="Dark Grey">
      <a:srgbClr val="2D2D2D"/>
    </a:custClr>
    <a:custClr name="Medium Grey">
      <a:srgbClr val="464646"/>
    </a:custClr>
    <a:custClr name="Grey">
      <a:srgbClr val="7D7D7D"/>
    </a:custClr>
    <a:custClr name="Light Grey">
      <a:srgbClr val="DEDEDE"/>
    </a:custClr>
    <a:custClr name="Dark Purple 2">
      <a:srgbClr val="4B06B2"/>
    </a:custClr>
    <a:custClr name="Dark Purple 1">
      <a:srgbClr val="6A1CE2"/>
    </a:custClr>
    <a:custClr name="Secondary Purple">
      <a:srgbClr val="9013FE"/>
    </a:custClr>
    <a:custClr name="Light Purple 1">
      <a:srgbClr val="B15AFE"/>
    </a:custClr>
    <a:custClr name="Light Purple 2">
      <a:srgbClr val="DEB8FF"/>
    </a:custClr>
    <a:custClr name="Dark Blue 2">
      <a:srgbClr val="003DAB"/>
    </a:custClr>
    <a:custClr name="Dark Blue 1">
      <a:srgbClr val="0060D7"/>
    </a:custClr>
    <a:custClr name="Secondary Blue">
      <a:srgbClr val="0089EB"/>
    </a:custClr>
    <a:custClr name="Light Blue 1">
      <a:srgbClr val="4DACF1"/>
    </a:custClr>
    <a:custClr name="Light Blue 2">
      <a:srgbClr val="B3DCF9"/>
    </a:custClr>
    <a:custClr name="Dark Green 2">
      <a:srgbClr val="175C2C"/>
    </a:custClr>
    <a:custClr name="Dark Green 1">
      <a:srgbClr val="2C8646"/>
    </a:custClr>
    <a:custClr name="Secondary Green">
      <a:srgbClr val="4EB523"/>
    </a:custClr>
    <a:custClr name="Light Green 1">
      <a:srgbClr val="86DB4F"/>
    </a:custClr>
    <a:custClr name="Light Green 2">
      <a:srgbClr val="C4FC9F"/>
    </a:custClr>
    <a:custClr name="Status Red">
      <a:srgbClr val="E0301E"/>
    </a:custClr>
    <a:custClr name="Status Yellow">
      <a:srgbClr val="FFB600"/>
    </a:custClr>
    <a:custClr name="Status Green">
      <a:srgbClr val="175C2C"/>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DcR_SlideID>b11a7f0d-541e-4d0c-bfee-c62edbe77053</DcR_SlideID>
</file>

<file path=customXml/item10.xml><?xml version="1.0" encoding="utf-8"?>
<DcR_SlideID>d459db47-15ba-4c32-8160-6754808e649e</DcR_SlideID>
</file>

<file path=customXml/item11.xml><?xml version="1.0" encoding="utf-8"?>
<DcR_SlideID>94c05ba2-754e-43ba-a80d-7af26f3e1e9d</DcR_SlideID>
</file>

<file path=customXml/item12.xml><?xml version="1.0" encoding="utf-8"?>
<DcR_SlideID>b11a7f0d-541e-4d0c-bfee-c62edbe77053</DcR_SlideID>
</file>

<file path=customXml/item13.xml><?xml version="1.0" encoding="utf-8"?>
<DcR_SlideID>5f2ca3f0-9f4a-4bba-9265-09a57e4df492</DcR_SlideID>
</file>

<file path=customXml/item14.xml><?xml version="1.0" encoding="utf-8"?>
<DcR_SlideID>a9df6906-0850-4f7f-a42e-7643c1291ae8</DcR_SlideID>
</file>

<file path=customXml/item15.xml><?xml version="1.0" encoding="utf-8"?>
<DcR_SlideID>2886da22-f681-4028-8237-5af936342e97</DcR_SlideID>
</file>

<file path=customXml/item16.xml><?xml version="1.0" encoding="utf-8"?>
<DcR_SlideID>b11a7f0d-541e-4d0c-bfee-c62edbe77053</DcR_SlideID>
</file>

<file path=customXml/item17.xml><?xml version="1.0" encoding="utf-8"?>
<DcR_SlideID>4412a7fd-00bd-4215-a4f9-2d60444a262e</DcR_SlideID>
</file>

<file path=customXml/item18.xml><?xml version="1.0" encoding="utf-8"?>
<DcR_SlideID>b11a7f0d-541e-4d0c-bfee-c62edbe77053</DcR_SlideID>
</file>

<file path=customXml/item19.xml><?xml version="1.0" encoding="utf-8"?>
<ct:contentTypeSchema xmlns:ct="http://schemas.microsoft.com/office/2006/metadata/contentType" xmlns:ma="http://schemas.microsoft.com/office/2006/metadata/properties/metaAttributes" ct:_="" ma:_="" ma:contentTypeName="Document" ma:contentTypeID="0x010100C176C4735BF9E1458A47316D2D4D9CCC" ma:contentTypeVersion="16" ma:contentTypeDescription="Create a new document." ma:contentTypeScope="" ma:versionID="aaf87bd17212f20e08e4071ed8bf015b">
  <xsd:schema xmlns:xsd="http://www.w3.org/2001/XMLSchema" xmlns:xs="http://www.w3.org/2001/XMLSchema" xmlns:p="http://schemas.microsoft.com/office/2006/metadata/properties" xmlns:ns2="3c6651c9-9f3e-49ea-ac4a-f87e1ddf7b88" xmlns:ns3="a3031a3a-3bcb-4e8a-b196-0c72e1e30108" targetNamespace="http://schemas.microsoft.com/office/2006/metadata/properties" ma:root="true" ma:fieldsID="e1a37563f2707d04d143c3feb8ada037" ns2:_="" ns3:_="">
    <xsd:import namespace="3c6651c9-9f3e-49ea-ac4a-f87e1ddf7b88"/>
    <xsd:import namespace="a3031a3a-3bcb-4e8a-b196-0c72e1e30108"/>
    <xsd:element name="properties">
      <xsd:complexType>
        <xsd:sequence>
          <xsd:element name="documentManagement">
            <xsd:complexType>
              <xsd:all>
                <xsd:element ref="ns2:Links" minOccurs="0"/>
                <xsd:element ref="ns2:_Flow_SignoffStatus" minOccurs="0"/>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SearchPropertie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6651c9-9f3e-49ea-ac4a-f87e1ddf7b88" elementFormDefault="qualified">
    <xsd:import namespace="http://schemas.microsoft.com/office/2006/documentManagement/types"/>
    <xsd:import namespace="http://schemas.microsoft.com/office/infopath/2007/PartnerControls"/>
    <xsd:element name="Links" ma:index="8" nillable="true" ma:displayName="Links" ma:list="{32325c0c-a4a2-4be8-962f-5fef7a2ab604}" ma:internalName="Links" ma:readOnly="true" ma:showField="From_x0020_Document">
      <xsd:simpleType>
        <xsd:restriction base="dms:Lookup"/>
      </xsd:simpleType>
    </xsd:element>
    <xsd:element name="_Flow_SignoffStatus" ma:index="9" nillable="true" ma:displayName="Sign Off" ma:internalName="SignOff">
      <xsd:simpleType>
        <xsd:restriction base="dms:Text"/>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7bde53e-b0a2-4e98-8550-8a152603f3a2"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031a3a-3bcb-4e8a-b196-0c72e1e3010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6bf389a1-7d1c-45af-8d81-92e374283f80}" ma:internalName="TaxCatchAll" ma:showField="CatchAllData" ma:web="a3031a3a-3bcb-4e8a-b196-0c72e1e301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DcR_SlideID>b11a7f0d-541e-4d0c-bfee-c62edbe77053</DcR_SlideID>
</file>

<file path=customXml/item20.xml><?xml version="1.0" encoding="utf-8"?>
<?mso-contentType ?>
<FormTemplates xmlns="http://schemas.microsoft.com/sharepoint/v3/contenttype/forms">
  <Display>DocumentLibraryForm</Display>
  <Edit>DocumentLibraryForm</Edit>
  <New>DocumentLibraryForm</New>
</FormTemplates>
</file>

<file path=customXml/item3.xml><?xml version="1.0" encoding="utf-8"?>
<DcR_SlideID>68df1c69-75c6-48e7-8869-da3039e87951</DcR_SlideID>
</file>

<file path=customXml/item4.xml><?xml version="1.0" encoding="utf-8"?>
<DcR_SlideID>61a32296-d468-4232-83a8-81d22757e4bf</DcR_SlideID>
</file>

<file path=customXml/item5.xml><?xml version="1.0" encoding="utf-8"?>
<DcR_SlideID>6265b68f-ad54-4eaa-824e-8b444dfecd0f</DcR_SlideID>
</file>

<file path=customXml/item6.xml><?xml version="1.0" encoding="utf-8"?>
<DcR_SlideID>3eb5c26c-f273-41a5-9d96-9d0aefbaa01a</DcR_SlideID>
</file>

<file path=customXml/item7.xml><?xml version="1.0" encoding="utf-8"?>
<p:properties xmlns:p="http://schemas.microsoft.com/office/2006/metadata/properties" xmlns:xsi="http://www.w3.org/2001/XMLSchema-instance" xmlns:pc="http://schemas.microsoft.com/office/infopath/2007/PartnerControls">
  <documentManagement>
    <lcf76f155ced4ddcb4097134ff3c332f xmlns="3c6651c9-9f3e-49ea-ac4a-f87e1ddf7b88">
      <Terms xmlns="http://schemas.microsoft.com/office/infopath/2007/PartnerControls"/>
    </lcf76f155ced4ddcb4097134ff3c332f>
    <TaxCatchAll xmlns="a3031a3a-3bcb-4e8a-b196-0c72e1e30108" xsi:nil="true"/>
    <_Flow_SignoffStatus xmlns="3c6651c9-9f3e-49ea-ac4a-f87e1ddf7b88" xsi:nil="true"/>
    <SharedWithUsers xmlns="a3031a3a-3bcb-4e8a-b196-0c72e1e30108">
      <UserInfo>
        <DisplayName>Reema Purohit (IN)</DisplayName>
        <AccountId>24</AccountId>
        <AccountType/>
      </UserInfo>
      <UserInfo>
        <DisplayName>Rishi Lahoti (IN)</DisplayName>
        <AccountId>25</AccountId>
        <AccountType/>
      </UserInfo>
    </SharedWithUsers>
  </documentManagement>
</p:properties>
</file>

<file path=customXml/item8.xml><?xml version="1.0" encoding="utf-8"?>
<DcR_SlideID>b11a7f0d-541e-4d0c-bfee-c62edbe77053</DcR_SlideID>
</file>

<file path=customXml/item9.xml><?xml version="1.0" encoding="utf-8"?>
<DcR_SlideID>64bc78b0-f780-467a-9590-969da865ad95</DcR_SlideID>
</file>

<file path=customXml/itemProps1.xml><?xml version="1.0" encoding="utf-8"?>
<ds:datastoreItem xmlns:ds="http://schemas.openxmlformats.org/officeDocument/2006/customXml" ds:itemID="{187E26BD-320B-43D5-B493-E1ECDA6C1D63}">
  <ds:schemaRefs/>
</ds:datastoreItem>
</file>

<file path=customXml/itemProps10.xml><?xml version="1.0" encoding="utf-8"?>
<ds:datastoreItem xmlns:ds="http://schemas.openxmlformats.org/officeDocument/2006/customXml" ds:itemID="{5FCF57A0-8AFC-4671-91AA-8E7D36717BC7}">
  <ds:schemaRefs/>
</ds:datastoreItem>
</file>

<file path=customXml/itemProps11.xml><?xml version="1.0" encoding="utf-8"?>
<ds:datastoreItem xmlns:ds="http://schemas.openxmlformats.org/officeDocument/2006/customXml" ds:itemID="{8B4B5E8C-5282-4923-80C8-0D93038F8FD5}">
  <ds:schemaRefs/>
</ds:datastoreItem>
</file>

<file path=customXml/itemProps12.xml><?xml version="1.0" encoding="utf-8"?>
<ds:datastoreItem xmlns:ds="http://schemas.openxmlformats.org/officeDocument/2006/customXml" ds:itemID="{EB5E1E1E-9FE0-4327-8B86-2DAEA37F0769}">
  <ds:schemaRefs/>
</ds:datastoreItem>
</file>

<file path=customXml/itemProps13.xml><?xml version="1.0" encoding="utf-8"?>
<ds:datastoreItem xmlns:ds="http://schemas.openxmlformats.org/officeDocument/2006/customXml" ds:itemID="{B65D6388-DD1A-45F7-87A6-18797E474A64}">
  <ds:schemaRefs/>
</ds:datastoreItem>
</file>

<file path=customXml/itemProps14.xml><?xml version="1.0" encoding="utf-8"?>
<ds:datastoreItem xmlns:ds="http://schemas.openxmlformats.org/officeDocument/2006/customXml" ds:itemID="{05D8AEFC-CD02-4C25-8CF6-071B77766DAB}">
  <ds:schemaRefs/>
</ds:datastoreItem>
</file>

<file path=customXml/itemProps15.xml><?xml version="1.0" encoding="utf-8"?>
<ds:datastoreItem xmlns:ds="http://schemas.openxmlformats.org/officeDocument/2006/customXml" ds:itemID="{B77A2E70-6451-4CEF-9ECE-9BE48ED6C2D5}">
  <ds:schemaRefs/>
</ds:datastoreItem>
</file>

<file path=customXml/itemProps16.xml><?xml version="1.0" encoding="utf-8"?>
<ds:datastoreItem xmlns:ds="http://schemas.openxmlformats.org/officeDocument/2006/customXml" ds:itemID="{EEA7A6F5-E8F6-4AB7-B2CE-9FADA6DF26F9}">
  <ds:schemaRefs/>
</ds:datastoreItem>
</file>

<file path=customXml/itemProps17.xml><?xml version="1.0" encoding="utf-8"?>
<ds:datastoreItem xmlns:ds="http://schemas.openxmlformats.org/officeDocument/2006/customXml" ds:itemID="{B8980D51-8941-476B-BEEE-B648360F3BA0}">
  <ds:schemaRefs/>
</ds:datastoreItem>
</file>

<file path=customXml/itemProps18.xml><?xml version="1.0" encoding="utf-8"?>
<ds:datastoreItem xmlns:ds="http://schemas.openxmlformats.org/officeDocument/2006/customXml" ds:itemID="{349BC8AD-0FDC-4B93-9344-2CFE0C015153}">
  <ds:schemaRefs/>
</ds:datastoreItem>
</file>

<file path=customXml/itemProps19.xml><?xml version="1.0" encoding="utf-8"?>
<ds:datastoreItem xmlns:ds="http://schemas.openxmlformats.org/officeDocument/2006/customXml" ds:itemID="{6386AF39-7BD2-4663-B60C-25D63717AC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6651c9-9f3e-49ea-ac4a-f87e1ddf7b88"/>
    <ds:schemaRef ds:uri="a3031a3a-3bcb-4e8a-b196-0c72e1e301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BD45EA-E065-4047-B872-C38300A56312}">
  <ds:schemaRefs/>
</ds:datastoreItem>
</file>

<file path=customXml/itemProps20.xml><?xml version="1.0" encoding="utf-8"?>
<ds:datastoreItem xmlns:ds="http://schemas.openxmlformats.org/officeDocument/2006/customXml" ds:itemID="{5B89E568-CB5D-49F8-9D27-5805920FA028}">
  <ds:schemaRefs>
    <ds:schemaRef ds:uri="http://schemas.microsoft.com/sharepoint/v3/contenttype/forms"/>
  </ds:schemaRefs>
</ds:datastoreItem>
</file>

<file path=customXml/itemProps3.xml><?xml version="1.0" encoding="utf-8"?>
<ds:datastoreItem xmlns:ds="http://schemas.openxmlformats.org/officeDocument/2006/customXml" ds:itemID="{618EF538-E476-4267-A082-1E8E563F8931}">
  <ds:schemaRefs/>
</ds:datastoreItem>
</file>

<file path=customXml/itemProps4.xml><?xml version="1.0" encoding="utf-8"?>
<ds:datastoreItem xmlns:ds="http://schemas.openxmlformats.org/officeDocument/2006/customXml" ds:itemID="{38CD048A-0AE2-4515-BA36-44FC59C11D08}">
  <ds:schemaRefs/>
</ds:datastoreItem>
</file>

<file path=customXml/itemProps5.xml><?xml version="1.0" encoding="utf-8"?>
<ds:datastoreItem xmlns:ds="http://schemas.openxmlformats.org/officeDocument/2006/customXml" ds:itemID="{3D6A6877-F475-4C2C-98CB-3B0A0DE38162}">
  <ds:schemaRefs/>
</ds:datastoreItem>
</file>

<file path=customXml/itemProps6.xml><?xml version="1.0" encoding="utf-8"?>
<ds:datastoreItem xmlns:ds="http://schemas.openxmlformats.org/officeDocument/2006/customXml" ds:itemID="{2EA5DDD7-A350-4536-96E5-29F4B1B18A43}">
  <ds:schemaRefs/>
</ds:datastoreItem>
</file>

<file path=customXml/itemProps7.xml><?xml version="1.0" encoding="utf-8"?>
<ds:datastoreItem xmlns:ds="http://schemas.openxmlformats.org/officeDocument/2006/customXml" ds:itemID="{3BA83B99-26D8-4DF4-BE24-628482C2FEAE}">
  <ds:schemaRefs>
    <ds:schemaRef ds:uri="http://schemas.openxmlformats.org/package/2006/metadata/core-properties"/>
    <ds:schemaRef ds:uri="http://schemas.microsoft.com/office/2006/documentManagement/types"/>
    <ds:schemaRef ds:uri="http://purl.org/dc/terms/"/>
    <ds:schemaRef ds:uri="http://purl.org/dc/dcmitype/"/>
    <ds:schemaRef ds:uri="http://schemas.microsoft.com/office/2006/metadata/properties"/>
    <ds:schemaRef ds:uri="http://purl.org/dc/elements/1.1/"/>
    <ds:schemaRef ds:uri="3c6651c9-9f3e-49ea-ac4a-f87e1ddf7b88"/>
    <ds:schemaRef ds:uri="http://www.w3.org/XML/1998/namespace"/>
    <ds:schemaRef ds:uri="http://schemas.microsoft.com/office/infopath/2007/PartnerControls"/>
    <ds:schemaRef ds:uri="a3031a3a-3bcb-4e8a-b196-0c72e1e30108"/>
  </ds:schemaRefs>
</ds:datastoreItem>
</file>

<file path=customXml/itemProps8.xml><?xml version="1.0" encoding="utf-8"?>
<ds:datastoreItem xmlns:ds="http://schemas.openxmlformats.org/officeDocument/2006/customXml" ds:itemID="{70EA0206-AC1D-47D0-9A95-ED2D9575FD79}">
  <ds:schemaRefs/>
</ds:datastoreItem>
</file>

<file path=customXml/itemProps9.xml><?xml version="1.0" encoding="utf-8"?>
<ds:datastoreItem xmlns:ds="http://schemas.openxmlformats.org/officeDocument/2006/customXml" ds:itemID="{B753D4F2-0F0B-4AB2-819B-65F53F5AE4CF}">
  <ds:schemaRefs/>
</ds:datastoreItem>
</file>

<file path=docProps/app.xml><?xml version="1.0" encoding="utf-8"?>
<Properties xmlns="http://schemas.openxmlformats.org/officeDocument/2006/extended-properties" xmlns:vt="http://schemas.openxmlformats.org/officeDocument/2006/docPropsVTypes">
  <Template>PwC 16x9 PowerPoint</Template>
  <TotalTime>3711</TotalTime>
  <Words>702</Words>
  <Application>Microsoft Office PowerPoint</Application>
  <PresentationFormat>Widescreen</PresentationFormat>
  <Paragraphs>181</Paragraphs>
  <Slides>9</Slides>
  <Notes>7</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9</vt:i4>
      </vt:variant>
    </vt:vector>
  </HeadingPairs>
  <TitlesOfParts>
    <vt:vector size="15" baseType="lpstr">
      <vt:lpstr>Arial</vt:lpstr>
      <vt:lpstr>Calibri</vt:lpstr>
      <vt:lpstr>Georgia</vt:lpstr>
      <vt:lpstr>Wingdings</vt:lpstr>
      <vt:lpstr>PwC</vt:lpstr>
      <vt:lpstr>think-cell Slide</vt:lpstr>
      <vt:lpstr>PowerPoint Presentation</vt:lpstr>
      <vt:lpstr>PowerPoint Presentation</vt:lpstr>
      <vt:lpstr>#1 ECB Loans through IBU</vt:lpstr>
      <vt:lpstr>#2 ECB Loans through GTC in IFSC</vt:lpstr>
      <vt:lpstr>#3 Treasury services</vt:lpstr>
      <vt:lpstr>#4 Listing of corporate bonds/ ESG bonds</vt:lpstr>
      <vt:lpstr>#5 Re-invoicing</vt:lpstr>
      <vt:lpstr>#6 Ship Leasing from IFSC</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 Gnanaraj</dc:creator>
  <cp:keywords/>
  <dc:description/>
  <cp:lastModifiedBy>Vandit Shah (IN)</cp:lastModifiedBy>
  <cp:revision>22</cp:revision>
  <cp:lastPrinted>2024-05-24T07:37:44Z</cp:lastPrinted>
  <dcterms:created xsi:type="dcterms:W3CDTF">2023-10-31T05:33:28Z</dcterms:created>
  <dcterms:modified xsi:type="dcterms:W3CDTF">2025-02-06T16:32:07Z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B template type">
    <vt:lpwstr>PwC16x9</vt:lpwstr>
  </property>
  <property fmtid="{D5CDD505-2E9C-101B-9397-08002B2CF9AE}" pid="3" name="TB template version">
    <vt:lpwstr>6</vt:lpwstr>
  </property>
  <property fmtid="{D5CDD505-2E9C-101B-9397-08002B2CF9AE}" pid="4" name="TB template release">
    <vt:lpwstr>4</vt:lpwstr>
  </property>
  <property fmtid="{D5CDD505-2E9C-101B-9397-08002B2CF9AE}" pid="5" name="ContentTypeId">
    <vt:lpwstr>0x010100C176C4735BF9E1458A47316D2D4D9CCC</vt:lpwstr>
  </property>
  <property fmtid="{D5CDD505-2E9C-101B-9397-08002B2CF9AE}" pid="6" name="MediaServiceImageTags">
    <vt:lpwstr/>
  </property>
</Properties>
</file>