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20"/>
  </p:sldMasterIdLst>
  <p:notesMasterIdLst>
    <p:notesMasterId r:id="rId37"/>
  </p:notesMasterIdLst>
  <p:sldIdLst>
    <p:sldId id="2147477544" r:id="rId21"/>
    <p:sldId id="2147477548" r:id="rId22"/>
    <p:sldId id="2147478296" r:id="rId23"/>
    <p:sldId id="2147477538" r:id="rId24"/>
    <p:sldId id="2147478307" r:id="rId25"/>
    <p:sldId id="2147469577" r:id="rId26"/>
    <p:sldId id="2147477549" r:id="rId27"/>
    <p:sldId id="2147478295" r:id="rId28"/>
    <p:sldId id="2147477547" r:id="rId29"/>
    <p:sldId id="2147477541" r:id="rId30"/>
    <p:sldId id="2145706564" r:id="rId31"/>
    <p:sldId id="2147478305" r:id="rId32"/>
    <p:sldId id="2147477535" r:id="rId33"/>
    <p:sldId id="2147477557" r:id="rId34"/>
    <p:sldId id="2147477558" r:id="rId35"/>
    <p:sldId id="2145706187" r:id="rId36"/>
  </p:sldIdLst>
  <p:sldSz cx="12192000" cy="6858000"/>
  <p:notesSz cx="7315200" cy="9601200"/>
  <p:custDataLst>
    <p:custData r:id="rId1"/>
    <p:custData r:id="rId2"/>
    <p:custData r:id="rId3"/>
    <p:custData r:id="rId4"/>
    <p:custData r:id="rId5"/>
    <p:custData r:id="rId6"/>
    <p:custData r:id="rId7"/>
    <p:custData r:id="rId8"/>
    <p:custData r:id="rId9"/>
    <p:custData r:id="rId10"/>
    <p:custData r:id="rId11"/>
    <p:custData r:id="rId12"/>
    <p:custData r:id="rId13"/>
    <p:custData r:id="rId14"/>
    <p:custData r:id="rId15"/>
    <p:custData r:id="rId16"/>
    <p:custData r:id="rId17"/>
    <p:custData r:id="rId18"/>
    <p:custData r:id="rId19"/>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7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e, Joanne" initials="SJ" lastIdx="0" clrIdx="0">
    <p:extLst>
      <p:ext uri="{19B8F6BF-5375-455C-9EA6-DF929625EA0E}">
        <p15:presenceInfo xmlns:p15="http://schemas.microsoft.com/office/powerpoint/2012/main" userId="S::1247227@zone1.scb.net::b3d44a7e-629a-4b0a-bc34-35c20a55f9c3" providerId="AD"/>
      </p:ext>
    </p:extLst>
  </p:cmAuthor>
  <p:cmAuthor id="2" name="Majumder,Suchismita" initials="M" lastIdx="1" clrIdx="1">
    <p:extLst>
      <p:ext uri="{19B8F6BF-5375-455C-9EA6-DF929625EA0E}">
        <p15:presenceInfo xmlns:p15="http://schemas.microsoft.com/office/powerpoint/2012/main" userId="S::1648803@zone1.scb.net::473c0adc-9340-47b3-9d79-3a84418f3c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3EA"/>
    <a:srgbClr val="E61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5" autoAdjust="0"/>
    <p:restoredTop sz="92308" autoAdjust="0"/>
  </p:normalViewPr>
  <p:slideViewPr>
    <p:cSldViewPr snapToGrid="0" snapToObjects="1">
      <p:cViewPr varScale="1">
        <p:scale>
          <a:sx n="79" d="100"/>
          <a:sy n="79" d="100"/>
        </p:scale>
        <p:origin x="1003" y="72"/>
      </p:cViewPr>
      <p:guideLst>
        <p:guide pos="3792"/>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commentAuthors" Target="commentAuthors.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slide" Target="slides/slide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1.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arwal, Anand" userId="6ea3921a-d686-4952-93ba-5e45e7bba823" providerId="ADAL" clId="{561ECA7C-29CE-49E0-99F7-B0F10F096AAD}"/>
    <pc:docChg chg="custSel modSld">
      <pc:chgData name="Agarwal, Anand" userId="6ea3921a-d686-4952-93ba-5e45e7bba823" providerId="ADAL" clId="{561ECA7C-29CE-49E0-99F7-B0F10F096AAD}" dt="2025-02-06T06:36:03.943" v="161" actId="478"/>
      <pc:docMkLst>
        <pc:docMk/>
      </pc:docMkLst>
      <pc:sldChg chg="delSp mod">
        <pc:chgData name="Agarwal, Anand" userId="6ea3921a-d686-4952-93ba-5e45e7bba823" providerId="ADAL" clId="{561ECA7C-29CE-49E0-99F7-B0F10F096AAD}" dt="2025-02-06T06:36:03.943" v="161" actId="478"/>
        <pc:sldMkLst>
          <pc:docMk/>
          <pc:sldMk cId="332304380" sldId="2147477535"/>
        </pc:sldMkLst>
        <pc:spChg chg="del">
          <ac:chgData name="Agarwal, Anand" userId="6ea3921a-d686-4952-93ba-5e45e7bba823" providerId="ADAL" clId="{561ECA7C-29CE-49E0-99F7-B0F10F096AAD}" dt="2025-02-06T06:36:03.943" v="161" actId="478"/>
          <ac:spMkLst>
            <pc:docMk/>
            <pc:sldMk cId="332304380" sldId="2147477535"/>
            <ac:spMk id="2" creationId="{B4717495-796D-A0FF-7589-5F4ECEC08A22}"/>
          </ac:spMkLst>
        </pc:spChg>
      </pc:sldChg>
      <pc:sldChg chg="modSp mod">
        <pc:chgData name="Agarwal, Anand" userId="6ea3921a-d686-4952-93ba-5e45e7bba823" providerId="ADAL" clId="{561ECA7C-29CE-49E0-99F7-B0F10F096AAD}" dt="2025-02-06T06:26:20.281" v="160" actId="20577"/>
        <pc:sldMkLst>
          <pc:docMk/>
          <pc:sldMk cId="3575038596" sldId="2147477538"/>
        </pc:sldMkLst>
        <pc:spChg chg="mod">
          <ac:chgData name="Agarwal, Anand" userId="6ea3921a-d686-4952-93ba-5e45e7bba823" providerId="ADAL" clId="{561ECA7C-29CE-49E0-99F7-B0F10F096AAD}" dt="2025-02-06T06:26:20.281" v="160" actId="20577"/>
          <ac:spMkLst>
            <pc:docMk/>
            <pc:sldMk cId="3575038596" sldId="2147477538"/>
            <ac:spMk id="2" creationId="{597CF6DC-CE59-E2BE-2C5C-07BC22DA44B9}"/>
          </ac:spMkLst>
        </pc:spChg>
        <pc:spChg chg="mod">
          <ac:chgData name="Agarwal, Anand" userId="6ea3921a-d686-4952-93ba-5e45e7bba823" providerId="ADAL" clId="{561ECA7C-29CE-49E0-99F7-B0F10F096AAD}" dt="2025-02-06T06:23:40.915" v="159" actId="20577"/>
          <ac:spMkLst>
            <pc:docMk/>
            <pc:sldMk cId="3575038596" sldId="2147477538"/>
            <ac:spMk id="14" creationId="{172BA93C-3D07-77D3-21BF-726C90498381}"/>
          </ac:spMkLst>
        </pc:spChg>
      </pc:sldChg>
      <pc:sldChg chg="modSp mod">
        <pc:chgData name="Agarwal, Anand" userId="6ea3921a-d686-4952-93ba-5e45e7bba823" providerId="ADAL" clId="{561ECA7C-29CE-49E0-99F7-B0F10F096AAD}" dt="2025-02-05T15:54:47.829" v="10" actId="1036"/>
        <pc:sldMkLst>
          <pc:docMk/>
          <pc:sldMk cId="2396695040" sldId="2147477548"/>
        </pc:sldMkLst>
        <pc:spChg chg="mod">
          <ac:chgData name="Agarwal, Anand" userId="6ea3921a-d686-4952-93ba-5e45e7bba823" providerId="ADAL" clId="{561ECA7C-29CE-49E0-99F7-B0F10F096AAD}" dt="2025-02-05T15:54:47.829" v="10" actId="1036"/>
          <ac:spMkLst>
            <pc:docMk/>
            <pc:sldMk cId="2396695040" sldId="2147477548"/>
            <ac:spMk id="3" creationId="{74AD3F46-5EFE-F847-C95E-6B6AE50AA958}"/>
          </ac:spMkLst>
        </pc:spChg>
      </pc:sldChg>
      <pc:sldChg chg="modSp mod">
        <pc:chgData name="Agarwal, Anand" userId="6ea3921a-d686-4952-93ba-5e45e7bba823" providerId="ADAL" clId="{561ECA7C-29CE-49E0-99F7-B0F10F096AAD}" dt="2025-02-06T06:16:57.319" v="157" actId="1036"/>
        <pc:sldMkLst>
          <pc:docMk/>
          <pc:sldMk cId="2503563886" sldId="2147477549"/>
        </pc:sldMkLst>
        <pc:spChg chg="mod">
          <ac:chgData name="Agarwal, Anand" userId="6ea3921a-d686-4952-93ba-5e45e7bba823" providerId="ADAL" clId="{561ECA7C-29CE-49E0-99F7-B0F10F096AAD}" dt="2025-02-06T06:16:52.122" v="156" actId="1035"/>
          <ac:spMkLst>
            <pc:docMk/>
            <pc:sldMk cId="2503563886" sldId="2147477549"/>
            <ac:spMk id="4" creationId="{C89BE207-FC22-CFC3-D0CA-F4B1322E6897}"/>
          </ac:spMkLst>
        </pc:spChg>
        <pc:graphicFrameChg chg="mod modGraphic">
          <ac:chgData name="Agarwal, Anand" userId="6ea3921a-d686-4952-93ba-5e45e7bba823" providerId="ADAL" clId="{561ECA7C-29CE-49E0-99F7-B0F10F096AAD}" dt="2025-02-06T06:16:42.750" v="134" actId="20577"/>
          <ac:graphicFrameMkLst>
            <pc:docMk/>
            <pc:sldMk cId="2503563886" sldId="2147477549"/>
            <ac:graphicFrameMk id="2" creationId="{2070D19C-4DA8-4CBB-9935-01189E5D9672}"/>
          </ac:graphicFrameMkLst>
        </pc:graphicFrameChg>
        <pc:graphicFrameChg chg="mod modGraphic">
          <ac:chgData name="Agarwal, Anand" userId="6ea3921a-d686-4952-93ba-5e45e7bba823" providerId="ADAL" clId="{561ECA7C-29CE-49E0-99F7-B0F10F096AAD}" dt="2025-02-06T06:16:57.319" v="157" actId="1036"/>
          <ac:graphicFrameMkLst>
            <pc:docMk/>
            <pc:sldMk cId="2503563886" sldId="2147477549"/>
            <ac:graphicFrameMk id="26" creationId="{69D0B5EE-4584-47E5-9D7B-EF550B703EC4}"/>
          </ac:graphicFrameMkLst>
        </pc:graphicFrameChg>
        <pc:graphicFrameChg chg="modGraphic">
          <ac:chgData name="Agarwal, Anand" userId="6ea3921a-d686-4952-93ba-5e45e7bba823" providerId="ADAL" clId="{561ECA7C-29CE-49E0-99F7-B0F10F096AAD}" dt="2025-02-06T06:15:08.468" v="127" actId="14734"/>
          <ac:graphicFrameMkLst>
            <pc:docMk/>
            <pc:sldMk cId="2503563886" sldId="2147477549"/>
            <ac:graphicFrameMk id="27" creationId="{3C91274C-5475-4E16-A636-078E26964522}"/>
          </ac:graphicFrameMkLst>
        </pc:graphicFrameChg>
      </pc:sldChg>
    </pc:docChg>
  </pc:docChgLst>
  <pc:docChgLst>
    <pc:chgData name="Wong, Peter W M" userId="36ab827f-30ff-43c0-86be-85a4286de9b9" providerId="ADAL" clId="{2AAE528E-459E-47E8-A7B8-26E3DA9FE688}"/>
    <pc:docChg chg="custSel modSld">
      <pc:chgData name="Wong, Peter W M" userId="36ab827f-30ff-43c0-86be-85a4286de9b9" providerId="ADAL" clId="{2AAE528E-459E-47E8-A7B8-26E3DA9FE688}" dt="2025-02-05T03:34:54.020" v="631" actId="6549"/>
      <pc:docMkLst>
        <pc:docMk/>
      </pc:docMkLst>
      <pc:sldChg chg="modSp mod">
        <pc:chgData name="Wong, Peter W M" userId="36ab827f-30ff-43c0-86be-85a4286de9b9" providerId="ADAL" clId="{2AAE528E-459E-47E8-A7B8-26E3DA9FE688}" dt="2025-02-05T02:30:43.934" v="82" actId="20577"/>
        <pc:sldMkLst>
          <pc:docMk/>
          <pc:sldMk cId="3433225165" sldId="2147469577"/>
        </pc:sldMkLst>
        <pc:spChg chg="mod">
          <ac:chgData name="Wong, Peter W M" userId="36ab827f-30ff-43c0-86be-85a4286de9b9" providerId="ADAL" clId="{2AAE528E-459E-47E8-A7B8-26E3DA9FE688}" dt="2025-02-05T02:30:43.934" v="82" actId="20577"/>
          <ac:spMkLst>
            <pc:docMk/>
            <pc:sldMk cId="3433225165" sldId="2147469577"/>
            <ac:spMk id="27" creationId="{6DEE90A3-52B6-4C97-863E-400554276E20}"/>
          </ac:spMkLst>
        </pc:spChg>
        <pc:spChg chg="mod">
          <ac:chgData name="Wong, Peter W M" userId="36ab827f-30ff-43c0-86be-85a4286de9b9" providerId="ADAL" clId="{2AAE528E-459E-47E8-A7B8-26E3DA9FE688}" dt="2025-02-05T02:29:57.142" v="11" actId="1076"/>
          <ac:spMkLst>
            <pc:docMk/>
            <pc:sldMk cId="3433225165" sldId="2147469577"/>
            <ac:spMk id="51" creationId="{7F51ECE5-C4D7-40F4-B083-8548AC856226}"/>
          </ac:spMkLst>
        </pc:spChg>
      </pc:sldChg>
      <pc:sldChg chg="modSp mod">
        <pc:chgData name="Wong, Peter W M" userId="36ab827f-30ff-43c0-86be-85a4286de9b9" providerId="ADAL" clId="{2AAE528E-459E-47E8-A7B8-26E3DA9FE688}" dt="2025-02-05T02:32:41.216" v="190" actId="20577"/>
        <pc:sldMkLst>
          <pc:docMk/>
          <pc:sldMk cId="163859477" sldId="2147477541"/>
        </pc:sldMkLst>
        <pc:graphicFrameChg chg="modGraphic">
          <ac:chgData name="Wong, Peter W M" userId="36ab827f-30ff-43c0-86be-85a4286de9b9" providerId="ADAL" clId="{2AAE528E-459E-47E8-A7B8-26E3DA9FE688}" dt="2025-02-05T02:32:41.216" v="190" actId="20577"/>
          <ac:graphicFrameMkLst>
            <pc:docMk/>
            <pc:sldMk cId="163859477" sldId="2147477541"/>
            <ac:graphicFrameMk id="4" creationId="{48A5AC2A-A7F9-C911-F21E-2EAF4E7BE4D6}"/>
          </ac:graphicFrameMkLst>
        </pc:graphicFrameChg>
      </pc:sldChg>
      <pc:sldChg chg="delSp modSp mod">
        <pc:chgData name="Wong, Peter W M" userId="36ab827f-30ff-43c0-86be-85a4286de9b9" providerId="ADAL" clId="{2AAE528E-459E-47E8-A7B8-26E3DA9FE688}" dt="2025-02-05T02:31:17.553" v="89" actId="207"/>
        <pc:sldMkLst>
          <pc:docMk/>
          <pc:sldMk cId="2503563886" sldId="2147477549"/>
        </pc:sldMkLst>
        <pc:spChg chg="del">
          <ac:chgData name="Wong, Peter W M" userId="36ab827f-30ff-43c0-86be-85a4286de9b9" providerId="ADAL" clId="{2AAE528E-459E-47E8-A7B8-26E3DA9FE688}" dt="2025-02-05T02:30:54.678" v="83" actId="478"/>
          <ac:spMkLst>
            <pc:docMk/>
            <pc:sldMk cId="2503563886" sldId="2147477549"/>
            <ac:spMk id="3" creationId="{69CA4D20-4DD5-48E5-A1B0-E8E6EB3B2747}"/>
          </ac:spMkLst>
        </pc:spChg>
        <pc:graphicFrameChg chg="modGraphic">
          <ac:chgData name="Wong, Peter W M" userId="36ab827f-30ff-43c0-86be-85a4286de9b9" providerId="ADAL" clId="{2AAE528E-459E-47E8-A7B8-26E3DA9FE688}" dt="2025-02-05T02:31:03.905" v="85" actId="207"/>
          <ac:graphicFrameMkLst>
            <pc:docMk/>
            <pc:sldMk cId="2503563886" sldId="2147477549"/>
            <ac:graphicFrameMk id="2" creationId="{2070D19C-4DA8-4CBB-9935-01189E5D9672}"/>
          </ac:graphicFrameMkLst>
        </pc:graphicFrameChg>
        <pc:graphicFrameChg chg="modGraphic">
          <ac:chgData name="Wong, Peter W M" userId="36ab827f-30ff-43c0-86be-85a4286de9b9" providerId="ADAL" clId="{2AAE528E-459E-47E8-A7B8-26E3DA9FE688}" dt="2025-02-05T02:31:10.537" v="87" actId="207"/>
          <ac:graphicFrameMkLst>
            <pc:docMk/>
            <pc:sldMk cId="2503563886" sldId="2147477549"/>
            <ac:graphicFrameMk id="26" creationId="{69D0B5EE-4584-47E5-9D7B-EF550B703EC4}"/>
          </ac:graphicFrameMkLst>
        </pc:graphicFrameChg>
        <pc:graphicFrameChg chg="modGraphic">
          <ac:chgData name="Wong, Peter W M" userId="36ab827f-30ff-43c0-86be-85a4286de9b9" providerId="ADAL" clId="{2AAE528E-459E-47E8-A7B8-26E3DA9FE688}" dt="2025-02-05T02:31:17.553" v="89" actId="207"/>
          <ac:graphicFrameMkLst>
            <pc:docMk/>
            <pc:sldMk cId="2503563886" sldId="2147477549"/>
            <ac:graphicFrameMk id="27" creationId="{3C91274C-5475-4E16-A636-078E26964522}"/>
          </ac:graphicFrameMkLst>
        </pc:graphicFrameChg>
      </pc:sldChg>
      <pc:sldChg chg="modSp mod">
        <pc:chgData name="Wong, Peter W M" userId="36ab827f-30ff-43c0-86be-85a4286de9b9" providerId="ADAL" clId="{2AAE528E-459E-47E8-A7B8-26E3DA9FE688}" dt="2025-02-05T03:34:54.020" v="631" actId="6549"/>
        <pc:sldMkLst>
          <pc:docMk/>
          <pc:sldMk cId="938893643" sldId="2147478296"/>
        </pc:sldMkLst>
        <pc:spChg chg="mod">
          <ac:chgData name="Wong, Peter W M" userId="36ab827f-30ff-43c0-86be-85a4286de9b9" providerId="ADAL" clId="{2AAE528E-459E-47E8-A7B8-26E3DA9FE688}" dt="2025-02-05T02:37:16.143" v="302" actId="20577"/>
          <ac:spMkLst>
            <pc:docMk/>
            <pc:sldMk cId="938893643" sldId="2147478296"/>
            <ac:spMk id="18" creationId="{B740EC29-CF26-475A-8A10-C3464D69D314}"/>
          </ac:spMkLst>
        </pc:spChg>
        <pc:spChg chg="mod">
          <ac:chgData name="Wong, Peter W M" userId="36ab827f-30ff-43c0-86be-85a4286de9b9" providerId="ADAL" clId="{2AAE528E-459E-47E8-A7B8-26E3DA9FE688}" dt="2025-02-05T02:37:13.434" v="301" actId="20577"/>
          <ac:spMkLst>
            <pc:docMk/>
            <pc:sldMk cId="938893643" sldId="2147478296"/>
            <ac:spMk id="20" creationId="{34F6318E-1D2E-4C3B-BD87-55953359E4E6}"/>
          </ac:spMkLst>
        </pc:spChg>
        <pc:spChg chg="mod">
          <ac:chgData name="Wong, Peter W M" userId="36ab827f-30ff-43c0-86be-85a4286de9b9" providerId="ADAL" clId="{2AAE528E-459E-47E8-A7B8-26E3DA9FE688}" dt="2025-02-05T02:37:18.596" v="303" actId="20577"/>
          <ac:spMkLst>
            <pc:docMk/>
            <pc:sldMk cId="938893643" sldId="2147478296"/>
            <ac:spMk id="21" creationId="{0A0D4CC0-BD76-4DA7-A3F3-49BF52614CA9}"/>
          </ac:spMkLst>
        </pc:spChg>
        <pc:spChg chg="mod">
          <ac:chgData name="Wong, Peter W M" userId="36ab827f-30ff-43c0-86be-85a4286de9b9" providerId="ADAL" clId="{2AAE528E-459E-47E8-A7B8-26E3DA9FE688}" dt="2025-02-05T02:42:35.929" v="389" actId="6549"/>
          <ac:spMkLst>
            <pc:docMk/>
            <pc:sldMk cId="938893643" sldId="2147478296"/>
            <ac:spMk id="24" creationId="{3B83C273-9201-4550-BC6E-A717534748FC}"/>
          </ac:spMkLst>
        </pc:spChg>
        <pc:spChg chg="mod">
          <ac:chgData name="Wong, Peter W M" userId="36ab827f-30ff-43c0-86be-85a4286de9b9" providerId="ADAL" clId="{2AAE528E-459E-47E8-A7B8-26E3DA9FE688}" dt="2025-02-05T03:34:54.020" v="631" actId="6549"/>
          <ac:spMkLst>
            <pc:docMk/>
            <pc:sldMk cId="938893643" sldId="2147478296"/>
            <ac:spMk id="25" creationId="{8F820968-8D29-4BAD-A05D-1C1BCA7678D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82A5D-B877-491E-A8E0-9570F9F81C2F}" type="doc">
      <dgm:prSet loTypeId="urn:microsoft.com/office/officeart/2005/8/layout/cycle8" loCatId="cycle" qsTypeId="urn:microsoft.com/office/officeart/2005/8/quickstyle/simple1" qsCatId="simple" csTypeId="urn:microsoft.com/office/officeart/2005/8/colors/accent2_2" csCatId="accent2" phldr="1"/>
      <dgm:spPr/>
    </dgm:pt>
    <dgm:pt modelId="{3BFB5978-8850-48E5-AE70-B89B637BB407}">
      <dgm:prSet phldrT="[Text]" custT="1">
        <dgm:style>
          <a:lnRef idx="1">
            <a:schemeClr val="dk1"/>
          </a:lnRef>
          <a:fillRef idx="2">
            <a:schemeClr val="dk1"/>
          </a:fillRef>
          <a:effectRef idx="1">
            <a:schemeClr val="dk1"/>
          </a:effectRef>
          <a:fontRef idx="minor">
            <a:schemeClr val="dk1"/>
          </a:fontRef>
        </dgm:style>
      </dgm:prSet>
      <dgm:spPr>
        <a:solidFill>
          <a:srgbClr val="DBE8F3"/>
        </a:solidFill>
        <a:ln>
          <a:noFill/>
        </a:ln>
      </dgm:spPr>
      <dgm:t>
        <a:bodyPr/>
        <a:lstStyle/>
        <a:p>
          <a:pPr>
            <a:lnSpc>
              <a:spcPts val="1000"/>
            </a:lnSpc>
          </a:pPr>
          <a:r>
            <a:rPr lang="en-GB" sz="1200" b="1" i="1" dirty="0">
              <a:solidFill>
                <a:srgbClr val="005C84"/>
              </a:solidFill>
              <a:latin typeface="+mj-lt"/>
              <a:cs typeface="Calibri" pitchFamily="34" charset="0"/>
            </a:rPr>
            <a:t>Funding</a:t>
          </a:r>
          <a:endParaRPr lang="en-GB" sz="1200" dirty="0">
            <a:solidFill>
              <a:srgbClr val="005C84"/>
            </a:solidFill>
            <a:latin typeface="+mj-lt"/>
          </a:endParaRPr>
        </a:p>
      </dgm:t>
    </dgm:pt>
    <dgm:pt modelId="{123C4EF6-0118-489F-810F-6609C90887FB}" type="parTrans" cxnId="{6E631FDA-0DB9-4980-A01E-FE78390A477E}">
      <dgm:prSet/>
      <dgm:spPr/>
      <dgm:t>
        <a:bodyPr/>
        <a:lstStyle/>
        <a:p>
          <a:endParaRPr lang="en-GB"/>
        </a:p>
      </dgm:t>
    </dgm:pt>
    <dgm:pt modelId="{7C8DA024-67F7-47D9-9B86-1F7068A53A53}" type="sibTrans" cxnId="{6E631FDA-0DB9-4980-A01E-FE78390A477E}">
      <dgm:prSet/>
      <dgm:spPr/>
      <dgm:t>
        <a:bodyPr/>
        <a:lstStyle/>
        <a:p>
          <a:endParaRPr lang="en-GB"/>
        </a:p>
      </dgm:t>
    </dgm:pt>
    <dgm:pt modelId="{503B1F72-03C7-4A90-AFC1-51FE1609FE57}">
      <dgm:prSet phldrT="[Text]" custT="1">
        <dgm:style>
          <a:lnRef idx="1">
            <a:schemeClr val="dk1"/>
          </a:lnRef>
          <a:fillRef idx="2">
            <a:schemeClr val="dk1"/>
          </a:fillRef>
          <a:effectRef idx="1">
            <a:schemeClr val="dk1"/>
          </a:effectRef>
          <a:fontRef idx="minor">
            <a:schemeClr val="dk1"/>
          </a:fontRef>
        </dgm:style>
      </dgm:prSet>
      <dgm:spPr>
        <a:solidFill>
          <a:srgbClr val="DBE8F3"/>
        </a:solidFill>
        <a:ln>
          <a:noFill/>
        </a:ln>
      </dgm:spPr>
      <dgm:t>
        <a:bodyPr/>
        <a:lstStyle/>
        <a:p>
          <a:pPr>
            <a:lnSpc>
              <a:spcPts val="1400"/>
            </a:lnSpc>
          </a:pPr>
          <a:r>
            <a:rPr lang="en-GB" sz="1200" b="1" i="1" dirty="0">
              <a:solidFill>
                <a:srgbClr val="005C84"/>
              </a:solidFill>
              <a:latin typeface="+mj-lt"/>
              <a:cs typeface="Calibri" pitchFamily="34" charset="0"/>
            </a:rPr>
            <a:t>Liquidity Mgt</a:t>
          </a:r>
        </a:p>
      </dgm:t>
    </dgm:pt>
    <dgm:pt modelId="{2BF220E6-102A-4112-A633-705A1A49B7BA}" type="parTrans" cxnId="{72CC140C-54C9-4D0B-B921-B4B366D5D493}">
      <dgm:prSet/>
      <dgm:spPr/>
      <dgm:t>
        <a:bodyPr/>
        <a:lstStyle/>
        <a:p>
          <a:endParaRPr lang="en-GB"/>
        </a:p>
      </dgm:t>
    </dgm:pt>
    <dgm:pt modelId="{F45C1B05-B3D1-404E-A621-2AEED0BEDA64}" type="sibTrans" cxnId="{72CC140C-54C9-4D0B-B921-B4B366D5D493}">
      <dgm:prSet/>
      <dgm:spPr/>
      <dgm:t>
        <a:bodyPr/>
        <a:lstStyle/>
        <a:p>
          <a:endParaRPr lang="en-GB"/>
        </a:p>
      </dgm:t>
    </dgm:pt>
    <dgm:pt modelId="{05F76D49-3B5E-4733-BDF7-AD0E3AD27A83}">
      <dgm:prSet custT="1">
        <dgm:style>
          <a:lnRef idx="1">
            <a:schemeClr val="dk1"/>
          </a:lnRef>
          <a:fillRef idx="2">
            <a:schemeClr val="dk1"/>
          </a:fillRef>
          <a:effectRef idx="1">
            <a:schemeClr val="dk1"/>
          </a:effectRef>
          <a:fontRef idx="minor">
            <a:schemeClr val="dk1"/>
          </a:fontRef>
        </dgm:style>
      </dgm:prSet>
      <dgm:spPr>
        <a:solidFill>
          <a:srgbClr val="DBE8F3"/>
        </a:solidFill>
        <a:ln>
          <a:noFill/>
        </a:ln>
      </dgm:spPr>
      <dgm:t>
        <a:bodyPr/>
        <a:lstStyle/>
        <a:p>
          <a:pPr>
            <a:lnSpc>
              <a:spcPts val="1000"/>
            </a:lnSpc>
          </a:pPr>
          <a:r>
            <a:rPr lang="en-GB" sz="1200" b="1" i="1" dirty="0">
              <a:solidFill>
                <a:srgbClr val="005A84"/>
              </a:solidFill>
              <a:latin typeface="+mj-lt"/>
              <a:cs typeface="Calibri" pitchFamily="34" charset="0"/>
            </a:rPr>
            <a:t>Risk Mgt</a:t>
          </a:r>
          <a:endParaRPr lang="en-GB" sz="1200" dirty="0">
            <a:solidFill>
              <a:srgbClr val="005A84"/>
            </a:solidFill>
            <a:latin typeface="+mj-lt"/>
          </a:endParaRPr>
        </a:p>
      </dgm:t>
    </dgm:pt>
    <dgm:pt modelId="{C9A06D2D-D9C0-41B3-BAC4-6C2CFA70DBC1}" type="parTrans" cxnId="{A16669E1-95BE-4C72-ACBC-4892EB09C666}">
      <dgm:prSet/>
      <dgm:spPr/>
      <dgm:t>
        <a:bodyPr/>
        <a:lstStyle/>
        <a:p>
          <a:endParaRPr lang="en-GB"/>
        </a:p>
      </dgm:t>
    </dgm:pt>
    <dgm:pt modelId="{19F60679-0758-4620-A27A-50416AEE9C1F}" type="sibTrans" cxnId="{A16669E1-95BE-4C72-ACBC-4892EB09C666}">
      <dgm:prSet/>
      <dgm:spPr/>
      <dgm:t>
        <a:bodyPr/>
        <a:lstStyle/>
        <a:p>
          <a:endParaRPr lang="en-GB"/>
        </a:p>
      </dgm:t>
    </dgm:pt>
    <dgm:pt modelId="{FF8CA0F6-91BD-4B46-AB30-2450DD96BF7C}">
      <dgm:prSet custT="1">
        <dgm:style>
          <a:lnRef idx="1">
            <a:schemeClr val="dk1"/>
          </a:lnRef>
          <a:fillRef idx="2">
            <a:schemeClr val="dk1"/>
          </a:fillRef>
          <a:effectRef idx="1">
            <a:schemeClr val="dk1"/>
          </a:effectRef>
          <a:fontRef idx="minor">
            <a:schemeClr val="dk1"/>
          </a:fontRef>
        </dgm:style>
      </dgm:prSet>
      <dgm:spPr>
        <a:solidFill>
          <a:srgbClr val="DBE8F3"/>
        </a:solidFill>
        <a:ln>
          <a:noFill/>
        </a:ln>
      </dgm:spPr>
      <dgm:t>
        <a:bodyPr/>
        <a:lstStyle/>
        <a:p>
          <a:r>
            <a:rPr lang="en-GB" sz="1200" b="1" i="1" dirty="0">
              <a:solidFill>
                <a:srgbClr val="005C84"/>
              </a:solidFill>
              <a:latin typeface="+mj-lt"/>
              <a:cs typeface="Calibri" pitchFamily="34" charset="0"/>
            </a:rPr>
            <a:t>Working Capital</a:t>
          </a:r>
          <a:endParaRPr lang="en-GB" sz="1200" dirty="0">
            <a:solidFill>
              <a:srgbClr val="005C84"/>
            </a:solidFill>
            <a:latin typeface="+mj-lt"/>
          </a:endParaRPr>
        </a:p>
      </dgm:t>
    </dgm:pt>
    <dgm:pt modelId="{FC229DCC-513F-4F6B-A646-1861C7035BC5}" type="parTrans" cxnId="{48F7C012-D194-413A-ACF1-8B9E896F5C83}">
      <dgm:prSet/>
      <dgm:spPr/>
      <dgm:t>
        <a:bodyPr/>
        <a:lstStyle/>
        <a:p>
          <a:endParaRPr lang="en-GB"/>
        </a:p>
      </dgm:t>
    </dgm:pt>
    <dgm:pt modelId="{50FCCBB8-745D-4EB5-AD39-EEE93F830DED}" type="sibTrans" cxnId="{48F7C012-D194-413A-ACF1-8B9E896F5C83}">
      <dgm:prSet/>
      <dgm:spPr/>
      <dgm:t>
        <a:bodyPr/>
        <a:lstStyle/>
        <a:p>
          <a:endParaRPr lang="en-GB"/>
        </a:p>
      </dgm:t>
    </dgm:pt>
    <dgm:pt modelId="{EC61C507-74B2-4E7B-B088-3F874AEDF0E9}">
      <dgm:prSet custT="1">
        <dgm:style>
          <a:lnRef idx="1">
            <a:schemeClr val="dk1"/>
          </a:lnRef>
          <a:fillRef idx="2">
            <a:schemeClr val="dk1"/>
          </a:fillRef>
          <a:effectRef idx="1">
            <a:schemeClr val="dk1"/>
          </a:effectRef>
          <a:fontRef idx="minor">
            <a:schemeClr val="dk1"/>
          </a:fontRef>
        </dgm:style>
      </dgm:prSet>
      <dgm:spPr>
        <a:solidFill>
          <a:srgbClr val="DBE8F3"/>
        </a:solidFill>
        <a:ln>
          <a:noFill/>
        </a:ln>
      </dgm:spPr>
      <dgm:t>
        <a:bodyPr/>
        <a:lstStyle/>
        <a:p>
          <a:r>
            <a:rPr lang="en-GB" sz="1200" b="1" i="1" dirty="0">
              <a:solidFill>
                <a:srgbClr val="005A84"/>
              </a:solidFill>
              <a:latin typeface="+mj-lt"/>
              <a:cs typeface="Calibri" pitchFamily="34" charset="0"/>
            </a:rPr>
            <a:t>Netting</a:t>
          </a:r>
          <a:endParaRPr lang="en-GB" sz="1200" dirty="0">
            <a:solidFill>
              <a:srgbClr val="005A84"/>
            </a:solidFill>
            <a:latin typeface="+mj-lt"/>
          </a:endParaRPr>
        </a:p>
      </dgm:t>
    </dgm:pt>
    <dgm:pt modelId="{437637E3-E7C6-4DFF-9C96-1B392757436F}" type="parTrans" cxnId="{001D691D-7D72-4712-B09B-E75F3DE2EDA6}">
      <dgm:prSet/>
      <dgm:spPr/>
      <dgm:t>
        <a:bodyPr/>
        <a:lstStyle/>
        <a:p>
          <a:endParaRPr lang="en-GB"/>
        </a:p>
      </dgm:t>
    </dgm:pt>
    <dgm:pt modelId="{883B3528-72C7-45A2-8FAF-A9B1EB34D1A1}" type="sibTrans" cxnId="{001D691D-7D72-4712-B09B-E75F3DE2EDA6}">
      <dgm:prSet/>
      <dgm:spPr/>
      <dgm:t>
        <a:bodyPr/>
        <a:lstStyle/>
        <a:p>
          <a:endParaRPr lang="en-GB"/>
        </a:p>
      </dgm:t>
    </dgm:pt>
    <dgm:pt modelId="{FF2F67B8-CC21-4B0A-B496-E753DEB99742}">
      <dgm:prSet phldrT="[Text]" custT="1">
        <dgm:style>
          <a:lnRef idx="1">
            <a:schemeClr val="dk1"/>
          </a:lnRef>
          <a:fillRef idx="2">
            <a:schemeClr val="dk1"/>
          </a:fillRef>
          <a:effectRef idx="1">
            <a:schemeClr val="dk1"/>
          </a:effectRef>
          <a:fontRef idx="minor">
            <a:schemeClr val="dk1"/>
          </a:fontRef>
        </dgm:style>
      </dgm:prSet>
      <dgm:spPr>
        <a:solidFill>
          <a:srgbClr val="DBE8F3"/>
        </a:solidFill>
        <a:ln>
          <a:noFill/>
        </a:ln>
      </dgm:spPr>
      <dgm:t>
        <a:bodyPr anchor="b"/>
        <a:lstStyle/>
        <a:p>
          <a:pPr>
            <a:lnSpc>
              <a:spcPts val="1000"/>
            </a:lnSpc>
          </a:pPr>
          <a:endParaRPr lang="en-GB" sz="1300" b="1" i="1" dirty="0">
            <a:solidFill>
              <a:srgbClr val="005C84"/>
            </a:solidFill>
            <a:latin typeface="Calibri" pitchFamily="34" charset="0"/>
            <a:cs typeface="Calibri" pitchFamily="34" charset="0"/>
          </a:endParaRPr>
        </a:p>
        <a:p>
          <a:pPr>
            <a:lnSpc>
              <a:spcPts val="1000"/>
            </a:lnSpc>
          </a:pPr>
          <a:endParaRPr lang="en-GB" sz="1300" b="1" i="1" dirty="0">
            <a:solidFill>
              <a:srgbClr val="005C84"/>
            </a:solidFill>
            <a:latin typeface="Calibri" pitchFamily="34" charset="0"/>
            <a:cs typeface="Calibri" pitchFamily="34" charset="0"/>
          </a:endParaRPr>
        </a:p>
        <a:p>
          <a:pPr>
            <a:lnSpc>
              <a:spcPts val="1000"/>
            </a:lnSpc>
          </a:pPr>
          <a:endParaRPr lang="en-GB" sz="1300" b="1" i="1" dirty="0">
            <a:solidFill>
              <a:srgbClr val="005C84"/>
            </a:solidFill>
            <a:latin typeface="Calibri" pitchFamily="34" charset="0"/>
            <a:cs typeface="Calibri" pitchFamily="34" charset="0"/>
          </a:endParaRPr>
        </a:p>
        <a:p>
          <a:pPr>
            <a:lnSpc>
              <a:spcPts val="1000"/>
            </a:lnSpc>
          </a:pPr>
          <a:endParaRPr lang="en-GB" sz="1300" b="1" i="1" dirty="0">
            <a:solidFill>
              <a:srgbClr val="005C84"/>
            </a:solidFill>
            <a:latin typeface="Calibri" pitchFamily="34" charset="0"/>
            <a:cs typeface="Calibri" pitchFamily="34" charset="0"/>
          </a:endParaRPr>
        </a:p>
        <a:p>
          <a:pPr>
            <a:lnSpc>
              <a:spcPts val="1000"/>
            </a:lnSpc>
          </a:pPr>
          <a:endParaRPr lang="en-GB" sz="1300" b="1" i="1" dirty="0">
            <a:solidFill>
              <a:srgbClr val="005C84"/>
            </a:solidFill>
            <a:latin typeface="Calibri" pitchFamily="34" charset="0"/>
            <a:cs typeface="Calibri" pitchFamily="34" charset="0"/>
          </a:endParaRPr>
        </a:p>
        <a:p>
          <a:pPr>
            <a:lnSpc>
              <a:spcPts val="1000"/>
            </a:lnSpc>
          </a:pPr>
          <a:endParaRPr lang="en-GB" sz="1300" b="1" i="1" dirty="0">
            <a:solidFill>
              <a:srgbClr val="005C84"/>
            </a:solidFill>
            <a:latin typeface="Calibri" pitchFamily="34" charset="0"/>
            <a:cs typeface="Calibri" pitchFamily="34" charset="0"/>
          </a:endParaRPr>
        </a:p>
        <a:p>
          <a:pPr>
            <a:lnSpc>
              <a:spcPts val="1000"/>
            </a:lnSpc>
          </a:pPr>
          <a:endParaRPr lang="en-GB" sz="1300" b="1" i="1" dirty="0">
            <a:solidFill>
              <a:srgbClr val="005C84"/>
            </a:solidFill>
            <a:latin typeface="Calibri" pitchFamily="34" charset="0"/>
            <a:cs typeface="Calibri" pitchFamily="34" charset="0"/>
          </a:endParaRPr>
        </a:p>
        <a:p>
          <a:pPr>
            <a:lnSpc>
              <a:spcPts val="1000"/>
            </a:lnSpc>
          </a:pPr>
          <a:endParaRPr lang="en-GB" sz="1300" b="1" i="1" dirty="0">
            <a:solidFill>
              <a:srgbClr val="005C84"/>
            </a:solidFill>
            <a:latin typeface="Calibri" pitchFamily="34" charset="0"/>
            <a:cs typeface="Calibri" pitchFamily="34" charset="0"/>
          </a:endParaRPr>
        </a:p>
        <a:p>
          <a:pPr>
            <a:lnSpc>
              <a:spcPts val="1000"/>
            </a:lnSpc>
          </a:pPr>
          <a:endParaRPr lang="en-GB" sz="1300" b="1" i="1" dirty="0">
            <a:solidFill>
              <a:srgbClr val="005C84"/>
            </a:solidFill>
            <a:latin typeface="Calibri" pitchFamily="34" charset="0"/>
            <a:cs typeface="Calibri" pitchFamily="34" charset="0"/>
          </a:endParaRPr>
        </a:p>
        <a:p>
          <a:pPr>
            <a:lnSpc>
              <a:spcPts val="1000"/>
            </a:lnSpc>
          </a:pPr>
          <a:r>
            <a:rPr lang="en-GB" sz="1300" b="1" i="1" dirty="0">
              <a:solidFill>
                <a:srgbClr val="005C84"/>
              </a:solidFill>
              <a:latin typeface="Calibri" pitchFamily="34" charset="0"/>
              <a:cs typeface="Calibri" pitchFamily="34" charset="0"/>
            </a:rPr>
            <a:t> </a:t>
          </a:r>
        </a:p>
        <a:p>
          <a:pPr>
            <a:lnSpc>
              <a:spcPts val="1000"/>
            </a:lnSpc>
          </a:pPr>
          <a:endParaRPr lang="en-GB" sz="1300" b="1" i="1" dirty="0">
            <a:solidFill>
              <a:srgbClr val="005C84"/>
            </a:solidFill>
            <a:latin typeface="Calibri" pitchFamily="34" charset="0"/>
            <a:cs typeface="Calibri" pitchFamily="34" charset="0"/>
          </a:endParaRPr>
        </a:p>
        <a:p>
          <a:pPr>
            <a:lnSpc>
              <a:spcPts val="1000"/>
            </a:lnSpc>
          </a:pPr>
          <a:endParaRPr lang="en-GB" sz="1000" b="1" i="1" dirty="0">
            <a:solidFill>
              <a:srgbClr val="005C84"/>
            </a:solidFill>
            <a:latin typeface="+mj-lt"/>
            <a:cs typeface="Calibri" pitchFamily="34" charset="0"/>
          </a:endParaRPr>
        </a:p>
        <a:p>
          <a:pPr>
            <a:lnSpc>
              <a:spcPts val="1000"/>
            </a:lnSpc>
          </a:pPr>
          <a:r>
            <a:rPr lang="en-GB" sz="1200" b="1" i="1" dirty="0">
              <a:solidFill>
                <a:srgbClr val="005C84"/>
              </a:solidFill>
              <a:latin typeface="+mj-lt"/>
              <a:cs typeface="Calibri" pitchFamily="34" charset="0"/>
            </a:rPr>
            <a:t>Cash </a:t>
          </a:r>
        </a:p>
        <a:p>
          <a:pPr>
            <a:lnSpc>
              <a:spcPts val="1000"/>
            </a:lnSpc>
          </a:pPr>
          <a:r>
            <a:rPr lang="en-GB" sz="1200" b="1" i="1" dirty="0">
              <a:solidFill>
                <a:srgbClr val="005C84"/>
              </a:solidFill>
              <a:latin typeface="+mj-lt"/>
              <a:cs typeface="Calibri" pitchFamily="34" charset="0"/>
            </a:rPr>
            <a:t>Mgt</a:t>
          </a:r>
        </a:p>
      </dgm:t>
    </dgm:pt>
    <dgm:pt modelId="{44772F4D-8F14-4B9E-98BF-D6E2B6D2FFE3}" type="sibTrans" cxnId="{ADBE8A81-125A-48A1-BEF1-B999B649C067}">
      <dgm:prSet/>
      <dgm:spPr/>
      <dgm:t>
        <a:bodyPr/>
        <a:lstStyle/>
        <a:p>
          <a:endParaRPr lang="en-GB"/>
        </a:p>
      </dgm:t>
    </dgm:pt>
    <dgm:pt modelId="{435E4D1D-EE8C-45D1-B0DF-FC207872A4F1}" type="parTrans" cxnId="{ADBE8A81-125A-48A1-BEF1-B999B649C067}">
      <dgm:prSet/>
      <dgm:spPr/>
      <dgm:t>
        <a:bodyPr/>
        <a:lstStyle/>
        <a:p>
          <a:endParaRPr lang="en-GB"/>
        </a:p>
      </dgm:t>
    </dgm:pt>
    <dgm:pt modelId="{48C545C8-6360-4158-BECD-A2851648AD46}" type="pres">
      <dgm:prSet presAssocID="{56482A5D-B877-491E-A8E0-9570F9F81C2F}" presName="compositeShape" presStyleCnt="0">
        <dgm:presLayoutVars>
          <dgm:chMax val="7"/>
          <dgm:dir/>
          <dgm:resizeHandles val="exact"/>
        </dgm:presLayoutVars>
      </dgm:prSet>
      <dgm:spPr/>
    </dgm:pt>
    <dgm:pt modelId="{F9B84D71-D83C-4A4E-AC8A-EBB389E1B9ED}" type="pres">
      <dgm:prSet presAssocID="{56482A5D-B877-491E-A8E0-9570F9F81C2F}" presName="wedge1" presStyleLbl="node1" presStyleIdx="0" presStyleCnt="6"/>
      <dgm:spPr/>
    </dgm:pt>
    <dgm:pt modelId="{43AAC8DF-2288-4302-9C75-28CFFA8B448B}" type="pres">
      <dgm:prSet presAssocID="{56482A5D-B877-491E-A8E0-9570F9F81C2F}" presName="dummy1a" presStyleCnt="0"/>
      <dgm:spPr/>
    </dgm:pt>
    <dgm:pt modelId="{4D4251CC-81D8-4C34-BDC5-D29B02BD217F}" type="pres">
      <dgm:prSet presAssocID="{56482A5D-B877-491E-A8E0-9570F9F81C2F}" presName="dummy1b" presStyleCnt="0"/>
      <dgm:spPr/>
    </dgm:pt>
    <dgm:pt modelId="{61EFDE5D-98D2-452D-99E1-AC884EF08186}" type="pres">
      <dgm:prSet presAssocID="{56482A5D-B877-491E-A8E0-9570F9F81C2F}" presName="wedge1Tx" presStyleLbl="node1" presStyleIdx="0" presStyleCnt="6">
        <dgm:presLayoutVars>
          <dgm:chMax val="0"/>
          <dgm:chPref val="0"/>
          <dgm:bulletEnabled val="1"/>
        </dgm:presLayoutVars>
      </dgm:prSet>
      <dgm:spPr/>
    </dgm:pt>
    <dgm:pt modelId="{8B2D9CAA-7E37-4CD8-926C-FC74C7B1812D}" type="pres">
      <dgm:prSet presAssocID="{56482A5D-B877-491E-A8E0-9570F9F81C2F}" presName="wedge2" presStyleLbl="node1" presStyleIdx="1" presStyleCnt="6"/>
      <dgm:spPr/>
    </dgm:pt>
    <dgm:pt modelId="{3FAD6629-2472-44D9-8768-EFFF3B1D57EC}" type="pres">
      <dgm:prSet presAssocID="{56482A5D-B877-491E-A8E0-9570F9F81C2F}" presName="dummy2a" presStyleCnt="0"/>
      <dgm:spPr/>
    </dgm:pt>
    <dgm:pt modelId="{8BC355D9-296A-4595-B780-BCC4552E08C3}" type="pres">
      <dgm:prSet presAssocID="{56482A5D-B877-491E-A8E0-9570F9F81C2F}" presName="dummy2b" presStyleCnt="0"/>
      <dgm:spPr/>
    </dgm:pt>
    <dgm:pt modelId="{6649BBA8-997E-4287-B0DF-16950C308106}" type="pres">
      <dgm:prSet presAssocID="{56482A5D-B877-491E-A8E0-9570F9F81C2F}" presName="wedge2Tx" presStyleLbl="node1" presStyleIdx="1" presStyleCnt="6">
        <dgm:presLayoutVars>
          <dgm:chMax val="0"/>
          <dgm:chPref val="0"/>
          <dgm:bulletEnabled val="1"/>
        </dgm:presLayoutVars>
      </dgm:prSet>
      <dgm:spPr/>
    </dgm:pt>
    <dgm:pt modelId="{D5D9B392-6F29-439E-B3E9-443AED4F5A35}" type="pres">
      <dgm:prSet presAssocID="{56482A5D-B877-491E-A8E0-9570F9F81C2F}" presName="wedge3" presStyleLbl="node1" presStyleIdx="2" presStyleCnt="6"/>
      <dgm:spPr/>
    </dgm:pt>
    <dgm:pt modelId="{596BDFBB-6398-4E3F-BB3D-C005B2A1C00D}" type="pres">
      <dgm:prSet presAssocID="{56482A5D-B877-491E-A8E0-9570F9F81C2F}" presName="dummy3a" presStyleCnt="0"/>
      <dgm:spPr/>
    </dgm:pt>
    <dgm:pt modelId="{A6D05980-D0FE-471A-A357-E80F2DF37BCC}" type="pres">
      <dgm:prSet presAssocID="{56482A5D-B877-491E-A8E0-9570F9F81C2F}" presName="dummy3b" presStyleCnt="0"/>
      <dgm:spPr/>
    </dgm:pt>
    <dgm:pt modelId="{83ED1D88-25FD-4A2F-80C6-2D79E865B690}" type="pres">
      <dgm:prSet presAssocID="{56482A5D-B877-491E-A8E0-9570F9F81C2F}" presName="wedge3Tx" presStyleLbl="node1" presStyleIdx="2" presStyleCnt="6">
        <dgm:presLayoutVars>
          <dgm:chMax val="0"/>
          <dgm:chPref val="0"/>
          <dgm:bulletEnabled val="1"/>
        </dgm:presLayoutVars>
      </dgm:prSet>
      <dgm:spPr/>
    </dgm:pt>
    <dgm:pt modelId="{61EF2518-5EAE-4727-A419-1794D98AF7BA}" type="pres">
      <dgm:prSet presAssocID="{56482A5D-B877-491E-A8E0-9570F9F81C2F}" presName="wedge4" presStyleLbl="node1" presStyleIdx="3" presStyleCnt="6"/>
      <dgm:spPr/>
    </dgm:pt>
    <dgm:pt modelId="{8C7C3C7A-534D-426E-89B3-EF34654BC61A}" type="pres">
      <dgm:prSet presAssocID="{56482A5D-B877-491E-A8E0-9570F9F81C2F}" presName="dummy4a" presStyleCnt="0"/>
      <dgm:spPr/>
    </dgm:pt>
    <dgm:pt modelId="{9AAD84A4-C243-48C9-A05C-C7FEBFCB3F2B}" type="pres">
      <dgm:prSet presAssocID="{56482A5D-B877-491E-A8E0-9570F9F81C2F}" presName="dummy4b" presStyleCnt="0"/>
      <dgm:spPr/>
    </dgm:pt>
    <dgm:pt modelId="{598DFBAD-25BC-46D6-A878-F03A16805BED}" type="pres">
      <dgm:prSet presAssocID="{56482A5D-B877-491E-A8E0-9570F9F81C2F}" presName="wedge4Tx" presStyleLbl="node1" presStyleIdx="3" presStyleCnt="6">
        <dgm:presLayoutVars>
          <dgm:chMax val="0"/>
          <dgm:chPref val="0"/>
          <dgm:bulletEnabled val="1"/>
        </dgm:presLayoutVars>
      </dgm:prSet>
      <dgm:spPr/>
    </dgm:pt>
    <dgm:pt modelId="{420DFC5A-3C7F-4679-B853-4E7A7AF29259}" type="pres">
      <dgm:prSet presAssocID="{56482A5D-B877-491E-A8E0-9570F9F81C2F}" presName="wedge5" presStyleLbl="node1" presStyleIdx="4" presStyleCnt="6"/>
      <dgm:spPr/>
    </dgm:pt>
    <dgm:pt modelId="{12A67077-71E7-4073-818E-14D0C5AD9C56}" type="pres">
      <dgm:prSet presAssocID="{56482A5D-B877-491E-A8E0-9570F9F81C2F}" presName="dummy5a" presStyleCnt="0"/>
      <dgm:spPr/>
    </dgm:pt>
    <dgm:pt modelId="{97056EE8-C0ED-4E6E-A6A7-77DB51ECCF26}" type="pres">
      <dgm:prSet presAssocID="{56482A5D-B877-491E-A8E0-9570F9F81C2F}" presName="dummy5b" presStyleCnt="0"/>
      <dgm:spPr/>
    </dgm:pt>
    <dgm:pt modelId="{AC59DBF4-896F-4D85-8E04-391B34443537}" type="pres">
      <dgm:prSet presAssocID="{56482A5D-B877-491E-A8E0-9570F9F81C2F}" presName="wedge5Tx" presStyleLbl="node1" presStyleIdx="4" presStyleCnt="6">
        <dgm:presLayoutVars>
          <dgm:chMax val="0"/>
          <dgm:chPref val="0"/>
          <dgm:bulletEnabled val="1"/>
        </dgm:presLayoutVars>
      </dgm:prSet>
      <dgm:spPr/>
    </dgm:pt>
    <dgm:pt modelId="{6FF42865-A83D-46CD-AFCD-E70D5D3B0702}" type="pres">
      <dgm:prSet presAssocID="{56482A5D-B877-491E-A8E0-9570F9F81C2F}" presName="wedge6" presStyleLbl="node1" presStyleIdx="5" presStyleCnt="6" custScaleY="96800"/>
      <dgm:spPr/>
    </dgm:pt>
    <dgm:pt modelId="{2F54719F-BEF3-475F-8634-0189BDE7CEB0}" type="pres">
      <dgm:prSet presAssocID="{56482A5D-B877-491E-A8E0-9570F9F81C2F}" presName="dummy6a" presStyleCnt="0"/>
      <dgm:spPr/>
    </dgm:pt>
    <dgm:pt modelId="{DE00A545-7CCB-416A-9B26-12325020D709}" type="pres">
      <dgm:prSet presAssocID="{56482A5D-B877-491E-A8E0-9570F9F81C2F}" presName="dummy6b" presStyleCnt="0"/>
      <dgm:spPr/>
    </dgm:pt>
    <dgm:pt modelId="{EAF37890-0405-4BA0-A031-4424B634C8AC}" type="pres">
      <dgm:prSet presAssocID="{56482A5D-B877-491E-A8E0-9570F9F81C2F}" presName="wedge6Tx" presStyleLbl="node1" presStyleIdx="5" presStyleCnt="6">
        <dgm:presLayoutVars>
          <dgm:chMax val="0"/>
          <dgm:chPref val="0"/>
          <dgm:bulletEnabled val="1"/>
        </dgm:presLayoutVars>
      </dgm:prSet>
      <dgm:spPr/>
    </dgm:pt>
    <dgm:pt modelId="{4A7ADBEA-BD78-4EF5-972A-7E7EB0CFDF1A}" type="pres">
      <dgm:prSet presAssocID="{7C8DA024-67F7-47D9-9B86-1F7068A53A53}" presName="arrowWedge1" presStyleLbl="fgSibTrans2D1" presStyleIdx="0" presStyleCnt="6" custLinFactNeighborX="0" custLinFactNeighborY="277">
        <dgm:style>
          <a:lnRef idx="1">
            <a:schemeClr val="dk1"/>
          </a:lnRef>
          <a:fillRef idx="3">
            <a:schemeClr val="dk1"/>
          </a:fillRef>
          <a:effectRef idx="2">
            <a:schemeClr val="dk1"/>
          </a:effectRef>
          <a:fontRef idx="minor">
            <a:schemeClr val="lt1"/>
          </a:fontRef>
        </dgm:style>
      </dgm:prSet>
      <dgm:spPr>
        <a:gradFill rotWithShape="0">
          <a:gsLst>
            <a:gs pos="0">
              <a:srgbClr val="009FDA"/>
            </a:gs>
            <a:gs pos="80000">
              <a:srgbClr val="0075B0"/>
            </a:gs>
            <a:gs pos="100000">
              <a:srgbClr val="005C84"/>
            </a:gs>
          </a:gsLst>
        </a:gradFill>
        <a:ln>
          <a:noFill/>
        </a:ln>
      </dgm:spPr>
    </dgm:pt>
    <dgm:pt modelId="{CC4ACAA1-F906-46B8-BE27-D9A9F7DE2064}" type="pres">
      <dgm:prSet presAssocID="{19F60679-0758-4620-A27A-50416AEE9C1F}" presName="arrowWedge2" presStyleLbl="fgSibTrans2D1" presStyleIdx="1" presStyleCnt="6"/>
      <dgm:spPr>
        <a:gradFill rotWithShape="0">
          <a:gsLst>
            <a:gs pos="0">
              <a:srgbClr val="009FDA"/>
            </a:gs>
            <a:gs pos="35000">
              <a:srgbClr val="0075B0"/>
            </a:gs>
            <a:gs pos="100000">
              <a:srgbClr val="005A84"/>
            </a:gs>
          </a:gsLst>
          <a:lin ang="16200000" scaled="1"/>
        </a:gradFill>
      </dgm:spPr>
    </dgm:pt>
    <dgm:pt modelId="{E49263B9-786E-45BE-A4A7-07C6E1F0D12E}" type="pres">
      <dgm:prSet presAssocID="{883B3528-72C7-45A2-8FAF-A9B1EB34D1A1}" presName="arrowWedge3" presStyleLbl="fgSibTrans2D1" presStyleIdx="2" presStyleCnt="6"/>
      <dgm:spPr>
        <a:gradFill flip="none" rotWithShape="1">
          <a:gsLst>
            <a:gs pos="0">
              <a:srgbClr val="009FDA"/>
            </a:gs>
            <a:gs pos="80000">
              <a:srgbClr val="0075B0"/>
            </a:gs>
            <a:gs pos="100000">
              <a:srgbClr val="005C84"/>
            </a:gs>
          </a:gsLst>
          <a:lin ang="16200000" scaled="1"/>
          <a:tileRect/>
        </a:gradFill>
      </dgm:spPr>
    </dgm:pt>
    <dgm:pt modelId="{9155EF96-618F-4945-8786-131F3E2E94B3}" type="pres">
      <dgm:prSet presAssocID="{50FCCBB8-745D-4EB5-AD39-EEE93F830DED}" presName="arrowWedge4" presStyleLbl="fgSibTrans2D1" presStyleIdx="3" presStyleCnt="6"/>
      <dgm:spPr>
        <a:gradFill flip="none" rotWithShape="1">
          <a:gsLst>
            <a:gs pos="0">
              <a:srgbClr val="005A84"/>
            </a:gs>
            <a:gs pos="80000">
              <a:srgbClr val="0075B0"/>
            </a:gs>
            <a:gs pos="100000">
              <a:srgbClr val="009FDA"/>
            </a:gs>
          </a:gsLst>
          <a:lin ang="16200000" scaled="1"/>
          <a:tileRect/>
        </a:gradFill>
      </dgm:spPr>
    </dgm:pt>
    <dgm:pt modelId="{FCCB9228-1068-485A-9171-BD232D746693}" type="pres">
      <dgm:prSet presAssocID="{F45C1B05-B3D1-404E-A621-2AEED0BEDA64}" presName="arrowWedge5" presStyleLbl="fgSibTrans2D1" presStyleIdx="4" presStyleCnt="6"/>
      <dgm:spPr>
        <a:gradFill flip="none" rotWithShape="1">
          <a:gsLst>
            <a:gs pos="0">
              <a:srgbClr val="005C84"/>
            </a:gs>
            <a:gs pos="80000">
              <a:srgbClr val="0075B0"/>
            </a:gs>
            <a:gs pos="100000">
              <a:srgbClr val="009FDA"/>
            </a:gs>
          </a:gsLst>
          <a:lin ang="16200000" scaled="1"/>
          <a:tileRect/>
        </a:gradFill>
      </dgm:spPr>
    </dgm:pt>
    <dgm:pt modelId="{223FFE90-4B09-4E98-AC2B-5DE377A41993}" type="pres">
      <dgm:prSet presAssocID="{44772F4D-8F14-4B9E-98BF-D6E2B6D2FFE3}" presName="arrowWedge6" presStyleLbl="fgSibTrans2D1" presStyleIdx="5" presStyleCnt="6">
        <dgm:style>
          <a:lnRef idx="1">
            <a:schemeClr val="dk1"/>
          </a:lnRef>
          <a:fillRef idx="3">
            <a:schemeClr val="dk1"/>
          </a:fillRef>
          <a:effectRef idx="2">
            <a:schemeClr val="dk1"/>
          </a:effectRef>
          <a:fontRef idx="minor">
            <a:schemeClr val="lt1"/>
          </a:fontRef>
        </dgm:style>
      </dgm:prSet>
      <dgm:spPr>
        <a:gradFill flip="none" rotWithShape="1">
          <a:gsLst>
            <a:gs pos="0">
              <a:srgbClr val="005C84"/>
            </a:gs>
            <a:gs pos="80000">
              <a:srgbClr val="0075B0"/>
            </a:gs>
            <a:gs pos="100000">
              <a:srgbClr val="009FDA"/>
            </a:gs>
          </a:gsLst>
          <a:lin ang="16200000" scaled="0"/>
          <a:tileRect/>
        </a:gradFill>
        <a:ln>
          <a:noFill/>
        </a:ln>
      </dgm:spPr>
    </dgm:pt>
  </dgm:ptLst>
  <dgm:cxnLst>
    <dgm:cxn modelId="{72CC140C-54C9-4D0B-B921-B4B366D5D493}" srcId="{56482A5D-B877-491E-A8E0-9570F9F81C2F}" destId="{503B1F72-03C7-4A90-AFC1-51FE1609FE57}" srcOrd="4" destOrd="0" parTransId="{2BF220E6-102A-4112-A633-705A1A49B7BA}" sibTransId="{F45C1B05-B3D1-404E-A621-2AEED0BEDA64}"/>
    <dgm:cxn modelId="{F0965512-F0C5-45EE-A80C-673BCE2FA231}" type="presOf" srcId="{FF8CA0F6-91BD-4B46-AB30-2450DD96BF7C}" destId="{598DFBAD-25BC-46D6-A878-F03A16805BED}" srcOrd="1" destOrd="0" presId="urn:microsoft.com/office/officeart/2005/8/layout/cycle8"/>
    <dgm:cxn modelId="{48F7C012-D194-413A-ACF1-8B9E896F5C83}" srcId="{56482A5D-B877-491E-A8E0-9570F9F81C2F}" destId="{FF8CA0F6-91BD-4B46-AB30-2450DD96BF7C}" srcOrd="3" destOrd="0" parTransId="{FC229DCC-513F-4F6B-A646-1861C7035BC5}" sibTransId="{50FCCBB8-745D-4EB5-AD39-EEE93F830DED}"/>
    <dgm:cxn modelId="{001D691D-7D72-4712-B09B-E75F3DE2EDA6}" srcId="{56482A5D-B877-491E-A8E0-9570F9F81C2F}" destId="{EC61C507-74B2-4E7B-B088-3F874AEDF0E9}" srcOrd="2" destOrd="0" parTransId="{437637E3-E7C6-4DFF-9C96-1B392757436F}" sibTransId="{883B3528-72C7-45A2-8FAF-A9B1EB34D1A1}"/>
    <dgm:cxn modelId="{C0743F34-221E-41FC-9ED1-2337B43C9C57}" type="presOf" srcId="{05F76D49-3B5E-4733-BDF7-AD0E3AD27A83}" destId="{6649BBA8-997E-4287-B0DF-16950C308106}" srcOrd="1" destOrd="0" presId="urn:microsoft.com/office/officeart/2005/8/layout/cycle8"/>
    <dgm:cxn modelId="{68968E36-3FFC-43B8-A86C-F71AA4657517}" type="presOf" srcId="{503B1F72-03C7-4A90-AFC1-51FE1609FE57}" destId="{AC59DBF4-896F-4D85-8E04-391B34443537}" srcOrd="1" destOrd="0" presId="urn:microsoft.com/office/officeart/2005/8/layout/cycle8"/>
    <dgm:cxn modelId="{904BA040-1D76-458D-9FF8-63C1FB36F423}" type="presOf" srcId="{56482A5D-B877-491E-A8E0-9570F9F81C2F}" destId="{48C545C8-6360-4158-BECD-A2851648AD46}" srcOrd="0" destOrd="0" presId="urn:microsoft.com/office/officeart/2005/8/layout/cycle8"/>
    <dgm:cxn modelId="{DA7A834E-5B4F-4D72-A380-589DA5D95294}" type="presOf" srcId="{FF8CA0F6-91BD-4B46-AB30-2450DD96BF7C}" destId="{61EF2518-5EAE-4727-A419-1794D98AF7BA}" srcOrd="0" destOrd="0" presId="urn:microsoft.com/office/officeart/2005/8/layout/cycle8"/>
    <dgm:cxn modelId="{3A15BA73-1723-4524-BEEF-0309F6E2C3E6}" type="presOf" srcId="{3BFB5978-8850-48E5-AE70-B89B637BB407}" destId="{F9B84D71-D83C-4A4E-AC8A-EBB389E1B9ED}" srcOrd="0" destOrd="0" presId="urn:microsoft.com/office/officeart/2005/8/layout/cycle8"/>
    <dgm:cxn modelId="{69592680-E51B-43D6-BFF8-1D062F60DF33}" type="presOf" srcId="{3BFB5978-8850-48E5-AE70-B89B637BB407}" destId="{61EFDE5D-98D2-452D-99E1-AC884EF08186}" srcOrd="1" destOrd="0" presId="urn:microsoft.com/office/officeart/2005/8/layout/cycle8"/>
    <dgm:cxn modelId="{ADBE8A81-125A-48A1-BEF1-B999B649C067}" srcId="{56482A5D-B877-491E-A8E0-9570F9F81C2F}" destId="{FF2F67B8-CC21-4B0A-B496-E753DEB99742}" srcOrd="5" destOrd="0" parTransId="{435E4D1D-EE8C-45D1-B0DF-FC207872A4F1}" sibTransId="{44772F4D-8F14-4B9E-98BF-D6E2B6D2FFE3}"/>
    <dgm:cxn modelId="{F2D7F091-5786-4C4B-A675-0556E9BA2126}" type="presOf" srcId="{FF2F67B8-CC21-4B0A-B496-E753DEB99742}" destId="{6FF42865-A83D-46CD-AFCD-E70D5D3B0702}" srcOrd="0" destOrd="0" presId="urn:microsoft.com/office/officeart/2005/8/layout/cycle8"/>
    <dgm:cxn modelId="{3AF8ADA6-1D24-411B-92A6-567D6EDCFC4A}" type="presOf" srcId="{05F76D49-3B5E-4733-BDF7-AD0E3AD27A83}" destId="{8B2D9CAA-7E37-4CD8-926C-FC74C7B1812D}" srcOrd="0" destOrd="0" presId="urn:microsoft.com/office/officeart/2005/8/layout/cycle8"/>
    <dgm:cxn modelId="{D88CFAC2-2E2D-47F7-9562-49BDC75ADDC4}" type="presOf" srcId="{FF2F67B8-CC21-4B0A-B496-E753DEB99742}" destId="{EAF37890-0405-4BA0-A031-4424B634C8AC}" srcOrd="1" destOrd="0" presId="urn:microsoft.com/office/officeart/2005/8/layout/cycle8"/>
    <dgm:cxn modelId="{6AE1AFC6-DFDE-43D3-91E1-5AE5ABD93183}" type="presOf" srcId="{EC61C507-74B2-4E7B-B088-3F874AEDF0E9}" destId="{83ED1D88-25FD-4A2F-80C6-2D79E865B690}" srcOrd="1" destOrd="0" presId="urn:microsoft.com/office/officeart/2005/8/layout/cycle8"/>
    <dgm:cxn modelId="{8C141ED1-D25F-4E68-8FF5-274D8AF0BA19}" type="presOf" srcId="{EC61C507-74B2-4E7B-B088-3F874AEDF0E9}" destId="{D5D9B392-6F29-439E-B3E9-443AED4F5A35}" srcOrd="0" destOrd="0" presId="urn:microsoft.com/office/officeart/2005/8/layout/cycle8"/>
    <dgm:cxn modelId="{6E631FDA-0DB9-4980-A01E-FE78390A477E}" srcId="{56482A5D-B877-491E-A8E0-9570F9F81C2F}" destId="{3BFB5978-8850-48E5-AE70-B89B637BB407}" srcOrd="0" destOrd="0" parTransId="{123C4EF6-0118-489F-810F-6609C90887FB}" sibTransId="{7C8DA024-67F7-47D9-9B86-1F7068A53A53}"/>
    <dgm:cxn modelId="{A16669E1-95BE-4C72-ACBC-4892EB09C666}" srcId="{56482A5D-B877-491E-A8E0-9570F9F81C2F}" destId="{05F76D49-3B5E-4733-BDF7-AD0E3AD27A83}" srcOrd="1" destOrd="0" parTransId="{C9A06D2D-D9C0-41B3-BAC4-6C2CFA70DBC1}" sibTransId="{19F60679-0758-4620-A27A-50416AEE9C1F}"/>
    <dgm:cxn modelId="{D439FEFC-7674-4DB3-9EF1-1C67FDE5516E}" type="presOf" srcId="{503B1F72-03C7-4A90-AFC1-51FE1609FE57}" destId="{420DFC5A-3C7F-4679-B853-4E7A7AF29259}" srcOrd="0" destOrd="0" presId="urn:microsoft.com/office/officeart/2005/8/layout/cycle8"/>
    <dgm:cxn modelId="{E0F5270F-5EAC-4126-BDD7-F4C3FBDE1691}" type="presParOf" srcId="{48C545C8-6360-4158-BECD-A2851648AD46}" destId="{F9B84D71-D83C-4A4E-AC8A-EBB389E1B9ED}" srcOrd="0" destOrd="0" presId="urn:microsoft.com/office/officeart/2005/8/layout/cycle8"/>
    <dgm:cxn modelId="{9F486124-DA9A-4F4A-AF69-566E76483B17}" type="presParOf" srcId="{48C545C8-6360-4158-BECD-A2851648AD46}" destId="{43AAC8DF-2288-4302-9C75-28CFFA8B448B}" srcOrd="1" destOrd="0" presId="urn:microsoft.com/office/officeart/2005/8/layout/cycle8"/>
    <dgm:cxn modelId="{D9088BE0-D3CF-4395-9278-594764150FF3}" type="presParOf" srcId="{48C545C8-6360-4158-BECD-A2851648AD46}" destId="{4D4251CC-81D8-4C34-BDC5-D29B02BD217F}" srcOrd="2" destOrd="0" presId="urn:microsoft.com/office/officeart/2005/8/layout/cycle8"/>
    <dgm:cxn modelId="{59CB86D2-3304-4A46-BBD0-4B01117B3958}" type="presParOf" srcId="{48C545C8-6360-4158-BECD-A2851648AD46}" destId="{61EFDE5D-98D2-452D-99E1-AC884EF08186}" srcOrd="3" destOrd="0" presId="urn:microsoft.com/office/officeart/2005/8/layout/cycle8"/>
    <dgm:cxn modelId="{C4422A7A-9896-487A-AF7B-CEF726494450}" type="presParOf" srcId="{48C545C8-6360-4158-BECD-A2851648AD46}" destId="{8B2D9CAA-7E37-4CD8-926C-FC74C7B1812D}" srcOrd="4" destOrd="0" presId="urn:microsoft.com/office/officeart/2005/8/layout/cycle8"/>
    <dgm:cxn modelId="{3BAC4DE6-49CD-474A-9E88-D1A77A50A6C2}" type="presParOf" srcId="{48C545C8-6360-4158-BECD-A2851648AD46}" destId="{3FAD6629-2472-44D9-8768-EFFF3B1D57EC}" srcOrd="5" destOrd="0" presId="urn:microsoft.com/office/officeart/2005/8/layout/cycle8"/>
    <dgm:cxn modelId="{035803DF-76ED-48AE-8607-AD62E19C97A2}" type="presParOf" srcId="{48C545C8-6360-4158-BECD-A2851648AD46}" destId="{8BC355D9-296A-4595-B780-BCC4552E08C3}" srcOrd="6" destOrd="0" presId="urn:microsoft.com/office/officeart/2005/8/layout/cycle8"/>
    <dgm:cxn modelId="{755FC73C-5C97-4021-A64A-EDBE1AAD0925}" type="presParOf" srcId="{48C545C8-6360-4158-BECD-A2851648AD46}" destId="{6649BBA8-997E-4287-B0DF-16950C308106}" srcOrd="7" destOrd="0" presId="urn:microsoft.com/office/officeart/2005/8/layout/cycle8"/>
    <dgm:cxn modelId="{2B56BC4B-040C-421A-990D-813A48A33319}" type="presParOf" srcId="{48C545C8-6360-4158-BECD-A2851648AD46}" destId="{D5D9B392-6F29-439E-B3E9-443AED4F5A35}" srcOrd="8" destOrd="0" presId="urn:microsoft.com/office/officeart/2005/8/layout/cycle8"/>
    <dgm:cxn modelId="{E6080159-1CD3-42EF-A46B-91CB721B5EFB}" type="presParOf" srcId="{48C545C8-6360-4158-BECD-A2851648AD46}" destId="{596BDFBB-6398-4E3F-BB3D-C005B2A1C00D}" srcOrd="9" destOrd="0" presId="urn:microsoft.com/office/officeart/2005/8/layout/cycle8"/>
    <dgm:cxn modelId="{FF960A23-C357-41EF-AE96-F84C5DBF86DE}" type="presParOf" srcId="{48C545C8-6360-4158-BECD-A2851648AD46}" destId="{A6D05980-D0FE-471A-A357-E80F2DF37BCC}" srcOrd="10" destOrd="0" presId="urn:microsoft.com/office/officeart/2005/8/layout/cycle8"/>
    <dgm:cxn modelId="{15BC1E18-407A-43C7-B8D9-09E13F7D8DD2}" type="presParOf" srcId="{48C545C8-6360-4158-BECD-A2851648AD46}" destId="{83ED1D88-25FD-4A2F-80C6-2D79E865B690}" srcOrd="11" destOrd="0" presId="urn:microsoft.com/office/officeart/2005/8/layout/cycle8"/>
    <dgm:cxn modelId="{95CAAE2C-284E-4826-9331-4872120E7ADC}" type="presParOf" srcId="{48C545C8-6360-4158-BECD-A2851648AD46}" destId="{61EF2518-5EAE-4727-A419-1794D98AF7BA}" srcOrd="12" destOrd="0" presId="urn:microsoft.com/office/officeart/2005/8/layout/cycle8"/>
    <dgm:cxn modelId="{6E179B92-6EC4-49A2-ADDD-E5521B84B4BE}" type="presParOf" srcId="{48C545C8-6360-4158-BECD-A2851648AD46}" destId="{8C7C3C7A-534D-426E-89B3-EF34654BC61A}" srcOrd="13" destOrd="0" presId="urn:microsoft.com/office/officeart/2005/8/layout/cycle8"/>
    <dgm:cxn modelId="{704968F6-BC23-480A-B8C4-CAB0CFE97343}" type="presParOf" srcId="{48C545C8-6360-4158-BECD-A2851648AD46}" destId="{9AAD84A4-C243-48C9-A05C-C7FEBFCB3F2B}" srcOrd="14" destOrd="0" presId="urn:microsoft.com/office/officeart/2005/8/layout/cycle8"/>
    <dgm:cxn modelId="{E7775EC2-AFE2-462F-B55D-23874E12BEA1}" type="presParOf" srcId="{48C545C8-6360-4158-BECD-A2851648AD46}" destId="{598DFBAD-25BC-46D6-A878-F03A16805BED}" srcOrd="15" destOrd="0" presId="urn:microsoft.com/office/officeart/2005/8/layout/cycle8"/>
    <dgm:cxn modelId="{DC0FECB4-253B-4AFB-9B78-7809C8E46FE4}" type="presParOf" srcId="{48C545C8-6360-4158-BECD-A2851648AD46}" destId="{420DFC5A-3C7F-4679-B853-4E7A7AF29259}" srcOrd="16" destOrd="0" presId="urn:microsoft.com/office/officeart/2005/8/layout/cycle8"/>
    <dgm:cxn modelId="{47C545F1-050E-49C8-98A2-EC505CB6E0AA}" type="presParOf" srcId="{48C545C8-6360-4158-BECD-A2851648AD46}" destId="{12A67077-71E7-4073-818E-14D0C5AD9C56}" srcOrd="17" destOrd="0" presId="urn:microsoft.com/office/officeart/2005/8/layout/cycle8"/>
    <dgm:cxn modelId="{8F5EB6B3-3BE3-4BAC-AF11-00A2804A630A}" type="presParOf" srcId="{48C545C8-6360-4158-BECD-A2851648AD46}" destId="{97056EE8-C0ED-4E6E-A6A7-77DB51ECCF26}" srcOrd="18" destOrd="0" presId="urn:microsoft.com/office/officeart/2005/8/layout/cycle8"/>
    <dgm:cxn modelId="{80440D86-DD6C-449D-A09D-7C4BE3F83045}" type="presParOf" srcId="{48C545C8-6360-4158-BECD-A2851648AD46}" destId="{AC59DBF4-896F-4D85-8E04-391B34443537}" srcOrd="19" destOrd="0" presId="urn:microsoft.com/office/officeart/2005/8/layout/cycle8"/>
    <dgm:cxn modelId="{9C15807C-3D42-4B91-BFD3-6A09501CA17D}" type="presParOf" srcId="{48C545C8-6360-4158-BECD-A2851648AD46}" destId="{6FF42865-A83D-46CD-AFCD-E70D5D3B0702}" srcOrd="20" destOrd="0" presId="urn:microsoft.com/office/officeart/2005/8/layout/cycle8"/>
    <dgm:cxn modelId="{13294CEE-6BED-4B29-890F-19BA1FBF0431}" type="presParOf" srcId="{48C545C8-6360-4158-BECD-A2851648AD46}" destId="{2F54719F-BEF3-475F-8634-0189BDE7CEB0}" srcOrd="21" destOrd="0" presId="urn:microsoft.com/office/officeart/2005/8/layout/cycle8"/>
    <dgm:cxn modelId="{6F5BBB54-5B0C-48D1-8A5C-0790C87E9008}" type="presParOf" srcId="{48C545C8-6360-4158-BECD-A2851648AD46}" destId="{DE00A545-7CCB-416A-9B26-12325020D709}" srcOrd="22" destOrd="0" presId="urn:microsoft.com/office/officeart/2005/8/layout/cycle8"/>
    <dgm:cxn modelId="{FE997412-867F-46AE-92D8-8C2A2E757ADA}" type="presParOf" srcId="{48C545C8-6360-4158-BECD-A2851648AD46}" destId="{EAF37890-0405-4BA0-A031-4424B634C8AC}" srcOrd="23" destOrd="0" presId="urn:microsoft.com/office/officeart/2005/8/layout/cycle8"/>
    <dgm:cxn modelId="{773273D5-6240-416C-9ED0-5195E70FDAFB}" type="presParOf" srcId="{48C545C8-6360-4158-BECD-A2851648AD46}" destId="{4A7ADBEA-BD78-4EF5-972A-7E7EB0CFDF1A}" srcOrd="24" destOrd="0" presId="urn:microsoft.com/office/officeart/2005/8/layout/cycle8"/>
    <dgm:cxn modelId="{99CE0111-E79B-4C3A-8412-B9A8CE3EC4CF}" type="presParOf" srcId="{48C545C8-6360-4158-BECD-A2851648AD46}" destId="{CC4ACAA1-F906-46B8-BE27-D9A9F7DE2064}" srcOrd="25" destOrd="0" presId="urn:microsoft.com/office/officeart/2005/8/layout/cycle8"/>
    <dgm:cxn modelId="{C5B0AE02-1F0F-44FC-B1C1-DE0923592CB0}" type="presParOf" srcId="{48C545C8-6360-4158-BECD-A2851648AD46}" destId="{E49263B9-786E-45BE-A4A7-07C6E1F0D12E}" srcOrd="26" destOrd="0" presId="urn:microsoft.com/office/officeart/2005/8/layout/cycle8"/>
    <dgm:cxn modelId="{F116ACEA-1448-4B19-A87F-343FFD013E4A}" type="presParOf" srcId="{48C545C8-6360-4158-BECD-A2851648AD46}" destId="{9155EF96-618F-4945-8786-131F3E2E94B3}" srcOrd="27" destOrd="0" presId="urn:microsoft.com/office/officeart/2005/8/layout/cycle8"/>
    <dgm:cxn modelId="{4B26C53E-E62B-4CC5-A7C5-4BE5F702D07A}" type="presParOf" srcId="{48C545C8-6360-4158-BECD-A2851648AD46}" destId="{FCCB9228-1068-485A-9171-BD232D746693}" srcOrd="28" destOrd="0" presId="urn:microsoft.com/office/officeart/2005/8/layout/cycle8"/>
    <dgm:cxn modelId="{4E482752-84A5-48C2-A43A-B4C482B39502}" type="presParOf" srcId="{48C545C8-6360-4158-BECD-A2851648AD46}" destId="{223FFE90-4B09-4E98-AC2B-5DE377A41993}" srcOrd="2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84D71-D83C-4A4E-AC8A-EBB389E1B9ED}">
      <dsp:nvSpPr>
        <dsp:cNvPr id="0" name=""/>
        <dsp:cNvSpPr/>
      </dsp:nvSpPr>
      <dsp:spPr>
        <a:xfrm>
          <a:off x="724394" y="178941"/>
          <a:ext cx="2638444" cy="2638444"/>
        </a:xfrm>
        <a:prstGeom prst="pie">
          <a:avLst>
            <a:gd name="adj1" fmla="val 16200000"/>
            <a:gd name="adj2" fmla="val 19800000"/>
          </a:avLst>
        </a:prstGeom>
        <a:solidFill>
          <a:srgbClr val="DBE8F3"/>
        </a:solidFill>
        <a:ln w="63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ts val="1000"/>
            </a:lnSpc>
            <a:spcBef>
              <a:spcPct val="0"/>
            </a:spcBef>
            <a:spcAft>
              <a:spcPct val="35000"/>
            </a:spcAft>
            <a:buNone/>
          </a:pPr>
          <a:r>
            <a:rPr lang="en-GB" sz="1200" b="1" i="1" kern="1200" dirty="0">
              <a:solidFill>
                <a:srgbClr val="005C84"/>
              </a:solidFill>
              <a:latin typeface="+mj-lt"/>
              <a:cs typeface="Calibri" pitchFamily="34" charset="0"/>
            </a:rPr>
            <a:t>Funding</a:t>
          </a:r>
          <a:endParaRPr lang="en-GB" sz="1200" kern="1200" dirty="0">
            <a:solidFill>
              <a:srgbClr val="005C84"/>
            </a:solidFill>
            <a:latin typeface="+mj-lt"/>
          </a:endParaRPr>
        </a:p>
      </dsp:txBody>
      <dsp:txXfrm>
        <a:off x="2106437" y="515970"/>
        <a:ext cx="691021" cy="533970"/>
      </dsp:txXfrm>
    </dsp:sp>
    <dsp:sp modelId="{8B2D9CAA-7E37-4CD8-926C-FC74C7B1812D}">
      <dsp:nvSpPr>
        <dsp:cNvPr id="0" name=""/>
        <dsp:cNvSpPr/>
      </dsp:nvSpPr>
      <dsp:spPr>
        <a:xfrm>
          <a:off x="755805" y="233280"/>
          <a:ext cx="2638444" cy="2638444"/>
        </a:xfrm>
        <a:prstGeom prst="pie">
          <a:avLst>
            <a:gd name="adj1" fmla="val 19800000"/>
            <a:gd name="adj2" fmla="val 1800000"/>
          </a:avLst>
        </a:prstGeom>
        <a:solidFill>
          <a:srgbClr val="DBE8F3"/>
        </a:solidFill>
        <a:ln w="63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ts val="1000"/>
            </a:lnSpc>
            <a:spcBef>
              <a:spcPct val="0"/>
            </a:spcBef>
            <a:spcAft>
              <a:spcPct val="35000"/>
            </a:spcAft>
            <a:buNone/>
          </a:pPr>
          <a:r>
            <a:rPr lang="en-GB" sz="1200" b="1" i="1" kern="1200" dirty="0">
              <a:solidFill>
                <a:srgbClr val="005A84"/>
              </a:solidFill>
              <a:latin typeface="+mj-lt"/>
              <a:cs typeface="Calibri" pitchFamily="34" charset="0"/>
            </a:rPr>
            <a:t>Risk Mgt</a:t>
          </a:r>
          <a:endParaRPr lang="en-GB" sz="1200" kern="1200" dirty="0">
            <a:solidFill>
              <a:srgbClr val="005A84"/>
            </a:solidFill>
            <a:latin typeface="+mj-lt"/>
          </a:endParaRPr>
        </a:p>
      </dsp:txBody>
      <dsp:txXfrm>
        <a:off x="2546177" y="1301222"/>
        <a:ext cx="722431" cy="518265"/>
      </dsp:txXfrm>
    </dsp:sp>
    <dsp:sp modelId="{D5D9B392-6F29-439E-B3E9-443AED4F5A35}">
      <dsp:nvSpPr>
        <dsp:cNvPr id="0" name=""/>
        <dsp:cNvSpPr/>
      </dsp:nvSpPr>
      <dsp:spPr>
        <a:xfrm>
          <a:off x="724394" y="287619"/>
          <a:ext cx="2638444" cy="2638444"/>
        </a:xfrm>
        <a:prstGeom prst="pie">
          <a:avLst>
            <a:gd name="adj1" fmla="val 1800000"/>
            <a:gd name="adj2" fmla="val 5400000"/>
          </a:avLst>
        </a:prstGeom>
        <a:solidFill>
          <a:srgbClr val="DBE8F3"/>
        </a:solidFill>
        <a:ln w="63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i="1" kern="1200" dirty="0">
              <a:solidFill>
                <a:srgbClr val="005A84"/>
              </a:solidFill>
              <a:latin typeface="+mj-lt"/>
              <a:cs typeface="Calibri" pitchFamily="34" charset="0"/>
            </a:rPr>
            <a:t>Netting</a:t>
          </a:r>
          <a:endParaRPr lang="en-GB" sz="1200" kern="1200" dirty="0">
            <a:solidFill>
              <a:srgbClr val="005A84"/>
            </a:solidFill>
            <a:latin typeface="+mj-lt"/>
          </a:endParaRPr>
        </a:p>
      </dsp:txBody>
      <dsp:txXfrm>
        <a:off x="2106437" y="2070768"/>
        <a:ext cx="691021" cy="533970"/>
      </dsp:txXfrm>
    </dsp:sp>
    <dsp:sp modelId="{61EF2518-5EAE-4727-A419-1794D98AF7BA}">
      <dsp:nvSpPr>
        <dsp:cNvPr id="0" name=""/>
        <dsp:cNvSpPr/>
      </dsp:nvSpPr>
      <dsp:spPr>
        <a:xfrm>
          <a:off x="661574" y="287619"/>
          <a:ext cx="2638444" cy="2638444"/>
        </a:xfrm>
        <a:prstGeom prst="pie">
          <a:avLst>
            <a:gd name="adj1" fmla="val 5400000"/>
            <a:gd name="adj2" fmla="val 9000000"/>
          </a:avLst>
        </a:prstGeom>
        <a:solidFill>
          <a:srgbClr val="DBE8F3"/>
        </a:solidFill>
        <a:ln w="63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i="1" kern="1200" dirty="0">
              <a:solidFill>
                <a:srgbClr val="005C84"/>
              </a:solidFill>
              <a:latin typeface="+mj-lt"/>
              <a:cs typeface="Calibri" pitchFamily="34" charset="0"/>
            </a:rPr>
            <a:t>Working Capital</a:t>
          </a:r>
          <a:endParaRPr lang="en-GB" sz="1200" kern="1200" dirty="0">
            <a:solidFill>
              <a:srgbClr val="005C84"/>
            </a:solidFill>
            <a:latin typeface="+mj-lt"/>
          </a:endParaRPr>
        </a:p>
      </dsp:txBody>
      <dsp:txXfrm>
        <a:off x="1226955" y="2070768"/>
        <a:ext cx="691021" cy="533970"/>
      </dsp:txXfrm>
    </dsp:sp>
    <dsp:sp modelId="{420DFC5A-3C7F-4679-B853-4E7A7AF29259}">
      <dsp:nvSpPr>
        <dsp:cNvPr id="0" name=""/>
        <dsp:cNvSpPr/>
      </dsp:nvSpPr>
      <dsp:spPr>
        <a:xfrm>
          <a:off x="630164" y="233280"/>
          <a:ext cx="2638444" cy="2638444"/>
        </a:xfrm>
        <a:prstGeom prst="pie">
          <a:avLst>
            <a:gd name="adj1" fmla="val 9000000"/>
            <a:gd name="adj2" fmla="val 12600000"/>
          </a:avLst>
        </a:prstGeom>
        <a:solidFill>
          <a:srgbClr val="DBE8F3"/>
        </a:solidFill>
        <a:ln w="63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ts val="1400"/>
            </a:lnSpc>
            <a:spcBef>
              <a:spcPct val="0"/>
            </a:spcBef>
            <a:spcAft>
              <a:spcPct val="35000"/>
            </a:spcAft>
            <a:buNone/>
          </a:pPr>
          <a:r>
            <a:rPr lang="en-GB" sz="1200" b="1" i="1" kern="1200" dirty="0">
              <a:solidFill>
                <a:srgbClr val="005C84"/>
              </a:solidFill>
              <a:latin typeface="+mj-lt"/>
              <a:cs typeface="Calibri" pitchFamily="34" charset="0"/>
            </a:rPr>
            <a:t>Liquidity Mgt</a:t>
          </a:r>
        </a:p>
      </dsp:txBody>
      <dsp:txXfrm>
        <a:off x="755805" y="1301222"/>
        <a:ext cx="722431" cy="518265"/>
      </dsp:txXfrm>
    </dsp:sp>
    <dsp:sp modelId="{6FF42865-A83D-46CD-AFCD-E70D5D3B0702}">
      <dsp:nvSpPr>
        <dsp:cNvPr id="0" name=""/>
        <dsp:cNvSpPr/>
      </dsp:nvSpPr>
      <dsp:spPr>
        <a:xfrm>
          <a:off x="661574" y="221156"/>
          <a:ext cx="2638444" cy="2554013"/>
        </a:xfrm>
        <a:prstGeom prst="pie">
          <a:avLst>
            <a:gd name="adj1" fmla="val 12600000"/>
            <a:gd name="adj2" fmla="val 16200000"/>
          </a:avLst>
        </a:prstGeom>
        <a:solidFill>
          <a:srgbClr val="DBE8F3"/>
        </a:solidFill>
        <a:ln w="6350" cap="flat" cmpd="sng" algn="ctr">
          <a:no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6510" tIns="16510" rIns="16510" bIns="16510" numCol="1" spcCol="1270" anchor="b" anchorCtr="0">
          <a:noAutofit/>
        </a:bodyPr>
        <a:lstStyle/>
        <a:p>
          <a:pPr marL="0" lvl="0" indent="0" algn="ctr" defTabSz="577850">
            <a:lnSpc>
              <a:spcPts val="1000"/>
            </a:lnSpc>
            <a:spcBef>
              <a:spcPct val="0"/>
            </a:spcBef>
            <a:spcAft>
              <a:spcPct val="35000"/>
            </a:spcAft>
            <a:buNone/>
          </a:pPr>
          <a:endParaRPr lang="en-GB" sz="1300" b="1" i="1" kern="1200" dirty="0">
            <a:solidFill>
              <a:srgbClr val="005C84"/>
            </a:solidFill>
            <a:latin typeface="Calibri" pitchFamily="34" charset="0"/>
            <a:cs typeface="Calibri" pitchFamily="34" charset="0"/>
          </a:endParaRPr>
        </a:p>
        <a:p>
          <a:pPr marL="0" lvl="0" indent="0" algn="ctr" defTabSz="577850">
            <a:lnSpc>
              <a:spcPts val="1000"/>
            </a:lnSpc>
            <a:spcBef>
              <a:spcPct val="0"/>
            </a:spcBef>
            <a:spcAft>
              <a:spcPct val="35000"/>
            </a:spcAft>
            <a:buNone/>
          </a:pPr>
          <a:endParaRPr lang="en-GB" sz="1300" b="1" i="1" kern="1200" dirty="0">
            <a:solidFill>
              <a:srgbClr val="005C84"/>
            </a:solidFill>
            <a:latin typeface="Calibri" pitchFamily="34" charset="0"/>
            <a:cs typeface="Calibri" pitchFamily="34" charset="0"/>
          </a:endParaRPr>
        </a:p>
        <a:p>
          <a:pPr marL="0" lvl="0" indent="0" algn="ctr" defTabSz="577850">
            <a:lnSpc>
              <a:spcPts val="1000"/>
            </a:lnSpc>
            <a:spcBef>
              <a:spcPct val="0"/>
            </a:spcBef>
            <a:spcAft>
              <a:spcPct val="35000"/>
            </a:spcAft>
            <a:buNone/>
          </a:pPr>
          <a:endParaRPr lang="en-GB" sz="1300" b="1" i="1" kern="1200" dirty="0">
            <a:solidFill>
              <a:srgbClr val="005C84"/>
            </a:solidFill>
            <a:latin typeface="Calibri" pitchFamily="34" charset="0"/>
            <a:cs typeface="Calibri" pitchFamily="34" charset="0"/>
          </a:endParaRPr>
        </a:p>
        <a:p>
          <a:pPr marL="0" lvl="0" indent="0" algn="ctr" defTabSz="577850">
            <a:lnSpc>
              <a:spcPts val="1000"/>
            </a:lnSpc>
            <a:spcBef>
              <a:spcPct val="0"/>
            </a:spcBef>
            <a:spcAft>
              <a:spcPct val="35000"/>
            </a:spcAft>
            <a:buNone/>
          </a:pPr>
          <a:endParaRPr lang="en-GB" sz="1300" b="1" i="1" kern="1200" dirty="0">
            <a:solidFill>
              <a:srgbClr val="005C84"/>
            </a:solidFill>
            <a:latin typeface="Calibri" pitchFamily="34" charset="0"/>
            <a:cs typeface="Calibri" pitchFamily="34" charset="0"/>
          </a:endParaRPr>
        </a:p>
        <a:p>
          <a:pPr marL="0" lvl="0" indent="0" algn="ctr" defTabSz="577850">
            <a:lnSpc>
              <a:spcPts val="1000"/>
            </a:lnSpc>
            <a:spcBef>
              <a:spcPct val="0"/>
            </a:spcBef>
            <a:spcAft>
              <a:spcPct val="35000"/>
            </a:spcAft>
            <a:buNone/>
          </a:pPr>
          <a:endParaRPr lang="en-GB" sz="1300" b="1" i="1" kern="1200" dirty="0">
            <a:solidFill>
              <a:srgbClr val="005C84"/>
            </a:solidFill>
            <a:latin typeface="Calibri" pitchFamily="34" charset="0"/>
            <a:cs typeface="Calibri" pitchFamily="34" charset="0"/>
          </a:endParaRPr>
        </a:p>
        <a:p>
          <a:pPr marL="0" lvl="0" indent="0" algn="ctr" defTabSz="577850">
            <a:lnSpc>
              <a:spcPts val="1000"/>
            </a:lnSpc>
            <a:spcBef>
              <a:spcPct val="0"/>
            </a:spcBef>
            <a:spcAft>
              <a:spcPct val="35000"/>
            </a:spcAft>
            <a:buNone/>
          </a:pPr>
          <a:endParaRPr lang="en-GB" sz="1300" b="1" i="1" kern="1200" dirty="0">
            <a:solidFill>
              <a:srgbClr val="005C84"/>
            </a:solidFill>
            <a:latin typeface="Calibri" pitchFamily="34" charset="0"/>
            <a:cs typeface="Calibri" pitchFamily="34" charset="0"/>
          </a:endParaRPr>
        </a:p>
        <a:p>
          <a:pPr marL="0" lvl="0" indent="0" algn="ctr" defTabSz="577850">
            <a:lnSpc>
              <a:spcPts val="1000"/>
            </a:lnSpc>
            <a:spcBef>
              <a:spcPct val="0"/>
            </a:spcBef>
            <a:spcAft>
              <a:spcPct val="35000"/>
            </a:spcAft>
            <a:buNone/>
          </a:pPr>
          <a:endParaRPr lang="en-GB" sz="1300" b="1" i="1" kern="1200" dirty="0">
            <a:solidFill>
              <a:srgbClr val="005C84"/>
            </a:solidFill>
            <a:latin typeface="Calibri" pitchFamily="34" charset="0"/>
            <a:cs typeface="Calibri" pitchFamily="34" charset="0"/>
          </a:endParaRPr>
        </a:p>
        <a:p>
          <a:pPr marL="0" lvl="0" indent="0" algn="ctr" defTabSz="577850">
            <a:lnSpc>
              <a:spcPts val="1000"/>
            </a:lnSpc>
            <a:spcBef>
              <a:spcPct val="0"/>
            </a:spcBef>
            <a:spcAft>
              <a:spcPct val="35000"/>
            </a:spcAft>
            <a:buNone/>
          </a:pPr>
          <a:endParaRPr lang="en-GB" sz="1300" b="1" i="1" kern="1200" dirty="0">
            <a:solidFill>
              <a:srgbClr val="005C84"/>
            </a:solidFill>
            <a:latin typeface="Calibri" pitchFamily="34" charset="0"/>
            <a:cs typeface="Calibri" pitchFamily="34" charset="0"/>
          </a:endParaRPr>
        </a:p>
        <a:p>
          <a:pPr marL="0" lvl="0" indent="0" algn="ctr" defTabSz="577850">
            <a:lnSpc>
              <a:spcPts val="1000"/>
            </a:lnSpc>
            <a:spcBef>
              <a:spcPct val="0"/>
            </a:spcBef>
            <a:spcAft>
              <a:spcPct val="35000"/>
            </a:spcAft>
            <a:buNone/>
          </a:pPr>
          <a:endParaRPr lang="en-GB" sz="1300" b="1" i="1" kern="1200" dirty="0">
            <a:solidFill>
              <a:srgbClr val="005C84"/>
            </a:solidFill>
            <a:latin typeface="Calibri" pitchFamily="34" charset="0"/>
            <a:cs typeface="Calibri" pitchFamily="34" charset="0"/>
          </a:endParaRPr>
        </a:p>
        <a:p>
          <a:pPr marL="0" lvl="0" indent="0" algn="ctr" defTabSz="577850">
            <a:lnSpc>
              <a:spcPts val="1000"/>
            </a:lnSpc>
            <a:spcBef>
              <a:spcPct val="0"/>
            </a:spcBef>
            <a:spcAft>
              <a:spcPct val="35000"/>
            </a:spcAft>
            <a:buNone/>
          </a:pPr>
          <a:r>
            <a:rPr lang="en-GB" sz="1300" b="1" i="1" kern="1200" dirty="0">
              <a:solidFill>
                <a:srgbClr val="005C84"/>
              </a:solidFill>
              <a:latin typeface="Calibri" pitchFamily="34" charset="0"/>
              <a:cs typeface="Calibri" pitchFamily="34" charset="0"/>
            </a:rPr>
            <a:t> </a:t>
          </a:r>
        </a:p>
        <a:p>
          <a:pPr marL="0" lvl="0" indent="0" algn="ctr" defTabSz="577850">
            <a:lnSpc>
              <a:spcPts val="1000"/>
            </a:lnSpc>
            <a:spcBef>
              <a:spcPct val="0"/>
            </a:spcBef>
            <a:spcAft>
              <a:spcPct val="35000"/>
            </a:spcAft>
            <a:buNone/>
          </a:pPr>
          <a:endParaRPr lang="en-GB" sz="1300" b="1" i="1" kern="1200" dirty="0">
            <a:solidFill>
              <a:srgbClr val="005C84"/>
            </a:solidFill>
            <a:latin typeface="Calibri" pitchFamily="34" charset="0"/>
            <a:cs typeface="Calibri" pitchFamily="34" charset="0"/>
          </a:endParaRPr>
        </a:p>
        <a:p>
          <a:pPr marL="0" lvl="0" indent="0" algn="ctr" defTabSz="577850">
            <a:lnSpc>
              <a:spcPts val="1000"/>
            </a:lnSpc>
            <a:spcBef>
              <a:spcPct val="0"/>
            </a:spcBef>
            <a:spcAft>
              <a:spcPct val="35000"/>
            </a:spcAft>
            <a:buNone/>
          </a:pPr>
          <a:endParaRPr lang="en-GB" sz="1000" b="1" i="1" kern="1200" dirty="0">
            <a:solidFill>
              <a:srgbClr val="005C84"/>
            </a:solidFill>
            <a:latin typeface="+mj-lt"/>
            <a:cs typeface="Calibri" pitchFamily="34" charset="0"/>
          </a:endParaRPr>
        </a:p>
        <a:p>
          <a:pPr marL="0" lvl="0" indent="0" algn="ctr" defTabSz="577850">
            <a:lnSpc>
              <a:spcPts val="1000"/>
            </a:lnSpc>
            <a:spcBef>
              <a:spcPct val="0"/>
            </a:spcBef>
            <a:spcAft>
              <a:spcPct val="35000"/>
            </a:spcAft>
            <a:buNone/>
          </a:pPr>
          <a:r>
            <a:rPr lang="en-GB" sz="1200" b="1" i="1" kern="1200" dirty="0">
              <a:solidFill>
                <a:srgbClr val="005C84"/>
              </a:solidFill>
              <a:latin typeface="+mj-lt"/>
              <a:cs typeface="Calibri" pitchFamily="34" charset="0"/>
            </a:rPr>
            <a:t>Cash </a:t>
          </a:r>
        </a:p>
        <a:p>
          <a:pPr marL="0" lvl="0" indent="0" algn="ctr" defTabSz="577850">
            <a:lnSpc>
              <a:spcPts val="1000"/>
            </a:lnSpc>
            <a:spcBef>
              <a:spcPct val="0"/>
            </a:spcBef>
            <a:spcAft>
              <a:spcPct val="35000"/>
            </a:spcAft>
            <a:buNone/>
          </a:pPr>
          <a:r>
            <a:rPr lang="en-GB" sz="1200" b="1" i="1" kern="1200" dirty="0">
              <a:solidFill>
                <a:srgbClr val="005C84"/>
              </a:solidFill>
              <a:latin typeface="+mj-lt"/>
              <a:cs typeface="Calibri" pitchFamily="34" charset="0"/>
            </a:rPr>
            <a:t>Mgt</a:t>
          </a:r>
        </a:p>
      </dsp:txBody>
      <dsp:txXfrm>
        <a:off x="1226955" y="547401"/>
        <a:ext cx="691021" cy="516883"/>
      </dsp:txXfrm>
    </dsp:sp>
    <dsp:sp modelId="{4A7ADBEA-BD78-4EF5-972A-7E7EB0CFDF1A}">
      <dsp:nvSpPr>
        <dsp:cNvPr id="0" name=""/>
        <dsp:cNvSpPr/>
      </dsp:nvSpPr>
      <dsp:spPr>
        <a:xfrm>
          <a:off x="560966" y="23822"/>
          <a:ext cx="2965108" cy="2965108"/>
        </a:xfrm>
        <a:prstGeom prst="circularArrow">
          <a:avLst>
            <a:gd name="adj1" fmla="val 5085"/>
            <a:gd name="adj2" fmla="val 327528"/>
            <a:gd name="adj3" fmla="val 19472472"/>
            <a:gd name="adj4" fmla="val 16200251"/>
            <a:gd name="adj5" fmla="val 5932"/>
          </a:avLst>
        </a:prstGeom>
        <a:gradFill rotWithShape="0">
          <a:gsLst>
            <a:gs pos="0">
              <a:srgbClr val="009FDA"/>
            </a:gs>
            <a:gs pos="80000">
              <a:srgbClr val="0075B0"/>
            </a:gs>
            <a:gs pos="100000">
              <a:srgbClr val="005C84"/>
            </a:gs>
          </a:gsLst>
          <a:lin ang="5400000" scaled="0"/>
        </a:gradFill>
        <a:ln w="6350" cap="flat" cmpd="sng" algn="ctr">
          <a:noFill/>
          <a:prstDash val="solid"/>
          <a:miter lim="800000"/>
        </a:ln>
        <a:effectLst/>
      </dsp:spPr>
      <dsp:style>
        <a:lnRef idx="1">
          <a:schemeClr val="dk1"/>
        </a:lnRef>
        <a:fillRef idx="3">
          <a:schemeClr val="dk1"/>
        </a:fillRef>
        <a:effectRef idx="2">
          <a:schemeClr val="dk1"/>
        </a:effectRef>
        <a:fontRef idx="minor">
          <a:schemeClr val="lt1"/>
        </a:fontRef>
      </dsp:style>
    </dsp:sp>
    <dsp:sp modelId="{CC4ACAA1-F906-46B8-BE27-D9A9F7DE2064}">
      <dsp:nvSpPr>
        <dsp:cNvPr id="0" name=""/>
        <dsp:cNvSpPr/>
      </dsp:nvSpPr>
      <dsp:spPr>
        <a:xfrm>
          <a:off x="592376" y="69948"/>
          <a:ext cx="2965108" cy="2965108"/>
        </a:xfrm>
        <a:prstGeom prst="circularArrow">
          <a:avLst>
            <a:gd name="adj1" fmla="val 5085"/>
            <a:gd name="adj2" fmla="val 327528"/>
            <a:gd name="adj3" fmla="val 1472472"/>
            <a:gd name="adj4" fmla="val 19800000"/>
            <a:gd name="adj5" fmla="val 5932"/>
          </a:avLst>
        </a:prstGeom>
        <a:gradFill rotWithShape="0">
          <a:gsLst>
            <a:gs pos="0">
              <a:srgbClr val="009FDA"/>
            </a:gs>
            <a:gs pos="35000">
              <a:srgbClr val="0075B0"/>
            </a:gs>
            <a:gs pos="100000">
              <a:srgbClr val="005A84"/>
            </a:gs>
          </a:gsLst>
          <a:lin ang="16200000" scaled="1"/>
        </a:gradFill>
        <a:ln>
          <a:noFill/>
        </a:ln>
        <a:effectLst/>
      </dsp:spPr>
      <dsp:style>
        <a:lnRef idx="0">
          <a:scrgbClr r="0" g="0" b="0"/>
        </a:lnRef>
        <a:fillRef idx="1">
          <a:scrgbClr r="0" g="0" b="0"/>
        </a:fillRef>
        <a:effectRef idx="0">
          <a:scrgbClr r="0" g="0" b="0"/>
        </a:effectRef>
        <a:fontRef idx="minor">
          <a:schemeClr val="lt1"/>
        </a:fontRef>
      </dsp:style>
    </dsp:sp>
    <dsp:sp modelId="{E49263B9-786E-45BE-A4A7-07C6E1F0D12E}">
      <dsp:nvSpPr>
        <dsp:cNvPr id="0" name=""/>
        <dsp:cNvSpPr/>
      </dsp:nvSpPr>
      <dsp:spPr>
        <a:xfrm>
          <a:off x="560966" y="124287"/>
          <a:ext cx="2965108" cy="2965108"/>
        </a:xfrm>
        <a:prstGeom prst="circularArrow">
          <a:avLst>
            <a:gd name="adj1" fmla="val 5085"/>
            <a:gd name="adj2" fmla="val 327528"/>
            <a:gd name="adj3" fmla="val 5072221"/>
            <a:gd name="adj4" fmla="val 1800000"/>
            <a:gd name="adj5" fmla="val 5932"/>
          </a:avLst>
        </a:prstGeom>
        <a:gradFill flip="none" rotWithShape="1">
          <a:gsLst>
            <a:gs pos="0">
              <a:srgbClr val="009FDA"/>
            </a:gs>
            <a:gs pos="80000">
              <a:srgbClr val="0075B0"/>
            </a:gs>
            <a:gs pos="100000">
              <a:srgbClr val="005C84"/>
            </a:gs>
          </a:gsLst>
          <a:lin ang="16200000" scaled="1"/>
          <a:tileRect/>
        </a:gradFill>
        <a:ln>
          <a:noFill/>
        </a:ln>
        <a:effectLst/>
      </dsp:spPr>
      <dsp:style>
        <a:lnRef idx="0">
          <a:scrgbClr r="0" g="0" b="0"/>
        </a:lnRef>
        <a:fillRef idx="1">
          <a:scrgbClr r="0" g="0" b="0"/>
        </a:fillRef>
        <a:effectRef idx="0">
          <a:scrgbClr r="0" g="0" b="0"/>
        </a:effectRef>
        <a:fontRef idx="minor">
          <a:schemeClr val="lt1"/>
        </a:fontRef>
      </dsp:style>
    </dsp:sp>
    <dsp:sp modelId="{9155EF96-618F-4945-8786-131F3E2E94B3}">
      <dsp:nvSpPr>
        <dsp:cNvPr id="0" name=""/>
        <dsp:cNvSpPr/>
      </dsp:nvSpPr>
      <dsp:spPr>
        <a:xfrm>
          <a:off x="498338" y="124287"/>
          <a:ext cx="2965108" cy="2965108"/>
        </a:xfrm>
        <a:prstGeom prst="circularArrow">
          <a:avLst>
            <a:gd name="adj1" fmla="val 5085"/>
            <a:gd name="adj2" fmla="val 327528"/>
            <a:gd name="adj3" fmla="val 8672472"/>
            <a:gd name="adj4" fmla="val 5400251"/>
            <a:gd name="adj5" fmla="val 5932"/>
          </a:avLst>
        </a:prstGeom>
        <a:gradFill flip="none" rotWithShape="1">
          <a:gsLst>
            <a:gs pos="0">
              <a:srgbClr val="005A84"/>
            </a:gs>
            <a:gs pos="80000">
              <a:srgbClr val="0075B0"/>
            </a:gs>
            <a:gs pos="100000">
              <a:srgbClr val="009FDA"/>
            </a:gs>
          </a:gsLst>
          <a:lin ang="16200000" scaled="1"/>
          <a:tileRect/>
        </a:gradFill>
        <a:ln>
          <a:noFill/>
        </a:ln>
        <a:effectLst/>
      </dsp:spPr>
      <dsp:style>
        <a:lnRef idx="0">
          <a:scrgbClr r="0" g="0" b="0"/>
        </a:lnRef>
        <a:fillRef idx="1">
          <a:scrgbClr r="0" g="0" b="0"/>
        </a:fillRef>
        <a:effectRef idx="0">
          <a:scrgbClr r="0" g="0" b="0"/>
        </a:effectRef>
        <a:fontRef idx="minor">
          <a:schemeClr val="lt1"/>
        </a:fontRef>
      </dsp:style>
    </dsp:sp>
    <dsp:sp modelId="{FCCB9228-1068-485A-9171-BD232D746693}">
      <dsp:nvSpPr>
        <dsp:cNvPr id="0" name=""/>
        <dsp:cNvSpPr/>
      </dsp:nvSpPr>
      <dsp:spPr>
        <a:xfrm>
          <a:off x="466928" y="69948"/>
          <a:ext cx="2965108" cy="2965108"/>
        </a:xfrm>
        <a:prstGeom prst="circularArrow">
          <a:avLst>
            <a:gd name="adj1" fmla="val 5085"/>
            <a:gd name="adj2" fmla="val 327528"/>
            <a:gd name="adj3" fmla="val 12272472"/>
            <a:gd name="adj4" fmla="val 9000000"/>
            <a:gd name="adj5" fmla="val 5932"/>
          </a:avLst>
        </a:prstGeom>
        <a:gradFill flip="none" rotWithShape="1">
          <a:gsLst>
            <a:gs pos="0">
              <a:srgbClr val="005C84"/>
            </a:gs>
            <a:gs pos="80000">
              <a:srgbClr val="0075B0"/>
            </a:gs>
            <a:gs pos="100000">
              <a:srgbClr val="009FDA"/>
            </a:gs>
          </a:gsLst>
          <a:lin ang="16200000" scaled="1"/>
          <a:tileRect/>
        </a:gradFill>
        <a:ln>
          <a:noFill/>
        </a:ln>
        <a:effectLst/>
      </dsp:spPr>
      <dsp:style>
        <a:lnRef idx="0">
          <a:scrgbClr r="0" g="0" b="0"/>
        </a:lnRef>
        <a:fillRef idx="1">
          <a:scrgbClr r="0" g="0" b="0"/>
        </a:fillRef>
        <a:effectRef idx="0">
          <a:scrgbClr r="0" g="0" b="0"/>
        </a:effectRef>
        <a:fontRef idx="minor">
          <a:schemeClr val="lt1"/>
        </a:fontRef>
      </dsp:style>
    </dsp:sp>
    <dsp:sp modelId="{223FFE90-4B09-4E98-AC2B-5DE377A41993}">
      <dsp:nvSpPr>
        <dsp:cNvPr id="0" name=""/>
        <dsp:cNvSpPr/>
      </dsp:nvSpPr>
      <dsp:spPr>
        <a:xfrm>
          <a:off x="498338" y="16166"/>
          <a:ext cx="2965108" cy="2965108"/>
        </a:xfrm>
        <a:prstGeom prst="circularArrow">
          <a:avLst>
            <a:gd name="adj1" fmla="val 5085"/>
            <a:gd name="adj2" fmla="val 327528"/>
            <a:gd name="adj3" fmla="val 15872221"/>
            <a:gd name="adj4" fmla="val 12600000"/>
            <a:gd name="adj5" fmla="val 5932"/>
          </a:avLst>
        </a:prstGeom>
        <a:gradFill flip="none" rotWithShape="1">
          <a:gsLst>
            <a:gs pos="0">
              <a:srgbClr val="005C84"/>
            </a:gs>
            <a:gs pos="80000">
              <a:srgbClr val="0075B0"/>
            </a:gs>
            <a:gs pos="100000">
              <a:srgbClr val="009FDA"/>
            </a:gs>
          </a:gsLst>
          <a:lin ang="16200000" scaled="0"/>
          <a:tileRect/>
        </a:gradFill>
        <a:ln w="6350" cap="flat" cmpd="sng" algn="ctr">
          <a:noFill/>
          <a:prstDash val="solid"/>
          <a:miter lim="800000"/>
        </a:ln>
        <a:effectLst/>
      </dsp:spPr>
      <dsp:style>
        <a:lnRef idx="1">
          <a:schemeClr val="dk1"/>
        </a:lnRef>
        <a:fillRef idx="3">
          <a:schemeClr val="dk1"/>
        </a:fillRef>
        <a:effectRef idx="2">
          <a:schemeClr val="dk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6F37F63-CA7B-7944-996D-EA592CE2E718}" type="datetimeFigureOut">
              <a:rPr lang="en-GB" smtClean="0"/>
              <a:t>06/02/2025</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9A556DE-E87E-9F45-A5F1-669229CCA4AD}" type="slidenum">
              <a:rPr lang="en-GB" smtClean="0"/>
              <a:t>‹#›</a:t>
            </a:fld>
            <a:endParaRPr lang="en-GB" dirty="0"/>
          </a:p>
        </p:txBody>
      </p:sp>
    </p:spTree>
    <p:extLst>
      <p:ext uri="{BB962C8B-B14F-4D97-AF65-F5344CB8AC3E}">
        <p14:creationId xmlns:p14="http://schemas.microsoft.com/office/powerpoint/2010/main" val="27311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A556DE-E87E-9F45-A5F1-669229CCA4AD}" type="slidenum">
              <a:rPr lang="en-GB" smtClean="0"/>
              <a:t>3</a:t>
            </a:fld>
            <a:endParaRPr lang="en-GB" dirty="0"/>
          </a:p>
        </p:txBody>
      </p:sp>
    </p:spTree>
    <p:extLst>
      <p:ext uri="{BB962C8B-B14F-4D97-AF65-F5344CB8AC3E}">
        <p14:creationId xmlns:p14="http://schemas.microsoft.com/office/powerpoint/2010/main" val="221849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479AB0-99FB-48A0-91AF-5F06D751B19A}" type="slidenum">
              <a:rPr lang="en-GB" smtClean="0"/>
              <a:t>6</a:t>
            </a:fld>
            <a:endParaRPr lang="en-GB"/>
          </a:p>
        </p:txBody>
      </p:sp>
    </p:spTree>
    <p:extLst>
      <p:ext uri="{BB962C8B-B14F-4D97-AF65-F5344CB8AC3E}">
        <p14:creationId xmlns:p14="http://schemas.microsoft.com/office/powerpoint/2010/main" val="308430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7BB02B-4EEA-0D4B-A7CE-926BA4F3AB12}" type="slidenum">
              <a:rPr lang="en-US" smtClean="0"/>
              <a:t>7</a:t>
            </a:fld>
            <a:endParaRPr lang="en-US"/>
          </a:p>
        </p:txBody>
      </p:sp>
    </p:spTree>
    <p:extLst>
      <p:ext uri="{BB962C8B-B14F-4D97-AF65-F5344CB8AC3E}">
        <p14:creationId xmlns:p14="http://schemas.microsoft.com/office/powerpoint/2010/main" val="148606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A556DE-E87E-9F45-A5F1-669229CCA4AD}" type="slidenum">
              <a:rPr lang="en-GB" smtClean="0"/>
              <a:t>14</a:t>
            </a:fld>
            <a:endParaRPr lang="en-GB" dirty="0"/>
          </a:p>
        </p:txBody>
      </p:sp>
    </p:spTree>
    <p:extLst>
      <p:ext uri="{BB962C8B-B14F-4D97-AF65-F5344CB8AC3E}">
        <p14:creationId xmlns:p14="http://schemas.microsoft.com/office/powerpoint/2010/main" val="192056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20A72D8-13BF-4101-9EA3-51EA01E73BE6}" type="slidenum">
              <a:rPr lang="en-GB" smtClean="0"/>
              <a:t>16</a:t>
            </a:fld>
            <a:endParaRPr lang="en-GB" dirty="0"/>
          </a:p>
        </p:txBody>
      </p:sp>
    </p:spTree>
    <p:extLst>
      <p:ext uri="{BB962C8B-B14F-4D97-AF65-F5344CB8AC3E}">
        <p14:creationId xmlns:p14="http://schemas.microsoft.com/office/powerpoint/2010/main" val="3881757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gradient">
    <p:bg>
      <p:bgPr>
        <a:gradFill flip="none" rotWithShape="1">
          <a:gsLst>
            <a:gs pos="0">
              <a:srgbClr val="2C3A87"/>
            </a:gs>
            <a:gs pos="100000">
              <a:srgbClr val="0061C7"/>
            </a:gs>
          </a:gsLst>
          <a:lin ang="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8D205A-8809-2B44-AB1E-71C85A49D1E8}"/>
              </a:ext>
            </a:extLst>
          </p:cNvPr>
          <p:cNvPicPr>
            <a:picLocks noChangeAspect="1"/>
          </p:cNvPicPr>
          <p:nvPr/>
        </p:nvPicPr>
        <p:blipFill>
          <a:blip r:embed="rId2"/>
          <a:srcRect t="51901" r="51901"/>
          <a:stretch>
            <a:fillRect/>
          </a:stretch>
        </p:blipFill>
        <p:spPr>
          <a:xfrm>
            <a:off x="0" y="3559372"/>
            <a:ext cx="5864225" cy="3298627"/>
          </a:xfrm>
          <a:prstGeom prst="rect">
            <a:avLst/>
          </a:prstGeom>
        </p:spPr>
      </p:pic>
      <p:sp>
        <p:nvSpPr>
          <p:cNvPr id="3" name="Subtitle 2"/>
          <p:cNvSpPr>
            <a:spLocks noGrp="1"/>
          </p:cNvSpPr>
          <p:nvPr>
            <p:ph type="subTitle" idx="1" hasCustomPrompt="1"/>
          </p:nvPr>
        </p:nvSpPr>
        <p:spPr>
          <a:xfrm>
            <a:off x="4116919" y="1014324"/>
            <a:ext cx="7452781" cy="648000"/>
          </a:xfrm>
        </p:spPr>
        <p:txBody>
          <a:bodyPr lIns="0" tIns="0" rIns="0" bIns="0">
            <a:noAutofit/>
          </a:bodyPr>
          <a:lstStyle>
            <a:lvl1pPr marL="0" indent="0" algn="l">
              <a:lnSpc>
                <a:spcPts val="5000"/>
              </a:lnSpc>
              <a:spcBef>
                <a:spcPct val="0"/>
              </a:spcBef>
              <a:buNone/>
              <a:defRPr sz="42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a:t>
            </a:r>
          </a:p>
        </p:txBody>
      </p:sp>
      <p:sp>
        <p:nvSpPr>
          <p:cNvPr id="15" name="Date Placeholder 3">
            <a:extLst>
              <a:ext uri="{FF2B5EF4-FFF2-40B4-BE49-F238E27FC236}">
                <a16:creationId xmlns:a16="http://schemas.microsoft.com/office/drawing/2014/main" id="{E86256FE-A010-8049-BA28-23A473D0CF71}"/>
              </a:ext>
            </a:extLst>
          </p:cNvPr>
          <p:cNvSpPr>
            <a:spLocks noGrp="1"/>
          </p:cNvSpPr>
          <p:nvPr>
            <p:ph type="dt" sz="half" idx="2"/>
          </p:nvPr>
        </p:nvSpPr>
        <p:spPr>
          <a:xfrm>
            <a:off x="10625667" y="6255021"/>
            <a:ext cx="943304" cy="158193"/>
          </a:xfrm>
          <a:prstGeom prst="rect">
            <a:avLst/>
          </a:prstGeom>
        </p:spPr>
        <p:txBody>
          <a:bodyPr vert="horz" lIns="0" tIns="0" rIns="0" bIns="0" rtlCol="0" anchor="b" anchorCtr="0"/>
          <a:lstStyle>
            <a:lvl1pPr algn="r">
              <a:lnSpc>
                <a:spcPts val="1400"/>
              </a:lnSpc>
              <a:defRPr sz="1200">
                <a:solidFill>
                  <a:schemeClr val="bg1"/>
                </a:solidFill>
                <a:latin typeface="Arial" pitchFamily="34" charset="0"/>
                <a:cs typeface="Arial" pitchFamily="34" charset="0"/>
              </a:defRPr>
            </a:lvl1pPr>
          </a:lstStyle>
          <a:p>
            <a:fld id="{88B44F12-F3D1-8244-AEEB-34ADFCD1C7B5}" type="datetimeFigureOut">
              <a:rPr lang="en-GB" smtClean="0"/>
              <a:t>06/02/2025</a:t>
            </a:fld>
            <a:endParaRPr lang="en-GB" dirty="0"/>
          </a:p>
        </p:txBody>
      </p:sp>
      <p:sp>
        <p:nvSpPr>
          <p:cNvPr id="4" name="Title 3">
            <a:extLst>
              <a:ext uri="{FF2B5EF4-FFF2-40B4-BE49-F238E27FC236}">
                <a16:creationId xmlns:a16="http://schemas.microsoft.com/office/drawing/2014/main" id="{49C0DADB-841E-9B4F-944B-99B07714826B}"/>
              </a:ext>
            </a:extLst>
          </p:cNvPr>
          <p:cNvSpPr>
            <a:spLocks noGrp="1"/>
          </p:cNvSpPr>
          <p:nvPr>
            <p:ph type="title" hasCustomPrompt="1"/>
          </p:nvPr>
        </p:nvSpPr>
        <p:spPr>
          <a:xfrm>
            <a:off x="4116919" y="374043"/>
            <a:ext cx="7452052" cy="648000"/>
          </a:xfrm>
        </p:spPr>
        <p:txBody>
          <a:bodyPr/>
          <a:lstStyle>
            <a:lvl1pPr>
              <a:lnSpc>
                <a:spcPts val="5000"/>
              </a:lnSpc>
              <a:defRPr sz="4200">
                <a:solidFill>
                  <a:schemeClr val="bg1"/>
                </a:solidFill>
              </a:defRPr>
            </a:lvl1pPr>
          </a:lstStyle>
          <a:p>
            <a:r>
              <a:rPr lang="en-US"/>
              <a:t>Presentation title</a:t>
            </a:r>
            <a:endParaRPr lang="en-GB"/>
          </a:p>
        </p:txBody>
      </p:sp>
    </p:spTree>
    <p:extLst>
      <p:ext uri="{BB962C8B-B14F-4D97-AF65-F5344CB8AC3E}">
        <p14:creationId xmlns:p14="http://schemas.microsoft.com/office/powerpoint/2010/main" val="852022861"/>
      </p:ext>
    </p:extLst>
  </p:cSld>
  <p:clrMapOvr>
    <a:masterClrMapping/>
  </p:clrMapOvr>
  <p:transition/>
  <p:extLst>
    <p:ext uri="{DCECCB84-F9BA-43D5-87BE-67443E8EF086}">
      <p15:sldGuideLst xmlns:p15="http://schemas.microsoft.com/office/powerpoint/2012/main">
        <p15:guide id="2" pos="728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ong title slide gradient">
    <p:bg>
      <p:bgPr>
        <a:gradFill flip="none" rotWithShape="1">
          <a:gsLst>
            <a:gs pos="0">
              <a:srgbClr val="2C3A87"/>
            </a:gs>
            <a:gs pos="100000">
              <a:srgbClr val="0061C7"/>
            </a:gs>
          </a:gsLst>
          <a:lin ang="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8D205A-8809-2B44-AB1E-71C85A49D1E8}"/>
              </a:ext>
            </a:extLst>
          </p:cNvPr>
          <p:cNvPicPr>
            <a:picLocks noChangeAspect="1"/>
          </p:cNvPicPr>
          <p:nvPr/>
        </p:nvPicPr>
        <p:blipFill>
          <a:blip r:embed="rId2"/>
          <a:srcRect t="51901" r="51901"/>
          <a:stretch>
            <a:fillRect/>
          </a:stretch>
        </p:blipFill>
        <p:spPr>
          <a:xfrm>
            <a:off x="0" y="3559372"/>
            <a:ext cx="5864225" cy="3298627"/>
          </a:xfrm>
          <a:prstGeom prst="rect">
            <a:avLst/>
          </a:prstGeom>
        </p:spPr>
      </p:pic>
      <p:sp>
        <p:nvSpPr>
          <p:cNvPr id="15" name="Date Placeholder 3">
            <a:extLst>
              <a:ext uri="{FF2B5EF4-FFF2-40B4-BE49-F238E27FC236}">
                <a16:creationId xmlns:a16="http://schemas.microsoft.com/office/drawing/2014/main" id="{E86256FE-A010-8049-BA28-23A473D0CF71}"/>
              </a:ext>
            </a:extLst>
          </p:cNvPr>
          <p:cNvSpPr>
            <a:spLocks noGrp="1"/>
          </p:cNvSpPr>
          <p:nvPr>
            <p:ph type="dt" sz="half" idx="2"/>
          </p:nvPr>
        </p:nvSpPr>
        <p:spPr>
          <a:xfrm>
            <a:off x="10625667" y="6255021"/>
            <a:ext cx="943304" cy="158193"/>
          </a:xfrm>
          <a:prstGeom prst="rect">
            <a:avLst/>
          </a:prstGeom>
        </p:spPr>
        <p:txBody>
          <a:bodyPr vert="horz" lIns="0" tIns="0" rIns="0" bIns="0" rtlCol="0" anchor="b" anchorCtr="0"/>
          <a:lstStyle>
            <a:lvl1pPr algn="r">
              <a:lnSpc>
                <a:spcPts val="1400"/>
              </a:lnSpc>
              <a:defRPr sz="1200">
                <a:solidFill>
                  <a:schemeClr val="bg1"/>
                </a:solidFill>
                <a:latin typeface="Arial" pitchFamily="34" charset="0"/>
                <a:cs typeface="Arial" pitchFamily="34" charset="0"/>
              </a:defRPr>
            </a:lvl1pPr>
          </a:lstStyle>
          <a:p>
            <a:fld id="{88B44F12-F3D1-8244-AEEB-34ADFCD1C7B5}" type="datetimeFigureOut">
              <a:rPr lang="en-GB" smtClean="0"/>
              <a:t>06/02/2025</a:t>
            </a:fld>
            <a:endParaRPr lang="en-GB" dirty="0"/>
          </a:p>
        </p:txBody>
      </p:sp>
      <p:sp>
        <p:nvSpPr>
          <p:cNvPr id="6" name="Subtitle 2">
            <a:extLst>
              <a:ext uri="{FF2B5EF4-FFF2-40B4-BE49-F238E27FC236}">
                <a16:creationId xmlns:a16="http://schemas.microsoft.com/office/drawing/2014/main" id="{451325B1-DB92-254B-B371-A9C5921FCE8E}"/>
              </a:ext>
            </a:extLst>
          </p:cNvPr>
          <p:cNvSpPr>
            <a:spLocks noGrp="1"/>
          </p:cNvSpPr>
          <p:nvPr>
            <p:ph type="subTitle" idx="1" hasCustomPrompt="1"/>
          </p:nvPr>
        </p:nvSpPr>
        <p:spPr>
          <a:xfrm>
            <a:off x="4116919" y="1651189"/>
            <a:ext cx="7452781" cy="648000"/>
          </a:xfrm>
        </p:spPr>
        <p:txBody>
          <a:bodyPr lIns="0" tIns="0" rIns="0" bIns="0">
            <a:noAutofit/>
          </a:bodyPr>
          <a:lstStyle>
            <a:lvl1pPr marL="0" indent="0" algn="l">
              <a:lnSpc>
                <a:spcPts val="5000"/>
              </a:lnSpc>
              <a:spcBef>
                <a:spcPct val="0"/>
              </a:spcBef>
              <a:buNone/>
              <a:defRPr sz="42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a:t>
            </a:r>
          </a:p>
        </p:txBody>
      </p:sp>
      <p:sp>
        <p:nvSpPr>
          <p:cNvPr id="7" name="Title 3">
            <a:extLst>
              <a:ext uri="{FF2B5EF4-FFF2-40B4-BE49-F238E27FC236}">
                <a16:creationId xmlns:a16="http://schemas.microsoft.com/office/drawing/2014/main" id="{B0BF59A8-1073-484B-818C-3A29176098DB}"/>
              </a:ext>
            </a:extLst>
          </p:cNvPr>
          <p:cNvSpPr>
            <a:spLocks noGrp="1"/>
          </p:cNvSpPr>
          <p:nvPr>
            <p:ph type="title" hasCustomPrompt="1"/>
          </p:nvPr>
        </p:nvSpPr>
        <p:spPr>
          <a:xfrm>
            <a:off x="4116919" y="374043"/>
            <a:ext cx="7452052" cy="1296000"/>
          </a:xfrm>
        </p:spPr>
        <p:txBody>
          <a:bodyPr/>
          <a:lstStyle>
            <a:lvl1pPr>
              <a:lnSpc>
                <a:spcPts val="5000"/>
              </a:lnSpc>
              <a:defRPr sz="4200">
                <a:solidFill>
                  <a:schemeClr val="bg1"/>
                </a:solidFill>
              </a:defRPr>
            </a:lvl1pPr>
          </a:lstStyle>
          <a:p>
            <a:r>
              <a:rPr lang="en-US"/>
              <a:t>Presentation title</a:t>
            </a:r>
            <a:br>
              <a:rPr lang="en-US"/>
            </a:br>
            <a:r>
              <a:rPr lang="en-US"/>
              <a:t>Long title version</a:t>
            </a:r>
            <a:endParaRPr lang="en-GB"/>
          </a:p>
        </p:txBody>
      </p:sp>
    </p:spTree>
    <p:extLst>
      <p:ext uri="{BB962C8B-B14F-4D97-AF65-F5344CB8AC3E}">
        <p14:creationId xmlns:p14="http://schemas.microsoft.com/office/powerpoint/2010/main" val="1704688692"/>
      </p:ext>
    </p:extLst>
  </p:cSld>
  <p:clrMapOvr>
    <a:masterClrMapping/>
  </p:clrMapOvr>
  <p:transition/>
  <p:extLst>
    <p:ext uri="{DCECCB84-F9BA-43D5-87BE-67443E8EF086}">
      <p15:sldGuideLst xmlns:p15="http://schemas.microsoft.com/office/powerpoint/2012/main">
        <p15:guide id="2" pos="72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blue">
    <p:bg>
      <p:bgPr>
        <a:solidFill>
          <a:srgbClr val="CDE3FB"/>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37F83113-D408-614C-B20E-A5255E7AF885}"/>
              </a:ext>
            </a:extLst>
          </p:cNvPr>
          <p:cNvSpPr txBox="1"/>
          <p:nvPr/>
        </p:nvSpPr>
        <p:spPr>
          <a:xfrm>
            <a:off x="624418" y="6255021"/>
            <a:ext cx="1224000" cy="158400"/>
          </a:xfrm>
          <a:prstGeom prst="rect">
            <a:avLst/>
          </a:prstGeom>
        </p:spPr>
        <p:txBody>
          <a:bodyPr vert="horz" lIns="0" tIns="0" rIns="0" bIns="0" rtlCol="0" anchor="t" anchorCtr="0"/>
          <a:lstStyle>
            <a:defPPr>
              <a:defRPr lang="en-US"/>
            </a:defPPr>
            <a:lvl1pPr marL="0" algn="l" defTabSz="457200" rtl="0" eaLnBrk="1" latinLnBrk="0" hangingPunct="1">
              <a:lnSpc>
                <a:spcPts val="1400"/>
              </a:lnSpc>
              <a:defRPr sz="10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DA9482-6D33-6D42-929F-85F73996AD74}" type="slidenum">
              <a:rPr lang="en-US" sz="1200" smtClean="0">
                <a:solidFill>
                  <a:schemeClr val="tx1"/>
                </a:solidFill>
              </a:rPr>
              <a:t>‹#›</a:t>
            </a:fld>
            <a:endParaRPr lang="en-US" sz="1200" dirty="0">
              <a:solidFill>
                <a:schemeClr val="tx1"/>
              </a:solidFill>
            </a:endParaRPr>
          </a:p>
        </p:txBody>
      </p:sp>
      <p:sp>
        <p:nvSpPr>
          <p:cNvPr id="17" name="Footer Placeholder 4">
            <a:extLst>
              <a:ext uri="{FF2B5EF4-FFF2-40B4-BE49-F238E27FC236}">
                <a16:creationId xmlns:a16="http://schemas.microsoft.com/office/drawing/2014/main" id="{E26B1DFB-D1B2-E641-966A-0B33BE05A008}"/>
              </a:ext>
            </a:extLst>
          </p:cNvPr>
          <p:cNvSpPr>
            <a:spLocks noGrp="1"/>
          </p:cNvSpPr>
          <p:nvPr>
            <p:ph type="ftr" sz="quarter" idx="3"/>
          </p:nvPr>
        </p:nvSpPr>
        <p:spPr>
          <a:xfrm>
            <a:off x="2370132" y="6255020"/>
            <a:ext cx="3024000" cy="158400"/>
          </a:xfrm>
          <a:prstGeom prst="rect">
            <a:avLst/>
          </a:prstGeom>
        </p:spPr>
        <p:txBody>
          <a:bodyPr vert="horz" lIns="0" tIns="0" rIns="0" bIns="0" rtlCol="0" anchor="b" anchorCtr="0"/>
          <a:lstStyle>
            <a:lvl1pPr algn="l">
              <a:lnSpc>
                <a:spcPts val="1400"/>
              </a:lnSpc>
              <a:defRPr sz="1200">
                <a:solidFill>
                  <a:schemeClr val="tx1"/>
                </a:solidFill>
                <a:latin typeface="Arial" pitchFamily="34" charset="0"/>
                <a:cs typeface="Arial" pitchFamily="34" charset="0"/>
              </a:defRPr>
            </a:lvl1pPr>
          </a:lstStyle>
          <a:p>
            <a:endParaRPr lang="en-GB" dirty="0"/>
          </a:p>
        </p:txBody>
      </p:sp>
      <p:sp>
        <p:nvSpPr>
          <p:cNvPr id="11" name="Subtitle 2">
            <a:extLst>
              <a:ext uri="{FF2B5EF4-FFF2-40B4-BE49-F238E27FC236}">
                <a16:creationId xmlns:a16="http://schemas.microsoft.com/office/drawing/2014/main" id="{61F8AFE2-A181-D049-957D-1653D225E86B}"/>
              </a:ext>
            </a:extLst>
          </p:cNvPr>
          <p:cNvSpPr>
            <a:spLocks noGrp="1"/>
          </p:cNvSpPr>
          <p:nvPr>
            <p:ph type="subTitle" idx="1" hasCustomPrompt="1"/>
          </p:nvPr>
        </p:nvSpPr>
        <p:spPr>
          <a:xfrm>
            <a:off x="624417" y="1014324"/>
            <a:ext cx="10003896" cy="648000"/>
          </a:xfrm>
        </p:spPr>
        <p:txBody>
          <a:bodyPr lIns="0" tIns="0" rIns="0" bIns="0">
            <a:noAutofit/>
          </a:bodyPr>
          <a:lstStyle>
            <a:lvl1pPr marL="0" indent="0" algn="l">
              <a:lnSpc>
                <a:spcPts val="5000"/>
              </a:lnSpc>
              <a:spcBef>
                <a:spcPct val="0"/>
              </a:spcBef>
              <a:buNone/>
              <a:defRPr sz="4200" baseline="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a:t>
            </a:r>
          </a:p>
        </p:txBody>
      </p:sp>
      <p:sp>
        <p:nvSpPr>
          <p:cNvPr id="12" name="Title 1">
            <a:extLst>
              <a:ext uri="{FF2B5EF4-FFF2-40B4-BE49-F238E27FC236}">
                <a16:creationId xmlns:a16="http://schemas.microsoft.com/office/drawing/2014/main" id="{149CC0E3-0E5B-3045-A8B9-75DD6A8D71FA}"/>
              </a:ext>
            </a:extLst>
          </p:cNvPr>
          <p:cNvSpPr>
            <a:spLocks noGrp="1"/>
          </p:cNvSpPr>
          <p:nvPr>
            <p:ph type="title" hasCustomPrompt="1"/>
          </p:nvPr>
        </p:nvSpPr>
        <p:spPr>
          <a:xfrm>
            <a:off x="624418" y="374043"/>
            <a:ext cx="10001249" cy="648000"/>
          </a:xfrm>
        </p:spPr>
        <p:txBody>
          <a:bodyPr/>
          <a:lstStyle>
            <a:lvl1pPr>
              <a:lnSpc>
                <a:spcPts val="5000"/>
              </a:lnSpc>
              <a:defRPr sz="4200"/>
            </a:lvl1pPr>
          </a:lstStyle>
          <a:p>
            <a:r>
              <a:rPr lang="en-US"/>
              <a:t>Divider title</a:t>
            </a:r>
            <a:endParaRPr lang="en-GB"/>
          </a:p>
        </p:txBody>
      </p:sp>
      <p:pic>
        <p:nvPicPr>
          <p:cNvPr id="3" name="Picture 2">
            <a:extLst>
              <a:ext uri="{FF2B5EF4-FFF2-40B4-BE49-F238E27FC236}">
                <a16:creationId xmlns:a16="http://schemas.microsoft.com/office/drawing/2014/main" id="{7E96E11F-99D1-B34F-996A-C0F98DBC9483}"/>
              </a:ext>
            </a:extLst>
          </p:cNvPr>
          <p:cNvPicPr>
            <a:picLocks noChangeAspect="1"/>
          </p:cNvPicPr>
          <p:nvPr/>
        </p:nvPicPr>
        <p:blipFill>
          <a:blip r:embed="rId2"/>
          <a:srcRect l="76614" t="76614"/>
          <a:stretch>
            <a:fillRect/>
          </a:stretch>
        </p:blipFill>
        <p:spPr>
          <a:xfrm>
            <a:off x="9340748" y="5254170"/>
            <a:ext cx="2851252" cy="1603829"/>
          </a:xfrm>
          <a:prstGeom prst="rect">
            <a:avLst/>
          </a:prstGeom>
        </p:spPr>
      </p:pic>
    </p:spTree>
    <p:extLst>
      <p:ext uri="{BB962C8B-B14F-4D97-AF65-F5344CB8AC3E}">
        <p14:creationId xmlns:p14="http://schemas.microsoft.com/office/powerpoint/2010/main" val="3488333376"/>
      </p:ext>
    </p:extLst>
  </p:cSld>
  <p:clrMapOvr>
    <a:masterClrMapping/>
  </p:clrMapOvr>
  <p:transition/>
  <p:extLst>
    <p:ext uri="{DCECCB84-F9BA-43D5-87BE-67443E8EF086}">
      <p15:sldGuideLst xmlns:p15="http://schemas.microsoft.com/office/powerpoint/2012/main">
        <p15:guide id="1" pos="728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s / agenda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4418" y="1520825"/>
            <a:ext cx="10001249" cy="4392612"/>
          </a:xfrm>
        </p:spPr>
        <p:txBody>
          <a:bodyPr/>
          <a:lstStyle>
            <a:lvl1pPr marL="0" indent="0">
              <a:spcBef>
                <a:spcPts val="800"/>
              </a:spcBef>
              <a:buNone/>
              <a:tabLst>
                <a:tab pos="6517054" algn="r"/>
              </a:tabLst>
              <a:defRPr/>
            </a:lvl1pPr>
            <a:lvl2pPr marL="457189" indent="0">
              <a:buNone/>
              <a:defRPr/>
            </a:lvl2pPr>
            <a:lvl3pPr marL="914377" indent="0">
              <a:buNone/>
              <a:defRPr/>
            </a:lvl3pPr>
            <a:lvl4pPr marL="1371566" indent="0">
              <a:buNone/>
              <a:defRPr/>
            </a:lvl4pPr>
            <a:lvl5pPr marL="1828754" indent="0">
              <a:buNone/>
              <a:defRPr/>
            </a:lvl5pPr>
          </a:lstStyle>
          <a:p>
            <a:pPr lvl="0"/>
            <a:r>
              <a:rPr lang="en-US"/>
              <a:t>Edit page title	#</a:t>
            </a:r>
          </a:p>
          <a:p>
            <a:pPr lvl="0"/>
            <a:r>
              <a:rPr lang="en-US"/>
              <a:t>Edit page title	#</a:t>
            </a:r>
          </a:p>
          <a:p>
            <a:pPr lvl="0"/>
            <a:r>
              <a:rPr lang="en-US"/>
              <a:t>Edit page title	#</a:t>
            </a:r>
          </a:p>
          <a:p>
            <a:pPr lvl="0"/>
            <a:r>
              <a:rPr lang="en-US"/>
              <a:t>Edit page title	#</a:t>
            </a:r>
          </a:p>
          <a:p>
            <a:pPr lvl="0"/>
            <a:r>
              <a:rPr lang="en-US"/>
              <a:t>Edit page title	#</a:t>
            </a:r>
          </a:p>
        </p:txBody>
      </p:sp>
      <p:sp>
        <p:nvSpPr>
          <p:cNvPr id="10" name="Title Placeholder 1">
            <a:extLst>
              <a:ext uri="{FF2B5EF4-FFF2-40B4-BE49-F238E27FC236}">
                <a16:creationId xmlns:a16="http://schemas.microsoft.com/office/drawing/2014/main" id="{2176A1AB-311D-2547-95D6-7B8112289AE2}"/>
              </a:ext>
            </a:extLst>
          </p:cNvPr>
          <p:cNvSpPr>
            <a:spLocks noGrp="1"/>
          </p:cNvSpPr>
          <p:nvPr>
            <p:ph type="title" hasCustomPrompt="1"/>
          </p:nvPr>
        </p:nvSpPr>
        <p:spPr>
          <a:xfrm>
            <a:off x="624418" y="408469"/>
            <a:ext cx="10001249" cy="360000"/>
          </a:xfrm>
          <a:prstGeom prst="rect">
            <a:avLst/>
          </a:prstGeom>
        </p:spPr>
        <p:txBody>
          <a:bodyPr vert="horz" lIns="0" tIns="0" rIns="0" bIns="0" rtlCol="0" anchor="t">
            <a:noAutofit/>
          </a:bodyPr>
          <a:lstStyle/>
          <a:p>
            <a:r>
              <a:rPr lang="en-US"/>
              <a:t>Contents</a:t>
            </a:r>
          </a:p>
        </p:txBody>
      </p:sp>
      <p:sp>
        <p:nvSpPr>
          <p:cNvPr id="9" name="Footer Placeholder 4">
            <a:extLst>
              <a:ext uri="{FF2B5EF4-FFF2-40B4-BE49-F238E27FC236}">
                <a16:creationId xmlns:a16="http://schemas.microsoft.com/office/drawing/2014/main" id="{B7108C24-5B72-3A44-B49B-5DEC49EAF450}"/>
              </a:ext>
            </a:extLst>
          </p:cNvPr>
          <p:cNvSpPr txBox="1"/>
          <p:nvPr/>
        </p:nvSpPr>
        <p:spPr>
          <a:xfrm>
            <a:off x="624418" y="6255021"/>
            <a:ext cx="1224000" cy="158400"/>
          </a:xfrm>
          <a:prstGeom prst="rect">
            <a:avLst/>
          </a:prstGeom>
        </p:spPr>
        <p:txBody>
          <a:bodyPr vert="horz" lIns="0" tIns="0" rIns="0" bIns="0" rtlCol="0" anchor="t" anchorCtr="0"/>
          <a:lstStyle>
            <a:defPPr>
              <a:defRPr lang="en-US"/>
            </a:defPPr>
            <a:lvl1pPr marL="0" algn="l" defTabSz="457200" rtl="0" eaLnBrk="1" latinLnBrk="0" hangingPunct="1">
              <a:lnSpc>
                <a:spcPts val="1400"/>
              </a:lnSpc>
              <a:defRPr sz="10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DA9482-6D33-6D42-929F-85F73996AD74}" type="slidenum">
              <a:rPr lang="en-US" sz="1200" smtClean="0">
                <a:solidFill>
                  <a:schemeClr val="tx1"/>
                </a:solidFill>
              </a:rPr>
              <a:t>‹#›</a:t>
            </a:fld>
            <a:endParaRPr lang="en-US" sz="1200" dirty="0">
              <a:solidFill>
                <a:schemeClr val="tx1"/>
              </a:solidFill>
            </a:endParaRPr>
          </a:p>
        </p:txBody>
      </p:sp>
      <p:sp>
        <p:nvSpPr>
          <p:cNvPr id="13" name="Footer Placeholder 4">
            <a:extLst>
              <a:ext uri="{FF2B5EF4-FFF2-40B4-BE49-F238E27FC236}">
                <a16:creationId xmlns:a16="http://schemas.microsoft.com/office/drawing/2014/main" id="{CC44AFF9-BFFE-FB49-BE41-133AEB96AB32}"/>
              </a:ext>
            </a:extLst>
          </p:cNvPr>
          <p:cNvSpPr>
            <a:spLocks noGrp="1"/>
          </p:cNvSpPr>
          <p:nvPr>
            <p:ph type="ftr" sz="quarter" idx="3"/>
          </p:nvPr>
        </p:nvSpPr>
        <p:spPr>
          <a:xfrm>
            <a:off x="2370132" y="6255020"/>
            <a:ext cx="3024000" cy="158400"/>
          </a:xfrm>
          <a:prstGeom prst="rect">
            <a:avLst/>
          </a:prstGeom>
        </p:spPr>
        <p:txBody>
          <a:bodyPr vert="horz" lIns="0" tIns="0" rIns="0" bIns="0" rtlCol="0" anchor="b" anchorCtr="0"/>
          <a:lstStyle>
            <a:lvl1pPr algn="l">
              <a:lnSpc>
                <a:spcPts val="1400"/>
              </a:lnSpc>
              <a:defRPr sz="1200">
                <a:solidFill>
                  <a:schemeClr val="tx1"/>
                </a:solidFill>
                <a:latin typeface="Arial" pitchFamily="34" charset="0"/>
                <a:cs typeface="Arial" pitchFamily="34" charset="0"/>
              </a:defRPr>
            </a:lvl1pPr>
          </a:lstStyle>
          <a:p>
            <a:endParaRPr lang="en-GB" dirty="0"/>
          </a:p>
        </p:txBody>
      </p:sp>
      <p:pic>
        <p:nvPicPr>
          <p:cNvPr id="7" name="Picture 6">
            <a:extLst>
              <a:ext uri="{FF2B5EF4-FFF2-40B4-BE49-F238E27FC236}">
                <a16:creationId xmlns:a16="http://schemas.microsoft.com/office/drawing/2014/main" id="{EE587808-6EDE-FC4F-88AC-F09292B095E9}"/>
              </a:ext>
            </a:extLst>
          </p:cNvPr>
          <p:cNvPicPr>
            <a:picLocks noChangeAspect="1"/>
          </p:cNvPicPr>
          <p:nvPr/>
        </p:nvPicPr>
        <p:blipFill>
          <a:blip r:embed="rId2"/>
          <a:srcRect l="76748" t="76748"/>
          <a:stretch>
            <a:fillRect/>
          </a:stretch>
        </p:blipFill>
        <p:spPr>
          <a:xfrm>
            <a:off x="9357112" y="5263376"/>
            <a:ext cx="2834887" cy="1594624"/>
          </a:xfrm>
          <a:prstGeom prst="rect">
            <a:avLst/>
          </a:prstGeom>
        </p:spPr>
      </p:pic>
    </p:spTree>
    <p:extLst>
      <p:ext uri="{BB962C8B-B14F-4D97-AF65-F5344CB8AC3E}">
        <p14:creationId xmlns:p14="http://schemas.microsoft.com/office/powerpoint/2010/main" val="3871130795"/>
      </p:ext>
    </p:extLst>
  </p:cSld>
  <p:clrMapOvr>
    <a:masterClrMapping/>
  </p:clrMapOvr>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 Column text onl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4416" y="1520825"/>
            <a:ext cx="10003200" cy="4392613"/>
          </a:xfrm>
        </p:spPr>
        <p:txBody>
          <a:bodyPr bIns="0"/>
          <a:lstStyle>
            <a:lvl1pPr>
              <a:spcBef>
                <a:spcPct val="0"/>
              </a:spcBef>
              <a:defRPr/>
            </a:lvl1pPr>
            <a:lvl2pPr>
              <a:spcBef>
                <a:spcPct val="0"/>
              </a:spcBef>
              <a:defRPr/>
            </a:lvl2pPr>
            <a:lvl3pPr>
              <a:spcBef>
                <a:spcPct val="0"/>
              </a:spcBef>
              <a:defRPr/>
            </a:lvl3pPr>
            <a:lvl4pPr>
              <a:spcBef>
                <a:spcPct val="0"/>
              </a:spcBef>
              <a:defRPr/>
            </a:lvl4pPr>
            <a:lvl5pPr>
              <a:spcBef>
                <a:spcPct val="0"/>
              </a:spcBef>
              <a:defRPr/>
            </a:lvl5pPr>
          </a:lstStyle>
          <a:p>
            <a:pPr lvl="0"/>
            <a:r>
              <a:rPr lang="en-US"/>
              <a:t>Edit content</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D77C0324-0C45-3D40-B8B5-B5546E14BA29}"/>
              </a:ext>
            </a:extLst>
          </p:cNvPr>
          <p:cNvSpPr>
            <a:spLocks noGrp="1"/>
          </p:cNvSpPr>
          <p:nvPr>
            <p:ph type="body" sz="quarter" idx="13" hasCustomPrompt="1"/>
          </p:nvPr>
        </p:nvSpPr>
        <p:spPr>
          <a:xfrm>
            <a:off x="624417" y="764314"/>
            <a:ext cx="10001249" cy="360000"/>
          </a:xfrm>
        </p:spPr>
        <p:txBody>
          <a:bodyPr bIns="0">
            <a:noAutofit/>
          </a:bodyPr>
          <a:lstStyle>
            <a:lvl1pPr marL="0" indent="0">
              <a:lnSpc>
                <a:spcPts val="2800"/>
              </a:lnSpc>
              <a:spcBef>
                <a:spcPct val="0"/>
              </a:spcBef>
              <a:buNone/>
              <a:defRPr sz="2400"/>
            </a:lvl1pPr>
            <a:lvl2pPr marL="457189" indent="0">
              <a:lnSpc>
                <a:spcPts val="3733"/>
              </a:lnSpc>
              <a:buNone/>
              <a:defRPr sz="3200"/>
            </a:lvl2pPr>
            <a:lvl3pPr marL="914377" indent="0">
              <a:lnSpc>
                <a:spcPts val="3733"/>
              </a:lnSpc>
              <a:buNone/>
              <a:defRPr sz="3200"/>
            </a:lvl3pPr>
            <a:lvl4pPr marL="1371566" indent="0">
              <a:lnSpc>
                <a:spcPts val="3733"/>
              </a:lnSpc>
              <a:buNone/>
              <a:defRPr sz="3200"/>
            </a:lvl4pPr>
            <a:lvl5pPr marL="1828754" indent="0">
              <a:lnSpc>
                <a:spcPts val="3733"/>
              </a:lnSpc>
              <a:buNone/>
              <a:defRPr sz="3200"/>
            </a:lvl5pPr>
          </a:lstStyle>
          <a:p>
            <a:pPr lvl="0"/>
            <a:r>
              <a:rPr lang="en-US" err="1"/>
              <a:t>Subheadline</a:t>
            </a:r>
            <a:endParaRPr lang="en-US"/>
          </a:p>
        </p:txBody>
      </p:sp>
      <p:sp>
        <p:nvSpPr>
          <p:cNvPr id="10" name="Title Placeholder 1">
            <a:extLst>
              <a:ext uri="{FF2B5EF4-FFF2-40B4-BE49-F238E27FC236}">
                <a16:creationId xmlns:a16="http://schemas.microsoft.com/office/drawing/2014/main" id="{B346FBC2-67D1-184A-8432-E6606941AE26}"/>
              </a:ext>
            </a:extLst>
          </p:cNvPr>
          <p:cNvSpPr>
            <a:spLocks noGrp="1"/>
          </p:cNvSpPr>
          <p:nvPr>
            <p:ph type="title" hasCustomPrompt="1"/>
          </p:nvPr>
        </p:nvSpPr>
        <p:spPr>
          <a:xfrm>
            <a:off x="624418" y="408469"/>
            <a:ext cx="10001249" cy="360000"/>
          </a:xfrm>
          <a:prstGeom prst="rect">
            <a:avLst/>
          </a:prstGeom>
        </p:spPr>
        <p:txBody>
          <a:bodyPr vert="horz" lIns="0" tIns="0" rIns="0" bIns="0" rtlCol="0" anchor="t">
            <a:noAutofit/>
          </a:bodyPr>
          <a:lstStyle>
            <a:lvl1pPr>
              <a:defRPr b="1"/>
            </a:lvl1pPr>
          </a:lstStyle>
          <a:p>
            <a:r>
              <a:rPr lang="en-US"/>
              <a:t>Headline</a:t>
            </a:r>
          </a:p>
        </p:txBody>
      </p:sp>
      <p:sp>
        <p:nvSpPr>
          <p:cNvPr id="16" name="Footer Placeholder 4">
            <a:extLst>
              <a:ext uri="{FF2B5EF4-FFF2-40B4-BE49-F238E27FC236}">
                <a16:creationId xmlns:a16="http://schemas.microsoft.com/office/drawing/2014/main" id="{102921C0-8CD8-864B-9BDB-5D2BA1765371}"/>
              </a:ext>
            </a:extLst>
          </p:cNvPr>
          <p:cNvSpPr txBox="1"/>
          <p:nvPr/>
        </p:nvSpPr>
        <p:spPr>
          <a:xfrm>
            <a:off x="624418" y="6255021"/>
            <a:ext cx="1224000" cy="158400"/>
          </a:xfrm>
          <a:prstGeom prst="rect">
            <a:avLst/>
          </a:prstGeom>
        </p:spPr>
        <p:txBody>
          <a:bodyPr vert="horz" lIns="0" tIns="0" rIns="0" bIns="0" rtlCol="0" anchor="t" anchorCtr="0"/>
          <a:lstStyle>
            <a:defPPr>
              <a:defRPr lang="en-US"/>
            </a:defPPr>
            <a:lvl1pPr marL="0" algn="l" defTabSz="457200" rtl="0" eaLnBrk="1" latinLnBrk="0" hangingPunct="1">
              <a:lnSpc>
                <a:spcPts val="1400"/>
              </a:lnSpc>
              <a:defRPr sz="10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DA9482-6D33-6D42-929F-85F73996AD74}" type="slidenum">
              <a:rPr lang="en-US" sz="1200" smtClean="0">
                <a:solidFill>
                  <a:schemeClr val="tx1"/>
                </a:solidFill>
              </a:rPr>
              <a:t>‹#›</a:t>
            </a:fld>
            <a:endParaRPr lang="en-US" sz="1200" dirty="0">
              <a:solidFill>
                <a:schemeClr val="tx1"/>
              </a:solidFill>
            </a:endParaRPr>
          </a:p>
        </p:txBody>
      </p:sp>
      <p:sp>
        <p:nvSpPr>
          <p:cNvPr id="13" name="Footer Placeholder 4">
            <a:extLst>
              <a:ext uri="{FF2B5EF4-FFF2-40B4-BE49-F238E27FC236}">
                <a16:creationId xmlns:a16="http://schemas.microsoft.com/office/drawing/2014/main" id="{41D6394E-3C1C-9846-880C-AA78624DCEA4}"/>
              </a:ext>
            </a:extLst>
          </p:cNvPr>
          <p:cNvSpPr>
            <a:spLocks noGrp="1"/>
          </p:cNvSpPr>
          <p:nvPr>
            <p:ph type="ftr" sz="quarter" idx="3"/>
          </p:nvPr>
        </p:nvSpPr>
        <p:spPr>
          <a:xfrm>
            <a:off x="2370132" y="6255020"/>
            <a:ext cx="3024000" cy="158400"/>
          </a:xfrm>
          <a:prstGeom prst="rect">
            <a:avLst/>
          </a:prstGeom>
        </p:spPr>
        <p:txBody>
          <a:bodyPr vert="horz" lIns="0" tIns="0" rIns="0" bIns="0" rtlCol="0" anchor="b" anchorCtr="0"/>
          <a:lstStyle>
            <a:lvl1pPr algn="l">
              <a:lnSpc>
                <a:spcPts val="1400"/>
              </a:lnSpc>
              <a:defRPr sz="1200">
                <a:solidFill>
                  <a:schemeClr val="tx1"/>
                </a:solidFill>
                <a:latin typeface="Arial" pitchFamily="34" charset="0"/>
                <a:cs typeface="Arial" pitchFamily="34" charset="0"/>
              </a:defRPr>
            </a:lvl1pPr>
          </a:lstStyle>
          <a:p>
            <a:endParaRPr lang="en-GB" dirty="0"/>
          </a:p>
        </p:txBody>
      </p:sp>
      <p:pic>
        <p:nvPicPr>
          <p:cNvPr id="8" name="Picture 7">
            <a:extLst>
              <a:ext uri="{FF2B5EF4-FFF2-40B4-BE49-F238E27FC236}">
                <a16:creationId xmlns:a16="http://schemas.microsoft.com/office/drawing/2014/main" id="{08FCEB2F-3FED-6541-971C-90B8E3DA43D0}"/>
              </a:ext>
            </a:extLst>
          </p:cNvPr>
          <p:cNvPicPr>
            <a:picLocks noChangeAspect="1"/>
          </p:cNvPicPr>
          <p:nvPr/>
        </p:nvPicPr>
        <p:blipFill>
          <a:blip r:embed="rId2"/>
          <a:srcRect l="76748" t="76748"/>
          <a:stretch>
            <a:fillRect/>
          </a:stretch>
        </p:blipFill>
        <p:spPr>
          <a:xfrm>
            <a:off x="9357112" y="5263376"/>
            <a:ext cx="2834887" cy="1594624"/>
          </a:xfrm>
          <a:prstGeom prst="rect">
            <a:avLst/>
          </a:prstGeom>
        </p:spPr>
      </p:pic>
    </p:spTree>
    <p:extLst>
      <p:ext uri="{BB962C8B-B14F-4D97-AF65-F5344CB8AC3E}">
        <p14:creationId xmlns:p14="http://schemas.microsoft.com/office/powerpoint/2010/main" val="504608098"/>
      </p:ext>
    </p:extLst>
  </p:cSld>
  <p:clrMapOvr>
    <a:masterClrMapping/>
  </p:clrMapOvr>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sclaimer slide">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C3A45E1-3DF2-9F47-B12F-01187B408855}"/>
              </a:ext>
            </a:extLst>
          </p:cNvPr>
          <p:cNvSpPr>
            <a:spLocks noGrp="1"/>
          </p:cNvSpPr>
          <p:nvPr>
            <p:ph idx="1" hasCustomPrompt="1"/>
          </p:nvPr>
        </p:nvSpPr>
        <p:spPr>
          <a:xfrm>
            <a:off x="624416" y="1520825"/>
            <a:ext cx="10001251" cy="4867275"/>
          </a:xfrm>
        </p:spPr>
        <p:txBody>
          <a:bodyPr bIns="0"/>
          <a:lstStyle>
            <a:lvl1pPr marL="0" indent="0">
              <a:lnSpc>
                <a:spcPts val="1200"/>
              </a:lnSpc>
              <a:spcBef>
                <a:spcPct val="0"/>
              </a:spcBef>
              <a:spcAft>
                <a:spcPct val="0"/>
              </a:spcAft>
              <a:buNone/>
              <a:defRPr sz="800"/>
            </a:lvl1pPr>
            <a:lvl2pPr marL="457189" indent="0">
              <a:lnSpc>
                <a:spcPts val="1200"/>
              </a:lnSpc>
              <a:spcBef>
                <a:spcPct val="0"/>
              </a:spcBef>
              <a:buNone/>
              <a:defRPr sz="800"/>
            </a:lvl2pPr>
            <a:lvl3pPr marL="914377" indent="0">
              <a:lnSpc>
                <a:spcPts val="1200"/>
              </a:lnSpc>
              <a:spcBef>
                <a:spcPct val="0"/>
              </a:spcBef>
              <a:buNone/>
              <a:defRPr sz="800"/>
            </a:lvl3pPr>
            <a:lvl4pPr marL="1371566" indent="0">
              <a:lnSpc>
                <a:spcPts val="1200"/>
              </a:lnSpc>
              <a:spcBef>
                <a:spcPct val="0"/>
              </a:spcBef>
              <a:buNone/>
              <a:defRPr sz="800"/>
            </a:lvl4pPr>
            <a:lvl5pPr marL="1828755" indent="0">
              <a:lnSpc>
                <a:spcPts val="1200"/>
              </a:lnSpc>
              <a:spcBef>
                <a:spcPct val="0"/>
              </a:spcBef>
              <a:buNone/>
              <a:defRPr sz="800"/>
            </a:lvl5pPr>
          </a:lstStyle>
          <a:p>
            <a:pPr lvl="0"/>
            <a:r>
              <a:rPr lang="en-US"/>
              <a:t>Edit content</a:t>
            </a:r>
          </a:p>
        </p:txBody>
      </p:sp>
      <p:sp>
        <p:nvSpPr>
          <p:cNvPr id="6" name="Title Placeholder 1">
            <a:extLst>
              <a:ext uri="{FF2B5EF4-FFF2-40B4-BE49-F238E27FC236}">
                <a16:creationId xmlns:a16="http://schemas.microsoft.com/office/drawing/2014/main" id="{3878D1AC-92BD-1D41-A92D-FE62D13B7659}"/>
              </a:ext>
            </a:extLst>
          </p:cNvPr>
          <p:cNvSpPr>
            <a:spLocks noGrp="1"/>
          </p:cNvSpPr>
          <p:nvPr>
            <p:ph type="title" hasCustomPrompt="1"/>
          </p:nvPr>
        </p:nvSpPr>
        <p:spPr>
          <a:xfrm>
            <a:off x="624418" y="408469"/>
            <a:ext cx="10001249" cy="360000"/>
          </a:xfrm>
          <a:prstGeom prst="rect">
            <a:avLst/>
          </a:prstGeom>
        </p:spPr>
        <p:txBody>
          <a:bodyPr vert="horz" lIns="0" tIns="0" rIns="0" bIns="0" rtlCol="0" anchor="t">
            <a:noAutofit/>
          </a:bodyPr>
          <a:lstStyle>
            <a:lvl1pPr>
              <a:defRPr b="1"/>
            </a:lvl1pPr>
          </a:lstStyle>
          <a:p>
            <a:r>
              <a:rPr lang="en-US"/>
              <a:t>Disclaimer</a:t>
            </a:r>
          </a:p>
        </p:txBody>
      </p:sp>
      <p:pic>
        <p:nvPicPr>
          <p:cNvPr id="8" name="Picture 7">
            <a:extLst>
              <a:ext uri="{FF2B5EF4-FFF2-40B4-BE49-F238E27FC236}">
                <a16:creationId xmlns:a16="http://schemas.microsoft.com/office/drawing/2014/main" id="{CCDE08E2-DD44-4045-A475-3371A39736DD}"/>
              </a:ext>
            </a:extLst>
          </p:cNvPr>
          <p:cNvPicPr>
            <a:picLocks noChangeAspect="1"/>
          </p:cNvPicPr>
          <p:nvPr/>
        </p:nvPicPr>
        <p:blipFill>
          <a:blip r:embed="rId2"/>
          <a:srcRect l="76748" t="76748"/>
          <a:stretch>
            <a:fillRect/>
          </a:stretch>
        </p:blipFill>
        <p:spPr>
          <a:xfrm>
            <a:off x="9357112" y="5263376"/>
            <a:ext cx="2834887" cy="1594624"/>
          </a:xfrm>
          <a:prstGeom prst="rect">
            <a:avLst/>
          </a:prstGeom>
        </p:spPr>
      </p:pic>
    </p:spTree>
    <p:extLst>
      <p:ext uri="{BB962C8B-B14F-4D97-AF65-F5344CB8AC3E}">
        <p14:creationId xmlns:p14="http://schemas.microsoft.com/office/powerpoint/2010/main" val="3677863211"/>
      </p:ext>
    </p:extLst>
  </p:cSld>
  <p:clrMapOvr>
    <a:masterClrMapping/>
  </p:clrMapOvr>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 title only">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D77C0324-0C45-3D40-B8B5-B5546E14BA29}"/>
              </a:ext>
            </a:extLst>
          </p:cNvPr>
          <p:cNvSpPr>
            <a:spLocks noGrp="1"/>
          </p:cNvSpPr>
          <p:nvPr>
            <p:ph type="body" sz="quarter" idx="13" hasCustomPrompt="1"/>
          </p:nvPr>
        </p:nvSpPr>
        <p:spPr>
          <a:xfrm>
            <a:off x="624417" y="764314"/>
            <a:ext cx="10001249" cy="360000"/>
          </a:xfrm>
        </p:spPr>
        <p:txBody>
          <a:bodyPr bIns="0">
            <a:noAutofit/>
          </a:bodyPr>
          <a:lstStyle>
            <a:lvl1pPr marL="0" indent="0">
              <a:lnSpc>
                <a:spcPts val="2800"/>
              </a:lnSpc>
              <a:spcBef>
                <a:spcPct val="0"/>
              </a:spcBef>
              <a:buNone/>
              <a:defRPr sz="2400"/>
            </a:lvl1pPr>
            <a:lvl2pPr marL="457189" indent="0">
              <a:lnSpc>
                <a:spcPts val="3733"/>
              </a:lnSpc>
              <a:buNone/>
              <a:defRPr sz="3200"/>
            </a:lvl2pPr>
            <a:lvl3pPr marL="914377" indent="0">
              <a:lnSpc>
                <a:spcPts val="3733"/>
              </a:lnSpc>
              <a:buNone/>
              <a:defRPr sz="3200"/>
            </a:lvl3pPr>
            <a:lvl4pPr marL="1371566" indent="0">
              <a:lnSpc>
                <a:spcPts val="3733"/>
              </a:lnSpc>
              <a:buNone/>
              <a:defRPr sz="3200"/>
            </a:lvl4pPr>
            <a:lvl5pPr marL="1828754" indent="0">
              <a:lnSpc>
                <a:spcPts val="3733"/>
              </a:lnSpc>
              <a:buNone/>
              <a:defRPr sz="3200"/>
            </a:lvl5pPr>
          </a:lstStyle>
          <a:p>
            <a:pPr lvl="0"/>
            <a:r>
              <a:rPr lang="en-US" err="1"/>
              <a:t>Subheadline</a:t>
            </a:r>
            <a:endParaRPr lang="en-US"/>
          </a:p>
        </p:txBody>
      </p:sp>
      <p:sp>
        <p:nvSpPr>
          <p:cNvPr id="10" name="Title Placeholder 1">
            <a:extLst>
              <a:ext uri="{FF2B5EF4-FFF2-40B4-BE49-F238E27FC236}">
                <a16:creationId xmlns:a16="http://schemas.microsoft.com/office/drawing/2014/main" id="{B346FBC2-67D1-184A-8432-E6606941AE26}"/>
              </a:ext>
            </a:extLst>
          </p:cNvPr>
          <p:cNvSpPr>
            <a:spLocks noGrp="1"/>
          </p:cNvSpPr>
          <p:nvPr>
            <p:ph type="title" hasCustomPrompt="1"/>
          </p:nvPr>
        </p:nvSpPr>
        <p:spPr>
          <a:xfrm>
            <a:off x="624418" y="408469"/>
            <a:ext cx="10001249" cy="360000"/>
          </a:xfrm>
          <a:prstGeom prst="rect">
            <a:avLst/>
          </a:prstGeom>
        </p:spPr>
        <p:txBody>
          <a:bodyPr vert="horz" lIns="0" tIns="0" rIns="0" bIns="0" rtlCol="0" anchor="t">
            <a:noAutofit/>
          </a:bodyPr>
          <a:lstStyle>
            <a:lvl1pPr>
              <a:defRPr b="1"/>
            </a:lvl1pPr>
          </a:lstStyle>
          <a:p>
            <a:r>
              <a:rPr lang="en-US"/>
              <a:t>Headline</a:t>
            </a:r>
          </a:p>
        </p:txBody>
      </p:sp>
      <p:sp>
        <p:nvSpPr>
          <p:cNvPr id="16" name="Footer Placeholder 4">
            <a:extLst>
              <a:ext uri="{FF2B5EF4-FFF2-40B4-BE49-F238E27FC236}">
                <a16:creationId xmlns:a16="http://schemas.microsoft.com/office/drawing/2014/main" id="{102921C0-8CD8-864B-9BDB-5D2BA1765371}"/>
              </a:ext>
            </a:extLst>
          </p:cNvPr>
          <p:cNvSpPr txBox="1"/>
          <p:nvPr userDrawn="1"/>
        </p:nvSpPr>
        <p:spPr>
          <a:xfrm>
            <a:off x="624418" y="6255021"/>
            <a:ext cx="1224000" cy="158400"/>
          </a:xfrm>
          <a:prstGeom prst="rect">
            <a:avLst/>
          </a:prstGeom>
        </p:spPr>
        <p:txBody>
          <a:bodyPr vert="horz" lIns="0" tIns="0" rIns="0" bIns="0" rtlCol="0" anchor="t" anchorCtr="0"/>
          <a:lstStyle>
            <a:defPPr>
              <a:defRPr lang="en-US"/>
            </a:defPPr>
            <a:lvl1pPr marL="0" algn="l" defTabSz="457200" rtl="0" eaLnBrk="1" latinLnBrk="0" hangingPunct="1">
              <a:lnSpc>
                <a:spcPts val="1400"/>
              </a:lnSpc>
              <a:defRPr sz="10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DA9482-6D33-6D42-929F-85F73996AD74}" type="slidenum">
              <a:rPr lang="en-US" smtClean="0">
                <a:solidFill>
                  <a:schemeClr val="tx1"/>
                </a:solidFill>
              </a:rPr>
              <a:t>‹#›</a:t>
            </a:fld>
            <a:endParaRPr lang="en-US" dirty="0">
              <a:solidFill>
                <a:schemeClr val="tx1"/>
              </a:solidFill>
            </a:endParaRPr>
          </a:p>
        </p:txBody>
      </p:sp>
      <p:pic>
        <p:nvPicPr>
          <p:cNvPr id="8" name="Picture 7">
            <a:extLst>
              <a:ext uri="{FF2B5EF4-FFF2-40B4-BE49-F238E27FC236}">
                <a16:creationId xmlns:a16="http://schemas.microsoft.com/office/drawing/2014/main" id="{08FCEB2F-3FED-6541-971C-90B8E3DA43D0}"/>
              </a:ext>
            </a:extLst>
          </p:cNvPr>
          <p:cNvPicPr>
            <a:picLocks noChangeAspect="1"/>
          </p:cNvPicPr>
          <p:nvPr userDrawn="1"/>
        </p:nvPicPr>
        <p:blipFill>
          <a:blip r:embed="rId2"/>
          <a:srcRect l="76748" t="76748"/>
          <a:stretch>
            <a:fillRect/>
          </a:stretch>
        </p:blipFill>
        <p:spPr>
          <a:xfrm>
            <a:off x="9357112" y="5263376"/>
            <a:ext cx="2834887" cy="1594624"/>
          </a:xfrm>
          <a:prstGeom prst="rect">
            <a:avLst/>
          </a:prstGeom>
        </p:spPr>
      </p:pic>
    </p:spTree>
    <p:extLst>
      <p:ext uri="{BB962C8B-B14F-4D97-AF65-F5344CB8AC3E}">
        <p14:creationId xmlns:p14="http://schemas.microsoft.com/office/powerpoint/2010/main" val="1981964753"/>
      </p:ext>
    </p:extLst>
  </p:cSld>
  <p:clrMapOvr>
    <a:masterClrMapping/>
  </p:clrMapOvr>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8" y="408469"/>
            <a:ext cx="10001249" cy="360000"/>
          </a:xfrm>
          <a:prstGeom prst="rect">
            <a:avLst/>
          </a:prstGeom>
        </p:spPr>
        <p:txBody>
          <a:bodyPr vert="horz" lIns="0" tIns="0" rIns="0" bIns="0" rtlCol="0" anchor="t">
            <a:noAutofit/>
          </a:bodyPr>
          <a:lstStyle/>
          <a:p>
            <a:r>
              <a:rPr lang="en-US"/>
              <a:t>Headline</a:t>
            </a:r>
          </a:p>
        </p:txBody>
      </p:sp>
      <p:sp>
        <p:nvSpPr>
          <p:cNvPr id="3" name="Text Placeholder 2"/>
          <p:cNvSpPr>
            <a:spLocks noGrp="1"/>
          </p:cNvSpPr>
          <p:nvPr>
            <p:ph type="body" idx="1"/>
          </p:nvPr>
        </p:nvSpPr>
        <p:spPr>
          <a:xfrm>
            <a:off x="624418" y="1520825"/>
            <a:ext cx="10001249" cy="439132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0625667" y="6255021"/>
            <a:ext cx="943304" cy="158193"/>
          </a:xfrm>
          <a:prstGeom prst="rect">
            <a:avLst/>
          </a:prstGeom>
        </p:spPr>
        <p:txBody>
          <a:bodyPr vert="horz" lIns="0" tIns="0" rIns="0" bIns="0" rtlCol="0" anchor="b" anchorCtr="0"/>
          <a:lstStyle>
            <a:lvl1pPr algn="r">
              <a:lnSpc>
                <a:spcPts val="1400"/>
              </a:lnSpc>
              <a:defRPr sz="1000">
                <a:solidFill>
                  <a:schemeClr val="tx1"/>
                </a:solidFill>
                <a:latin typeface="Arial" pitchFamily="34" charset="0"/>
                <a:cs typeface="Arial" pitchFamily="34" charset="0"/>
              </a:defRPr>
            </a:lvl1pPr>
          </a:lstStyle>
          <a:p>
            <a:fld id="{88B44F12-F3D1-8244-AEEB-34ADFCD1C7B5}" type="datetimeFigureOut">
              <a:rPr lang="en-GB" smtClean="0"/>
              <a:t>06/02/2025</a:t>
            </a:fld>
            <a:endParaRPr lang="en-GB" dirty="0"/>
          </a:p>
        </p:txBody>
      </p:sp>
      <p:sp>
        <p:nvSpPr>
          <p:cNvPr id="9" name="Footer Placeholder 4">
            <a:extLst>
              <a:ext uri="{FF2B5EF4-FFF2-40B4-BE49-F238E27FC236}">
                <a16:creationId xmlns:a16="http://schemas.microsoft.com/office/drawing/2014/main" id="{824D3A7F-63D4-F649-B3C6-2F0258AB41DE}"/>
              </a:ext>
            </a:extLst>
          </p:cNvPr>
          <p:cNvSpPr>
            <a:spLocks noGrp="1"/>
          </p:cNvSpPr>
          <p:nvPr>
            <p:ph type="ftr" sz="quarter" idx="3"/>
          </p:nvPr>
        </p:nvSpPr>
        <p:spPr>
          <a:xfrm>
            <a:off x="2370132" y="6255020"/>
            <a:ext cx="3024000" cy="158400"/>
          </a:xfrm>
          <a:prstGeom prst="rect">
            <a:avLst/>
          </a:prstGeom>
        </p:spPr>
        <p:txBody>
          <a:bodyPr vert="horz" lIns="0" tIns="0" rIns="0" bIns="0" rtlCol="0" anchor="b" anchorCtr="0"/>
          <a:lstStyle>
            <a:lvl1pPr algn="l">
              <a:lnSpc>
                <a:spcPts val="1400"/>
              </a:lnSpc>
              <a:defRPr sz="1200">
                <a:solidFill>
                  <a:schemeClr val="tx1"/>
                </a:solidFill>
                <a:latin typeface="Arial" pitchFamily="34" charset="0"/>
                <a:cs typeface="Arial" pitchFamily="34" charset="0"/>
              </a:defRPr>
            </a:lvl1pPr>
          </a:lstStyle>
          <a:p>
            <a:endParaRPr lang="en-GB" dirty="0"/>
          </a:p>
        </p:txBody>
      </p:sp>
      <p:sp>
        <p:nvSpPr>
          <p:cNvPr id="6" name="Slide Number Placeholder 5">
            <a:extLst>
              <a:ext uri="{FF2B5EF4-FFF2-40B4-BE49-F238E27FC236}">
                <a16:creationId xmlns:a16="http://schemas.microsoft.com/office/drawing/2014/main" id="{AA7F0634-457B-3A4E-B043-D075AB57B819}"/>
              </a:ext>
            </a:extLst>
          </p:cNvPr>
          <p:cNvSpPr>
            <a:spLocks noGrp="1"/>
          </p:cNvSpPr>
          <p:nvPr>
            <p:ph type="sldNum" sz="quarter" idx="4"/>
          </p:nvPr>
        </p:nvSpPr>
        <p:spPr>
          <a:xfrm>
            <a:off x="624418" y="6255020"/>
            <a:ext cx="1260000" cy="158400"/>
          </a:xfrm>
          <a:prstGeom prst="rect">
            <a:avLst/>
          </a:prstGeom>
        </p:spPr>
        <p:txBody>
          <a:bodyPr vert="horz" lIns="0" tIns="0" rIns="0" bIns="0" rtlCol="0" anchor="ctr"/>
          <a:lstStyle>
            <a:lvl1pPr algn="l">
              <a:defRPr sz="1200">
                <a:solidFill>
                  <a:schemeClr val="tx1">
                    <a:alpha val="0"/>
                  </a:schemeClr>
                </a:solidFill>
              </a:defRPr>
            </a:lvl1pPr>
          </a:lstStyle>
          <a:p>
            <a:fld id="{BFE95E07-A261-064D-8DDF-973CEAE3707F}" type="slidenum">
              <a:rPr lang="en-GB" smtClean="0"/>
              <a:t>‹#›</a:t>
            </a:fld>
            <a:endParaRPr lang="en-GB" dirty="0"/>
          </a:p>
        </p:txBody>
      </p:sp>
      <p:sp>
        <p:nvSpPr>
          <p:cNvPr id="7" name="MSIPCMContentMarking" descr="{&quot;HashCode&quot;:1968695115,&quot;Placement&quot;:&quot;Header&quot;,&quot;Top&quot;:0.0,&quot;Left&quot;:0.0,&quot;SlideWidth&quot;:960,&quot;SlideHeight&quot;:540}">
            <a:extLst>
              <a:ext uri="{FF2B5EF4-FFF2-40B4-BE49-F238E27FC236}">
                <a16:creationId xmlns:a16="http://schemas.microsoft.com/office/drawing/2014/main" id="{1807F164-DE7F-4179-A774-5BFAD1ACBDA8}"/>
              </a:ext>
            </a:extLst>
          </p:cNvPr>
          <p:cNvSpPr txBox="1"/>
          <p:nvPr userDrawn="1"/>
        </p:nvSpPr>
        <p:spPr>
          <a:xfrm>
            <a:off x="0" y="0"/>
            <a:ext cx="669061" cy="233422"/>
          </a:xfrm>
          <a:prstGeom prst="rect">
            <a:avLst/>
          </a:prstGeom>
          <a:noFill/>
        </p:spPr>
        <p:txBody>
          <a:bodyPr vert="horz" wrap="square" lIns="0" tIns="0" rIns="0" bIns="0" rtlCol="0" anchor="ctr" anchorCtr="1">
            <a:spAutoFit/>
          </a:bodyPr>
          <a:lstStyle/>
          <a:p>
            <a:pPr algn="l">
              <a:spcBef>
                <a:spcPts val="0"/>
              </a:spcBef>
              <a:spcAft>
                <a:spcPts val="0"/>
              </a:spcAft>
            </a:pPr>
            <a:r>
              <a:rPr lang="en-GB" sz="900" dirty="0">
                <a:solidFill>
                  <a:srgbClr val="317100"/>
                </a:solidFill>
                <a:latin typeface="Arial" panose="020B0604020202020204" pitchFamily="34" charset="0"/>
              </a:rPr>
              <a:t>PUBLIC</a:t>
            </a:r>
          </a:p>
        </p:txBody>
      </p:sp>
    </p:spTree>
    <p:extLst>
      <p:ext uri="{BB962C8B-B14F-4D97-AF65-F5344CB8AC3E}">
        <p14:creationId xmlns:p14="http://schemas.microsoft.com/office/powerpoint/2010/main" val="764168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74" r:id="rId4"/>
    <p:sldLayoutId id="2147483675" r:id="rId5"/>
    <p:sldLayoutId id="2147483699" r:id="rId6"/>
    <p:sldLayoutId id="2147483700" r:id="rId7"/>
  </p:sldLayoutIdLst>
  <p:transition/>
  <p:txStyles>
    <p:titleStyle>
      <a:lvl1pPr algn="l" defTabSz="914377" rtl="0" eaLnBrk="1" latinLnBrk="0" hangingPunct="1">
        <a:lnSpc>
          <a:spcPts val="2800"/>
        </a:lnSpc>
        <a:spcBef>
          <a:spcPct val="0"/>
        </a:spcBef>
        <a:buNone/>
        <a:defRPr sz="2400" b="1" kern="1200">
          <a:solidFill>
            <a:schemeClr val="tx1"/>
          </a:solidFill>
          <a:latin typeface="+mj-lt"/>
          <a:ea typeface="+mj-ea"/>
          <a:cs typeface="Arial" pitchFamily="34" charset="0"/>
        </a:defRPr>
      </a:lvl1pPr>
    </p:titleStyle>
    <p:bodyStyle>
      <a:lvl1pPr marL="228594" indent="-228594" algn="l" defTabSz="914377" rtl="0" eaLnBrk="1" latinLnBrk="0" hangingPunct="1">
        <a:lnSpc>
          <a:spcPts val="2200"/>
        </a:lnSpc>
        <a:spcBef>
          <a:spcPct val="0"/>
        </a:spcBef>
        <a:buFont typeface="Arial" pitchFamily="34" charset="0"/>
        <a:buChar char="•"/>
        <a:defRPr sz="1800" kern="1200">
          <a:solidFill>
            <a:schemeClr val="tx1"/>
          </a:solidFill>
          <a:latin typeface="+mn-lt"/>
          <a:ea typeface="+mn-ea"/>
          <a:cs typeface="Arial" pitchFamily="34" charset="0"/>
        </a:defRPr>
      </a:lvl1pPr>
      <a:lvl2pPr marL="453600" indent="-228594" algn="l" defTabSz="914377" rtl="0" eaLnBrk="1" latinLnBrk="0" hangingPunct="1">
        <a:lnSpc>
          <a:spcPts val="2200"/>
        </a:lnSpc>
        <a:spcBef>
          <a:spcPct val="0"/>
        </a:spcBef>
        <a:buFont typeface="Arial" pitchFamily="34" charset="0"/>
        <a:buChar char="•"/>
        <a:defRPr sz="1800" kern="1200" baseline="0">
          <a:solidFill>
            <a:schemeClr val="tx1"/>
          </a:solidFill>
          <a:latin typeface="+mn-lt"/>
          <a:ea typeface="+mn-ea"/>
          <a:cs typeface="Arial" pitchFamily="34" charset="0"/>
        </a:defRPr>
      </a:lvl2pPr>
      <a:lvl3pPr marL="680400" indent="-228594" algn="l" defTabSz="914377" rtl="0" eaLnBrk="1" latinLnBrk="0" hangingPunct="1">
        <a:lnSpc>
          <a:spcPts val="2200"/>
        </a:lnSpc>
        <a:spcBef>
          <a:spcPct val="0"/>
        </a:spcBef>
        <a:buFont typeface="Arial" pitchFamily="34" charset="0"/>
        <a:buChar char="•"/>
        <a:defRPr sz="1800" kern="1200" baseline="0">
          <a:solidFill>
            <a:schemeClr val="tx1"/>
          </a:solidFill>
          <a:latin typeface="+mn-lt"/>
          <a:ea typeface="+mn-ea"/>
          <a:cs typeface="Arial" pitchFamily="34" charset="0"/>
        </a:defRPr>
      </a:lvl3pPr>
      <a:lvl4pPr marL="907200" indent="-228594" algn="l" defTabSz="914377" rtl="0" eaLnBrk="1" latinLnBrk="0" hangingPunct="1">
        <a:lnSpc>
          <a:spcPts val="2200"/>
        </a:lnSpc>
        <a:spcBef>
          <a:spcPct val="0"/>
        </a:spcBef>
        <a:buFont typeface="Arial" pitchFamily="34" charset="0"/>
        <a:buChar char="•"/>
        <a:defRPr sz="1800" kern="1200" baseline="0">
          <a:solidFill>
            <a:schemeClr val="tx1"/>
          </a:solidFill>
          <a:latin typeface="+mn-lt"/>
          <a:ea typeface="+mn-ea"/>
          <a:cs typeface="Arial" pitchFamily="34" charset="0"/>
        </a:defRPr>
      </a:lvl4pPr>
      <a:lvl5pPr marL="1134000" indent="-228594" algn="l" defTabSz="914377" rtl="0" eaLnBrk="1" latinLnBrk="0" hangingPunct="1">
        <a:lnSpc>
          <a:spcPts val="2200"/>
        </a:lnSpc>
        <a:spcBef>
          <a:spcPct val="0"/>
        </a:spcBef>
        <a:buFont typeface="Arial" pitchFamily="34" charset="0"/>
        <a:buChar char="•"/>
        <a:defRPr sz="1800" kern="1200" baseline="0">
          <a:solidFill>
            <a:schemeClr val="tx1"/>
          </a:solidFill>
          <a:latin typeface="+mn-lt"/>
          <a:ea typeface="+mn-ea"/>
          <a:cs typeface="Arial" pitchFamily="34" charset="0"/>
        </a:defRPr>
      </a:lvl5pPr>
      <a:lvl6pPr marL="2514537" indent="-228594" algn="l" defTabSz="914377"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393">
          <p15:clr>
            <a:srgbClr val="F26B43"/>
          </p15:clr>
        </p15:guide>
        <p15:guide id="4" pos="1194">
          <p15:clr>
            <a:srgbClr val="F26B43"/>
          </p15:clr>
        </p15:guide>
        <p15:guide id="5" pos="1493">
          <p15:clr>
            <a:srgbClr val="F26B43"/>
          </p15:clr>
        </p15:guide>
        <p15:guide id="6" pos="2294">
          <p15:clr>
            <a:srgbClr val="F26B43"/>
          </p15:clr>
        </p15:guide>
        <p15:guide id="7" pos="2594">
          <p15:clr>
            <a:srgbClr val="F26B43"/>
          </p15:clr>
        </p15:guide>
        <p15:guide id="8" pos="3395">
          <p15:clr>
            <a:srgbClr val="F26B43"/>
          </p15:clr>
        </p15:guide>
        <p15:guide id="9" pos="3694">
          <p15:clr>
            <a:srgbClr val="F26B43"/>
          </p15:clr>
        </p15:guide>
        <p15:guide id="10" pos="4495">
          <p15:clr>
            <a:srgbClr val="F26B43"/>
          </p15:clr>
        </p15:guide>
        <p15:guide id="11" pos="4794">
          <p15:clr>
            <a:srgbClr val="F26B43"/>
          </p15:clr>
        </p15:guide>
        <p15:guide id="12" pos="5595">
          <p15:clr>
            <a:srgbClr val="F26B43"/>
          </p15:clr>
        </p15:guide>
        <p15:guide id="13" pos="5894">
          <p15:clr>
            <a:srgbClr val="F26B43"/>
          </p15:clr>
        </p15:guide>
        <p15:guide id="14" pos="6695">
          <p15:clr>
            <a:srgbClr val="F26B43"/>
          </p15:clr>
        </p15:guide>
        <p15:guide id="15" orient="horz">
          <p15:clr>
            <a:srgbClr val="F26B43"/>
          </p15:clr>
        </p15:guide>
        <p15:guide id="16" orient="horz" pos="4320">
          <p15:clr>
            <a:srgbClr val="F26B43"/>
          </p15:clr>
        </p15:guide>
        <p15:guide id="17" orient="horz" pos="295">
          <p15:clr>
            <a:srgbClr val="F26B43"/>
          </p15:clr>
        </p15:guide>
        <p15:guide id="18" orient="horz" pos="4024">
          <p15:clr>
            <a:srgbClr val="F26B43"/>
          </p15:clr>
        </p15:guide>
        <p15:guide id="20" orient="horz" pos="3725">
          <p15:clr>
            <a:srgbClr val="F26B43"/>
          </p15:clr>
        </p15:guide>
        <p15:guide id="21" orient="horz" pos="9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sign in a park&#10;&#10;Description automatically generated">
            <a:extLst>
              <a:ext uri="{FF2B5EF4-FFF2-40B4-BE49-F238E27FC236}">
                <a16:creationId xmlns:a16="http://schemas.microsoft.com/office/drawing/2014/main" id="{842A9FA3-730A-7548-BC4A-F6D9409E13CC}"/>
              </a:ext>
            </a:extLst>
          </p:cNvPr>
          <p:cNvPicPr>
            <a:picLocks noChangeAspect="1"/>
          </p:cNvPicPr>
          <p:nvPr/>
        </p:nvPicPr>
        <p:blipFill>
          <a:blip r:embed="rId2"/>
          <a:stretch>
            <a:fillRect/>
          </a:stretch>
        </p:blipFill>
        <p:spPr>
          <a:xfrm>
            <a:off x="-17684" y="-18854"/>
            <a:ext cx="12209683" cy="6888877"/>
          </a:xfrm>
          <a:prstGeom prst="rect">
            <a:avLst/>
          </a:prstGeom>
        </p:spPr>
      </p:pic>
      <p:sp>
        <p:nvSpPr>
          <p:cNvPr id="3" name="Title 2">
            <a:extLst>
              <a:ext uri="{FF2B5EF4-FFF2-40B4-BE49-F238E27FC236}">
                <a16:creationId xmlns:a16="http://schemas.microsoft.com/office/drawing/2014/main" id="{9E5A1BB7-BB64-0A38-6140-C313FC6A2546}"/>
              </a:ext>
            </a:extLst>
          </p:cNvPr>
          <p:cNvSpPr>
            <a:spLocks noGrp="1"/>
          </p:cNvSpPr>
          <p:nvPr>
            <p:ph type="title"/>
          </p:nvPr>
        </p:nvSpPr>
        <p:spPr/>
        <p:txBody>
          <a:bodyPr/>
          <a:lstStyle/>
          <a:p>
            <a:r>
              <a:rPr lang="en-GB" dirty="0">
                <a:solidFill>
                  <a:schemeClr val="tx1"/>
                </a:solidFill>
              </a:rPr>
              <a:t>GIFT City Treasury Centre</a:t>
            </a:r>
            <a:br>
              <a:rPr lang="en-GB" dirty="0">
                <a:solidFill>
                  <a:schemeClr val="accent1"/>
                </a:solidFill>
              </a:rPr>
            </a:br>
            <a:endParaRPr lang="en-GB" dirty="0">
              <a:solidFill>
                <a:schemeClr val="accent1"/>
              </a:solidFill>
            </a:endParaRPr>
          </a:p>
        </p:txBody>
      </p:sp>
      <p:pic>
        <p:nvPicPr>
          <p:cNvPr id="2" name="Picture 1" descr="Icon&#10;&#10;Description automatically generated">
            <a:extLst>
              <a:ext uri="{FF2B5EF4-FFF2-40B4-BE49-F238E27FC236}">
                <a16:creationId xmlns:a16="http://schemas.microsoft.com/office/drawing/2014/main" id="{DCF400AA-8744-B803-498D-4F6A4FF7CD30}"/>
              </a:ext>
            </a:extLst>
          </p:cNvPr>
          <p:cNvPicPr>
            <a:picLocks noChangeAspect="1"/>
          </p:cNvPicPr>
          <p:nvPr/>
        </p:nvPicPr>
        <p:blipFill>
          <a:blip r:embed="rId3"/>
          <a:stretch>
            <a:fillRect/>
          </a:stretch>
        </p:blipFill>
        <p:spPr>
          <a:xfrm>
            <a:off x="-60901" y="4324886"/>
            <a:ext cx="1692208" cy="2160814"/>
          </a:xfrm>
          <a:prstGeom prst="rect">
            <a:avLst/>
          </a:prstGeom>
        </p:spPr>
      </p:pic>
      <p:grpSp>
        <p:nvGrpSpPr>
          <p:cNvPr id="33" name="Group 297">
            <a:extLst>
              <a:ext uri="{FF2B5EF4-FFF2-40B4-BE49-F238E27FC236}">
                <a16:creationId xmlns:a16="http://schemas.microsoft.com/office/drawing/2014/main" id="{C7549CA3-35A6-DCA1-AB7A-9BCE7954A514}"/>
              </a:ext>
            </a:extLst>
          </p:cNvPr>
          <p:cNvGrpSpPr/>
          <p:nvPr/>
        </p:nvGrpSpPr>
        <p:grpSpPr>
          <a:xfrm>
            <a:off x="296225" y="6183577"/>
            <a:ext cx="1049486" cy="498177"/>
            <a:chOff x="9031591" y="5227923"/>
            <a:chExt cx="1157350" cy="549378"/>
          </a:xfrm>
        </p:grpSpPr>
        <p:sp>
          <p:nvSpPr>
            <p:cNvPr id="34" name="Rectangle 33">
              <a:extLst>
                <a:ext uri="{FF2B5EF4-FFF2-40B4-BE49-F238E27FC236}">
                  <a16:creationId xmlns:a16="http://schemas.microsoft.com/office/drawing/2014/main" id="{64CF671E-1BF1-16E0-09EB-E1CEAB9C5F69}"/>
                </a:ext>
              </a:extLst>
            </p:cNvPr>
            <p:cNvSpPr/>
            <p:nvPr/>
          </p:nvSpPr>
          <p:spPr bwMode="auto">
            <a:xfrm>
              <a:off x="9031591" y="5227923"/>
              <a:ext cx="1157350" cy="549378"/>
            </a:xfrm>
            <a:prstGeom prst="rect">
              <a:avLst/>
            </a:prstGeom>
            <a:solidFill>
              <a:schemeClr val="accent1"/>
            </a:solidFill>
            <a:ln w="9525" cap="flat" cmpd="sng" algn="ctr">
              <a:noFill/>
              <a:prstDash val="solid"/>
              <a:round/>
              <a:headEnd type="none" w="med" len="med"/>
              <a:tailEnd type="none" w="med" len="med"/>
            </a:ln>
            <a:effectLst/>
          </p:spPr>
          <p:txBody>
            <a:bodyPr vert="horz" wrap="square" lIns="82918" tIns="41459" rIns="82918" bIns="41459" numCol="1" rtlCol="0" anchor="t" anchorCtr="0" compatLnSpc="1">
              <a:prstTxWarp prst="textNoShape">
                <a:avLst/>
              </a:prstTxWarp>
            </a:bodyPr>
            <a:lstStyle/>
            <a:p>
              <a:pPr defTabSz="945782">
                <a:spcBef>
                  <a:spcPct val="40000"/>
                </a:spcBef>
                <a:spcAft>
                  <a:spcPct val="40000"/>
                </a:spcAft>
              </a:pPr>
              <a:endParaRPr lang="en-GB" sz="816"/>
            </a:p>
          </p:txBody>
        </p:sp>
        <p:grpSp>
          <p:nvGrpSpPr>
            <p:cNvPr id="35" name="Group 296">
              <a:extLst>
                <a:ext uri="{FF2B5EF4-FFF2-40B4-BE49-F238E27FC236}">
                  <a16:creationId xmlns:a16="http://schemas.microsoft.com/office/drawing/2014/main" id="{7C0295A8-5D0C-E8B4-AA1D-DB87BE4112D6}"/>
                </a:ext>
              </a:extLst>
            </p:cNvPr>
            <p:cNvGrpSpPr/>
            <p:nvPr/>
          </p:nvGrpSpPr>
          <p:grpSpPr>
            <a:xfrm>
              <a:off x="9119454" y="5302865"/>
              <a:ext cx="981624" cy="375744"/>
              <a:chOff x="9119454" y="5314740"/>
              <a:chExt cx="981624" cy="375744"/>
            </a:xfrm>
          </p:grpSpPr>
          <p:sp>
            <p:nvSpPr>
              <p:cNvPr id="36" name="Freeform 137">
                <a:extLst>
                  <a:ext uri="{FF2B5EF4-FFF2-40B4-BE49-F238E27FC236}">
                    <a16:creationId xmlns:a16="http://schemas.microsoft.com/office/drawing/2014/main" id="{434C03E5-D667-83A4-C2A7-B467732B5873}"/>
                  </a:ext>
                </a:extLst>
              </p:cNvPr>
              <p:cNvSpPr/>
              <p:nvPr/>
            </p:nvSpPr>
            <p:spPr bwMode="auto">
              <a:xfrm>
                <a:off x="9278074" y="5384948"/>
                <a:ext cx="33804" cy="106613"/>
              </a:xfrm>
              <a:custGeom>
                <a:avLst/>
                <a:gdLst/>
                <a:ahLst/>
                <a:cxnLst>
                  <a:cxn ang="0">
                    <a:pos x="22" y="61"/>
                  </a:cxn>
                  <a:cxn ang="0">
                    <a:pos x="15" y="61"/>
                  </a:cxn>
                  <a:cxn ang="0">
                    <a:pos x="9" y="54"/>
                  </a:cxn>
                  <a:cxn ang="0">
                    <a:pos x="9" y="24"/>
                  </a:cxn>
                  <a:cxn ang="0">
                    <a:pos x="22" y="24"/>
                  </a:cxn>
                  <a:cxn ang="0">
                    <a:pos x="22" y="16"/>
                  </a:cxn>
                  <a:cxn ang="0">
                    <a:pos x="9" y="16"/>
                  </a:cxn>
                  <a:cxn ang="0">
                    <a:pos x="9" y="0"/>
                  </a:cxn>
                  <a:cxn ang="0">
                    <a:pos x="0" y="0"/>
                  </a:cxn>
                  <a:cxn ang="0">
                    <a:pos x="0" y="53"/>
                  </a:cxn>
                  <a:cxn ang="0">
                    <a:pos x="15" y="69"/>
                  </a:cxn>
                  <a:cxn ang="0">
                    <a:pos x="22" y="69"/>
                  </a:cxn>
                  <a:cxn ang="0">
                    <a:pos x="22" y="61"/>
                  </a:cxn>
                </a:cxnLst>
                <a:rect l="0" t="0" r="r" b="b"/>
                <a:pathLst>
                  <a:path w="22" h="69">
                    <a:moveTo>
                      <a:pt x="22" y="61"/>
                    </a:moveTo>
                    <a:cubicBezTo>
                      <a:pt x="15" y="61"/>
                      <a:pt x="15" y="61"/>
                      <a:pt x="15" y="61"/>
                    </a:cubicBezTo>
                    <a:cubicBezTo>
                      <a:pt x="11" y="61"/>
                      <a:pt x="9" y="58"/>
                      <a:pt x="9" y="54"/>
                    </a:cubicBezTo>
                    <a:cubicBezTo>
                      <a:pt x="9" y="24"/>
                      <a:pt x="9" y="24"/>
                      <a:pt x="9" y="24"/>
                    </a:cubicBezTo>
                    <a:cubicBezTo>
                      <a:pt x="22" y="24"/>
                      <a:pt x="22" y="24"/>
                      <a:pt x="22" y="24"/>
                    </a:cubicBezTo>
                    <a:cubicBezTo>
                      <a:pt x="22" y="16"/>
                      <a:pt x="22" y="16"/>
                      <a:pt x="22" y="16"/>
                    </a:cubicBezTo>
                    <a:cubicBezTo>
                      <a:pt x="9" y="16"/>
                      <a:pt x="9" y="16"/>
                      <a:pt x="9" y="16"/>
                    </a:cubicBezTo>
                    <a:cubicBezTo>
                      <a:pt x="9" y="0"/>
                      <a:pt x="9" y="0"/>
                      <a:pt x="9" y="0"/>
                    </a:cubicBezTo>
                    <a:cubicBezTo>
                      <a:pt x="0" y="0"/>
                      <a:pt x="0" y="0"/>
                      <a:pt x="0" y="0"/>
                    </a:cubicBezTo>
                    <a:cubicBezTo>
                      <a:pt x="0" y="53"/>
                      <a:pt x="0" y="53"/>
                      <a:pt x="0" y="53"/>
                    </a:cubicBezTo>
                    <a:cubicBezTo>
                      <a:pt x="0" y="65"/>
                      <a:pt x="5" y="69"/>
                      <a:pt x="15" y="69"/>
                    </a:cubicBezTo>
                    <a:cubicBezTo>
                      <a:pt x="22" y="69"/>
                      <a:pt x="22" y="69"/>
                      <a:pt x="22" y="69"/>
                    </a:cubicBezTo>
                    <a:lnTo>
                      <a:pt x="22" y="61"/>
                    </a:ln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37" name="Freeform 138">
                <a:extLst>
                  <a:ext uri="{FF2B5EF4-FFF2-40B4-BE49-F238E27FC236}">
                    <a16:creationId xmlns:a16="http://schemas.microsoft.com/office/drawing/2014/main" id="{1AF475C3-A6A2-214C-5500-9E961DE4E2F3}"/>
                  </a:ext>
                </a:extLst>
              </p:cNvPr>
              <p:cNvSpPr/>
              <p:nvPr/>
            </p:nvSpPr>
            <p:spPr bwMode="auto">
              <a:xfrm>
                <a:off x="9174061" y="5375847"/>
                <a:ext cx="91012" cy="117015"/>
              </a:xfrm>
              <a:custGeom>
                <a:avLst/>
                <a:gdLst/>
                <a:ahLst/>
                <a:cxnLst>
                  <a:cxn ang="0">
                    <a:pos x="0" y="50"/>
                  </a:cxn>
                  <a:cxn ang="0">
                    <a:pos x="0" y="51"/>
                  </a:cxn>
                  <a:cxn ang="0">
                    <a:pos x="30" y="76"/>
                  </a:cxn>
                  <a:cxn ang="0">
                    <a:pos x="59" y="55"/>
                  </a:cxn>
                  <a:cxn ang="0">
                    <a:pos x="36" y="33"/>
                  </a:cxn>
                  <a:cxn ang="0">
                    <a:pos x="32" y="32"/>
                  </a:cxn>
                  <a:cxn ang="0">
                    <a:pos x="13" y="21"/>
                  </a:cxn>
                  <a:cxn ang="0">
                    <a:pos x="28" y="9"/>
                  </a:cxn>
                  <a:cxn ang="0">
                    <a:pos x="46" y="23"/>
                  </a:cxn>
                  <a:cxn ang="0">
                    <a:pos x="46" y="24"/>
                  </a:cxn>
                  <a:cxn ang="0">
                    <a:pos x="56" y="24"/>
                  </a:cxn>
                  <a:cxn ang="0">
                    <a:pos x="56" y="23"/>
                  </a:cxn>
                  <a:cxn ang="0">
                    <a:pos x="29" y="0"/>
                  </a:cxn>
                  <a:cxn ang="0">
                    <a:pos x="2" y="22"/>
                  </a:cxn>
                  <a:cxn ang="0">
                    <a:pos x="26" y="41"/>
                  </a:cxn>
                  <a:cxn ang="0">
                    <a:pos x="28" y="42"/>
                  </a:cxn>
                  <a:cxn ang="0">
                    <a:pos x="48" y="55"/>
                  </a:cxn>
                  <a:cxn ang="0">
                    <a:pos x="31" y="68"/>
                  </a:cxn>
                  <a:cxn ang="0">
                    <a:pos x="16" y="63"/>
                  </a:cxn>
                  <a:cxn ang="0">
                    <a:pos x="10" y="51"/>
                  </a:cxn>
                  <a:cxn ang="0">
                    <a:pos x="10" y="50"/>
                  </a:cxn>
                  <a:cxn ang="0">
                    <a:pos x="0" y="50"/>
                  </a:cxn>
                </a:cxnLst>
                <a:rect l="0" t="0" r="r" b="b"/>
                <a:pathLst>
                  <a:path w="59" h="76">
                    <a:moveTo>
                      <a:pt x="0" y="50"/>
                    </a:moveTo>
                    <a:cubicBezTo>
                      <a:pt x="0" y="51"/>
                      <a:pt x="0" y="51"/>
                      <a:pt x="0" y="51"/>
                    </a:cubicBezTo>
                    <a:cubicBezTo>
                      <a:pt x="0" y="70"/>
                      <a:pt x="16" y="76"/>
                      <a:pt x="30" y="76"/>
                    </a:cubicBezTo>
                    <a:cubicBezTo>
                      <a:pt x="45" y="76"/>
                      <a:pt x="59" y="70"/>
                      <a:pt x="59" y="55"/>
                    </a:cubicBezTo>
                    <a:cubicBezTo>
                      <a:pt x="59" y="40"/>
                      <a:pt x="47" y="36"/>
                      <a:pt x="36" y="33"/>
                    </a:cubicBezTo>
                    <a:cubicBezTo>
                      <a:pt x="32" y="32"/>
                      <a:pt x="32" y="32"/>
                      <a:pt x="32" y="32"/>
                    </a:cubicBezTo>
                    <a:cubicBezTo>
                      <a:pt x="21" y="30"/>
                      <a:pt x="13" y="28"/>
                      <a:pt x="13" y="21"/>
                    </a:cubicBezTo>
                    <a:cubicBezTo>
                      <a:pt x="13" y="10"/>
                      <a:pt x="24" y="9"/>
                      <a:pt x="28" y="9"/>
                    </a:cubicBezTo>
                    <a:cubicBezTo>
                      <a:pt x="39" y="9"/>
                      <a:pt x="45" y="14"/>
                      <a:pt x="46" y="23"/>
                    </a:cubicBezTo>
                    <a:cubicBezTo>
                      <a:pt x="46" y="24"/>
                      <a:pt x="46" y="24"/>
                      <a:pt x="46" y="24"/>
                    </a:cubicBezTo>
                    <a:cubicBezTo>
                      <a:pt x="56" y="24"/>
                      <a:pt x="56" y="24"/>
                      <a:pt x="56" y="24"/>
                    </a:cubicBezTo>
                    <a:cubicBezTo>
                      <a:pt x="56" y="23"/>
                      <a:pt x="56" y="23"/>
                      <a:pt x="56" y="23"/>
                    </a:cubicBezTo>
                    <a:cubicBezTo>
                      <a:pt x="55" y="8"/>
                      <a:pt x="45" y="0"/>
                      <a:pt x="29" y="0"/>
                    </a:cubicBezTo>
                    <a:cubicBezTo>
                      <a:pt x="16" y="0"/>
                      <a:pt x="2" y="7"/>
                      <a:pt x="2" y="22"/>
                    </a:cubicBezTo>
                    <a:cubicBezTo>
                      <a:pt x="2" y="35"/>
                      <a:pt x="13" y="38"/>
                      <a:pt x="26" y="41"/>
                    </a:cubicBezTo>
                    <a:cubicBezTo>
                      <a:pt x="28" y="42"/>
                      <a:pt x="28" y="42"/>
                      <a:pt x="28" y="42"/>
                    </a:cubicBezTo>
                    <a:cubicBezTo>
                      <a:pt x="39" y="44"/>
                      <a:pt x="48" y="46"/>
                      <a:pt x="48" y="55"/>
                    </a:cubicBezTo>
                    <a:cubicBezTo>
                      <a:pt x="48" y="66"/>
                      <a:pt x="37" y="68"/>
                      <a:pt x="31" y="68"/>
                    </a:cubicBezTo>
                    <a:cubicBezTo>
                      <a:pt x="25" y="68"/>
                      <a:pt x="20" y="66"/>
                      <a:pt x="16" y="63"/>
                    </a:cubicBezTo>
                    <a:cubicBezTo>
                      <a:pt x="12" y="61"/>
                      <a:pt x="10" y="56"/>
                      <a:pt x="10" y="51"/>
                    </a:cubicBezTo>
                    <a:cubicBezTo>
                      <a:pt x="10" y="50"/>
                      <a:pt x="10" y="50"/>
                      <a:pt x="10" y="50"/>
                    </a:cubicBezTo>
                    <a:lnTo>
                      <a:pt x="0" y="50"/>
                    </a:ln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38" name="Freeform 139">
                <a:extLst>
                  <a:ext uri="{FF2B5EF4-FFF2-40B4-BE49-F238E27FC236}">
                    <a16:creationId xmlns:a16="http://schemas.microsoft.com/office/drawing/2014/main" id="{8EB6EA4B-D3F8-4CC0-394F-090F9DD3BE6B}"/>
                  </a:ext>
                </a:extLst>
              </p:cNvPr>
              <p:cNvSpPr>
                <a:spLocks noEditPoints="1"/>
              </p:cNvSpPr>
              <p:nvPr/>
            </p:nvSpPr>
            <p:spPr bwMode="auto">
              <a:xfrm>
                <a:off x="9322280" y="5407051"/>
                <a:ext cx="75410" cy="85811"/>
              </a:xfrm>
              <a:custGeom>
                <a:avLst/>
                <a:gdLst/>
                <a:ahLst/>
                <a:cxnLst>
                  <a:cxn ang="0">
                    <a:pos x="49" y="47"/>
                  </a:cxn>
                  <a:cxn ang="0">
                    <a:pos x="49" y="47"/>
                  </a:cxn>
                  <a:cxn ang="0">
                    <a:pos x="46" y="48"/>
                  </a:cxn>
                  <a:cxn ang="0">
                    <a:pos x="44" y="42"/>
                  </a:cxn>
                  <a:cxn ang="0">
                    <a:pos x="44" y="15"/>
                  </a:cxn>
                  <a:cxn ang="0">
                    <a:pos x="24" y="0"/>
                  </a:cxn>
                  <a:cxn ang="0">
                    <a:pos x="2" y="18"/>
                  </a:cxn>
                  <a:cxn ang="0">
                    <a:pos x="2" y="19"/>
                  </a:cxn>
                  <a:cxn ang="0">
                    <a:pos x="11" y="19"/>
                  </a:cxn>
                  <a:cxn ang="0">
                    <a:pos x="11" y="18"/>
                  </a:cxn>
                  <a:cxn ang="0">
                    <a:pos x="24" y="9"/>
                  </a:cxn>
                  <a:cxn ang="0">
                    <a:pos x="35" y="17"/>
                  </a:cxn>
                  <a:cxn ang="0">
                    <a:pos x="23" y="23"/>
                  </a:cxn>
                  <a:cxn ang="0">
                    <a:pos x="18" y="24"/>
                  </a:cxn>
                  <a:cxn ang="0">
                    <a:pos x="0" y="41"/>
                  </a:cxn>
                  <a:cxn ang="0">
                    <a:pos x="17" y="56"/>
                  </a:cxn>
                  <a:cxn ang="0">
                    <a:pos x="35" y="48"/>
                  </a:cxn>
                  <a:cxn ang="0">
                    <a:pos x="43" y="56"/>
                  </a:cxn>
                  <a:cxn ang="0">
                    <a:pos x="49" y="54"/>
                  </a:cxn>
                  <a:cxn ang="0">
                    <a:pos x="49" y="54"/>
                  </a:cxn>
                  <a:cxn ang="0">
                    <a:pos x="49" y="47"/>
                  </a:cxn>
                  <a:cxn ang="0">
                    <a:pos x="19" y="48"/>
                  </a:cxn>
                  <a:cxn ang="0">
                    <a:pos x="9" y="40"/>
                  </a:cxn>
                  <a:cxn ang="0">
                    <a:pos x="20" y="31"/>
                  </a:cxn>
                  <a:cxn ang="0">
                    <a:pos x="24" y="31"/>
                  </a:cxn>
                  <a:cxn ang="0">
                    <a:pos x="35" y="28"/>
                  </a:cxn>
                  <a:cxn ang="0">
                    <a:pos x="35" y="28"/>
                  </a:cxn>
                  <a:cxn ang="0">
                    <a:pos x="35" y="36"/>
                  </a:cxn>
                  <a:cxn ang="0">
                    <a:pos x="19" y="48"/>
                  </a:cxn>
                </a:cxnLst>
                <a:rect l="0" t="0" r="r" b="b"/>
                <a:pathLst>
                  <a:path w="49" h="56">
                    <a:moveTo>
                      <a:pt x="49" y="47"/>
                    </a:moveTo>
                    <a:cubicBezTo>
                      <a:pt x="49" y="47"/>
                      <a:pt x="49" y="47"/>
                      <a:pt x="49" y="47"/>
                    </a:cubicBezTo>
                    <a:cubicBezTo>
                      <a:pt x="48" y="47"/>
                      <a:pt x="47" y="48"/>
                      <a:pt x="46" y="48"/>
                    </a:cubicBezTo>
                    <a:cubicBezTo>
                      <a:pt x="44" y="48"/>
                      <a:pt x="44" y="46"/>
                      <a:pt x="44" y="42"/>
                    </a:cubicBezTo>
                    <a:cubicBezTo>
                      <a:pt x="44" y="15"/>
                      <a:pt x="44" y="15"/>
                      <a:pt x="44" y="15"/>
                    </a:cubicBezTo>
                    <a:cubicBezTo>
                      <a:pt x="44" y="5"/>
                      <a:pt x="38" y="0"/>
                      <a:pt x="24" y="0"/>
                    </a:cubicBezTo>
                    <a:cubicBezTo>
                      <a:pt x="16" y="0"/>
                      <a:pt x="2" y="3"/>
                      <a:pt x="2" y="18"/>
                    </a:cubicBezTo>
                    <a:cubicBezTo>
                      <a:pt x="2" y="19"/>
                      <a:pt x="2" y="19"/>
                      <a:pt x="2" y="19"/>
                    </a:cubicBezTo>
                    <a:cubicBezTo>
                      <a:pt x="11" y="19"/>
                      <a:pt x="11" y="19"/>
                      <a:pt x="11" y="19"/>
                    </a:cubicBezTo>
                    <a:cubicBezTo>
                      <a:pt x="11" y="18"/>
                      <a:pt x="11" y="18"/>
                      <a:pt x="11" y="18"/>
                    </a:cubicBezTo>
                    <a:cubicBezTo>
                      <a:pt x="11" y="12"/>
                      <a:pt x="15" y="9"/>
                      <a:pt x="24" y="9"/>
                    </a:cubicBezTo>
                    <a:cubicBezTo>
                      <a:pt x="31" y="9"/>
                      <a:pt x="35" y="11"/>
                      <a:pt x="35" y="17"/>
                    </a:cubicBezTo>
                    <a:cubicBezTo>
                      <a:pt x="35" y="22"/>
                      <a:pt x="30" y="23"/>
                      <a:pt x="23" y="23"/>
                    </a:cubicBezTo>
                    <a:cubicBezTo>
                      <a:pt x="21" y="24"/>
                      <a:pt x="20" y="24"/>
                      <a:pt x="18" y="24"/>
                    </a:cubicBezTo>
                    <a:cubicBezTo>
                      <a:pt x="8" y="26"/>
                      <a:pt x="0" y="29"/>
                      <a:pt x="0" y="41"/>
                    </a:cubicBezTo>
                    <a:cubicBezTo>
                      <a:pt x="0" y="50"/>
                      <a:pt x="6" y="56"/>
                      <a:pt x="17" y="56"/>
                    </a:cubicBezTo>
                    <a:cubicBezTo>
                      <a:pt x="25" y="56"/>
                      <a:pt x="31" y="53"/>
                      <a:pt x="35" y="48"/>
                    </a:cubicBezTo>
                    <a:cubicBezTo>
                      <a:pt x="36" y="54"/>
                      <a:pt x="40" y="56"/>
                      <a:pt x="43" y="56"/>
                    </a:cubicBezTo>
                    <a:cubicBezTo>
                      <a:pt x="46" y="56"/>
                      <a:pt x="48" y="55"/>
                      <a:pt x="49" y="54"/>
                    </a:cubicBezTo>
                    <a:cubicBezTo>
                      <a:pt x="49" y="54"/>
                      <a:pt x="49" y="54"/>
                      <a:pt x="49" y="54"/>
                    </a:cubicBezTo>
                    <a:lnTo>
                      <a:pt x="49" y="47"/>
                    </a:lnTo>
                    <a:close/>
                    <a:moveTo>
                      <a:pt x="19" y="48"/>
                    </a:moveTo>
                    <a:cubicBezTo>
                      <a:pt x="16" y="48"/>
                      <a:pt x="9" y="47"/>
                      <a:pt x="9" y="40"/>
                    </a:cubicBezTo>
                    <a:cubicBezTo>
                      <a:pt x="9" y="34"/>
                      <a:pt x="15" y="32"/>
                      <a:pt x="20" y="31"/>
                    </a:cubicBezTo>
                    <a:cubicBezTo>
                      <a:pt x="21" y="31"/>
                      <a:pt x="23" y="31"/>
                      <a:pt x="24" y="31"/>
                    </a:cubicBezTo>
                    <a:cubicBezTo>
                      <a:pt x="28" y="30"/>
                      <a:pt x="32" y="30"/>
                      <a:pt x="35" y="28"/>
                    </a:cubicBezTo>
                    <a:cubicBezTo>
                      <a:pt x="35" y="28"/>
                      <a:pt x="35" y="28"/>
                      <a:pt x="35" y="28"/>
                    </a:cubicBezTo>
                    <a:cubicBezTo>
                      <a:pt x="35" y="36"/>
                      <a:pt x="35" y="36"/>
                      <a:pt x="35" y="36"/>
                    </a:cubicBezTo>
                    <a:cubicBezTo>
                      <a:pt x="35" y="41"/>
                      <a:pt x="30" y="48"/>
                      <a:pt x="19" y="48"/>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39" name="Freeform 140">
                <a:extLst>
                  <a:ext uri="{FF2B5EF4-FFF2-40B4-BE49-F238E27FC236}">
                    <a16:creationId xmlns:a16="http://schemas.microsoft.com/office/drawing/2014/main" id="{F3392A1C-A39D-926C-8394-A7949BE69B2C}"/>
                  </a:ext>
                </a:extLst>
              </p:cNvPr>
              <p:cNvSpPr/>
              <p:nvPr/>
            </p:nvSpPr>
            <p:spPr bwMode="auto">
              <a:xfrm>
                <a:off x="9411991" y="5408351"/>
                <a:ext cx="66308" cy="83210"/>
              </a:xfrm>
              <a:custGeom>
                <a:avLst/>
                <a:gdLst/>
                <a:ahLst/>
                <a:cxnLst>
                  <a:cxn ang="0">
                    <a:pos x="0" y="1"/>
                  </a:cxn>
                  <a:cxn ang="0">
                    <a:pos x="0" y="54"/>
                  </a:cxn>
                  <a:cxn ang="0">
                    <a:pos x="9" y="54"/>
                  </a:cxn>
                  <a:cxn ang="0">
                    <a:pos x="9" y="24"/>
                  </a:cxn>
                  <a:cxn ang="0">
                    <a:pos x="24" y="8"/>
                  </a:cxn>
                  <a:cxn ang="0">
                    <a:pos x="34" y="18"/>
                  </a:cxn>
                  <a:cxn ang="0">
                    <a:pos x="34" y="54"/>
                  </a:cxn>
                  <a:cxn ang="0">
                    <a:pos x="44" y="54"/>
                  </a:cxn>
                  <a:cxn ang="0">
                    <a:pos x="44" y="19"/>
                  </a:cxn>
                  <a:cxn ang="0">
                    <a:pos x="25" y="0"/>
                  </a:cxn>
                  <a:cxn ang="0">
                    <a:pos x="9" y="8"/>
                  </a:cxn>
                  <a:cxn ang="0">
                    <a:pos x="9" y="1"/>
                  </a:cxn>
                  <a:cxn ang="0">
                    <a:pos x="0" y="1"/>
                  </a:cxn>
                </a:cxnLst>
                <a:rect l="0" t="0" r="r" b="b"/>
                <a:pathLst>
                  <a:path w="44" h="54">
                    <a:moveTo>
                      <a:pt x="0" y="1"/>
                    </a:moveTo>
                    <a:cubicBezTo>
                      <a:pt x="0" y="54"/>
                      <a:pt x="0" y="54"/>
                      <a:pt x="0" y="54"/>
                    </a:cubicBezTo>
                    <a:cubicBezTo>
                      <a:pt x="9" y="54"/>
                      <a:pt x="9" y="54"/>
                      <a:pt x="9" y="54"/>
                    </a:cubicBezTo>
                    <a:cubicBezTo>
                      <a:pt x="9" y="24"/>
                      <a:pt x="9" y="24"/>
                      <a:pt x="9" y="24"/>
                    </a:cubicBezTo>
                    <a:cubicBezTo>
                      <a:pt x="9" y="14"/>
                      <a:pt x="15" y="8"/>
                      <a:pt x="24" y="8"/>
                    </a:cubicBezTo>
                    <a:cubicBezTo>
                      <a:pt x="30" y="8"/>
                      <a:pt x="34" y="12"/>
                      <a:pt x="34" y="18"/>
                    </a:cubicBezTo>
                    <a:cubicBezTo>
                      <a:pt x="34" y="54"/>
                      <a:pt x="34" y="54"/>
                      <a:pt x="34" y="54"/>
                    </a:cubicBezTo>
                    <a:cubicBezTo>
                      <a:pt x="44" y="54"/>
                      <a:pt x="44" y="54"/>
                      <a:pt x="44" y="54"/>
                    </a:cubicBezTo>
                    <a:cubicBezTo>
                      <a:pt x="44" y="19"/>
                      <a:pt x="44" y="19"/>
                      <a:pt x="44" y="19"/>
                    </a:cubicBezTo>
                    <a:cubicBezTo>
                      <a:pt x="44" y="6"/>
                      <a:pt x="38" y="0"/>
                      <a:pt x="25" y="0"/>
                    </a:cubicBezTo>
                    <a:cubicBezTo>
                      <a:pt x="18" y="0"/>
                      <a:pt x="12" y="3"/>
                      <a:pt x="9" y="8"/>
                    </a:cubicBezTo>
                    <a:cubicBezTo>
                      <a:pt x="9" y="1"/>
                      <a:pt x="9" y="1"/>
                      <a:pt x="9" y="1"/>
                    </a:cubicBezTo>
                    <a:lnTo>
                      <a:pt x="0" y="1"/>
                    </a:ln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40" name="Freeform 141">
                <a:extLst>
                  <a:ext uri="{FF2B5EF4-FFF2-40B4-BE49-F238E27FC236}">
                    <a16:creationId xmlns:a16="http://schemas.microsoft.com/office/drawing/2014/main" id="{95DE5D5F-E9C1-C8A3-111C-C3B937096402}"/>
                  </a:ext>
                </a:extLst>
              </p:cNvPr>
              <p:cNvSpPr>
                <a:spLocks noEditPoints="1"/>
              </p:cNvSpPr>
              <p:nvPr/>
            </p:nvSpPr>
            <p:spPr bwMode="auto">
              <a:xfrm>
                <a:off x="9492601" y="5379747"/>
                <a:ext cx="76709" cy="113115"/>
              </a:xfrm>
              <a:custGeom>
                <a:avLst/>
                <a:gdLst/>
                <a:ahLst/>
                <a:cxnLst>
                  <a:cxn ang="0">
                    <a:pos x="41" y="0"/>
                  </a:cxn>
                  <a:cxn ang="0">
                    <a:pos x="41" y="26"/>
                  </a:cxn>
                  <a:cxn ang="0">
                    <a:pos x="24" y="19"/>
                  </a:cxn>
                  <a:cxn ang="0">
                    <a:pos x="0" y="46"/>
                  </a:cxn>
                  <a:cxn ang="0">
                    <a:pos x="6" y="66"/>
                  </a:cxn>
                  <a:cxn ang="0">
                    <a:pos x="24" y="74"/>
                  </a:cxn>
                  <a:cxn ang="0">
                    <a:pos x="41" y="66"/>
                  </a:cxn>
                  <a:cxn ang="0">
                    <a:pos x="41" y="73"/>
                  </a:cxn>
                  <a:cxn ang="0">
                    <a:pos x="50" y="73"/>
                  </a:cxn>
                  <a:cxn ang="0">
                    <a:pos x="50" y="0"/>
                  </a:cxn>
                  <a:cxn ang="0">
                    <a:pos x="41" y="0"/>
                  </a:cxn>
                  <a:cxn ang="0">
                    <a:pos x="25" y="66"/>
                  </a:cxn>
                  <a:cxn ang="0">
                    <a:pos x="9" y="47"/>
                  </a:cxn>
                  <a:cxn ang="0">
                    <a:pos x="25" y="27"/>
                  </a:cxn>
                  <a:cxn ang="0">
                    <a:pos x="41" y="46"/>
                  </a:cxn>
                  <a:cxn ang="0">
                    <a:pos x="25" y="66"/>
                  </a:cxn>
                </a:cxnLst>
                <a:rect l="0" t="0" r="r" b="b"/>
                <a:pathLst>
                  <a:path w="50" h="74">
                    <a:moveTo>
                      <a:pt x="41" y="0"/>
                    </a:moveTo>
                    <a:cubicBezTo>
                      <a:pt x="41" y="26"/>
                      <a:pt x="41" y="26"/>
                      <a:pt x="41" y="26"/>
                    </a:cubicBezTo>
                    <a:cubicBezTo>
                      <a:pt x="37" y="21"/>
                      <a:pt x="29" y="19"/>
                      <a:pt x="24" y="19"/>
                    </a:cubicBezTo>
                    <a:cubicBezTo>
                      <a:pt x="9" y="19"/>
                      <a:pt x="0" y="29"/>
                      <a:pt x="0" y="46"/>
                    </a:cubicBezTo>
                    <a:cubicBezTo>
                      <a:pt x="0" y="54"/>
                      <a:pt x="2" y="61"/>
                      <a:pt x="6" y="66"/>
                    </a:cubicBezTo>
                    <a:cubicBezTo>
                      <a:pt x="10" y="71"/>
                      <a:pt x="16" y="74"/>
                      <a:pt x="24" y="74"/>
                    </a:cubicBezTo>
                    <a:cubicBezTo>
                      <a:pt x="32" y="74"/>
                      <a:pt x="38" y="71"/>
                      <a:pt x="41" y="66"/>
                    </a:cubicBezTo>
                    <a:cubicBezTo>
                      <a:pt x="41" y="73"/>
                      <a:pt x="41" y="73"/>
                      <a:pt x="41" y="73"/>
                    </a:cubicBezTo>
                    <a:cubicBezTo>
                      <a:pt x="50" y="73"/>
                      <a:pt x="50" y="73"/>
                      <a:pt x="50" y="73"/>
                    </a:cubicBezTo>
                    <a:cubicBezTo>
                      <a:pt x="50" y="0"/>
                      <a:pt x="50" y="0"/>
                      <a:pt x="50" y="0"/>
                    </a:cubicBezTo>
                    <a:lnTo>
                      <a:pt x="41" y="0"/>
                    </a:lnTo>
                    <a:close/>
                    <a:moveTo>
                      <a:pt x="25" y="66"/>
                    </a:moveTo>
                    <a:cubicBezTo>
                      <a:pt x="14" y="66"/>
                      <a:pt x="9" y="56"/>
                      <a:pt x="9" y="47"/>
                    </a:cubicBezTo>
                    <a:cubicBezTo>
                      <a:pt x="9" y="41"/>
                      <a:pt x="11" y="27"/>
                      <a:pt x="25" y="27"/>
                    </a:cubicBezTo>
                    <a:cubicBezTo>
                      <a:pt x="40" y="27"/>
                      <a:pt x="41" y="42"/>
                      <a:pt x="41" y="46"/>
                    </a:cubicBezTo>
                    <a:cubicBezTo>
                      <a:pt x="41" y="56"/>
                      <a:pt x="37" y="66"/>
                      <a:pt x="25" y="66"/>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41" name="Freeform 142">
                <a:extLst>
                  <a:ext uri="{FF2B5EF4-FFF2-40B4-BE49-F238E27FC236}">
                    <a16:creationId xmlns:a16="http://schemas.microsoft.com/office/drawing/2014/main" id="{3352D7C3-E7A6-A63F-163F-7E9284DBF11F}"/>
                  </a:ext>
                </a:extLst>
              </p:cNvPr>
              <p:cNvSpPr>
                <a:spLocks noEditPoints="1"/>
              </p:cNvSpPr>
              <p:nvPr/>
            </p:nvSpPr>
            <p:spPr bwMode="auto">
              <a:xfrm>
                <a:off x="9582313" y="5408351"/>
                <a:ext cx="76709" cy="84511"/>
              </a:xfrm>
              <a:custGeom>
                <a:avLst/>
                <a:gdLst/>
                <a:ahLst/>
                <a:cxnLst>
                  <a:cxn ang="0">
                    <a:pos x="50" y="46"/>
                  </a:cxn>
                  <a:cxn ang="0">
                    <a:pos x="50" y="46"/>
                  </a:cxn>
                  <a:cxn ang="0">
                    <a:pos x="47" y="47"/>
                  </a:cxn>
                  <a:cxn ang="0">
                    <a:pos x="45" y="41"/>
                  </a:cxn>
                  <a:cxn ang="0">
                    <a:pos x="45" y="14"/>
                  </a:cxn>
                  <a:cxn ang="0">
                    <a:pos x="25" y="0"/>
                  </a:cxn>
                  <a:cxn ang="0">
                    <a:pos x="2" y="17"/>
                  </a:cxn>
                  <a:cxn ang="0">
                    <a:pos x="2" y="18"/>
                  </a:cxn>
                  <a:cxn ang="0">
                    <a:pos x="12" y="18"/>
                  </a:cxn>
                  <a:cxn ang="0">
                    <a:pos x="12" y="18"/>
                  </a:cxn>
                  <a:cxn ang="0">
                    <a:pos x="24" y="8"/>
                  </a:cxn>
                  <a:cxn ang="0">
                    <a:pos x="36" y="16"/>
                  </a:cxn>
                  <a:cxn ang="0">
                    <a:pos x="24" y="23"/>
                  </a:cxn>
                  <a:cxn ang="0">
                    <a:pos x="18" y="24"/>
                  </a:cxn>
                  <a:cxn ang="0">
                    <a:pos x="0" y="40"/>
                  </a:cxn>
                  <a:cxn ang="0">
                    <a:pos x="18" y="55"/>
                  </a:cxn>
                  <a:cxn ang="0">
                    <a:pos x="36" y="47"/>
                  </a:cxn>
                  <a:cxn ang="0">
                    <a:pos x="44" y="55"/>
                  </a:cxn>
                  <a:cxn ang="0">
                    <a:pos x="50" y="54"/>
                  </a:cxn>
                  <a:cxn ang="0">
                    <a:pos x="50" y="53"/>
                  </a:cxn>
                  <a:cxn ang="0">
                    <a:pos x="50" y="46"/>
                  </a:cxn>
                  <a:cxn ang="0">
                    <a:pos x="20" y="47"/>
                  </a:cxn>
                  <a:cxn ang="0">
                    <a:pos x="10" y="39"/>
                  </a:cxn>
                  <a:cxn ang="0">
                    <a:pos x="20" y="30"/>
                  </a:cxn>
                  <a:cxn ang="0">
                    <a:pos x="25" y="30"/>
                  </a:cxn>
                  <a:cxn ang="0">
                    <a:pos x="36" y="27"/>
                  </a:cxn>
                  <a:cxn ang="0">
                    <a:pos x="36" y="27"/>
                  </a:cxn>
                  <a:cxn ang="0">
                    <a:pos x="36" y="35"/>
                  </a:cxn>
                  <a:cxn ang="0">
                    <a:pos x="20" y="47"/>
                  </a:cxn>
                </a:cxnLst>
                <a:rect l="0" t="0" r="r" b="b"/>
                <a:pathLst>
                  <a:path w="50" h="55">
                    <a:moveTo>
                      <a:pt x="50" y="46"/>
                    </a:moveTo>
                    <a:cubicBezTo>
                      <a:pt x="50" y="46"/>
                      <a:pt x="50" y="46"/>
                      <a:pt x="50" y="46"/>
                    </a:cubicBezTo>
                    <a:cubicBezTo>
                      <a:pt x="49" y="47"/>
                      <a:pt x="48" y="47"/>
                      <a:pt x="47" y="47"/>
                    </a:cubicBezTo>
                    <a:cubicBezTo>
                      <a:pt x="45" y="47"/>
                      <a:pt x="45" y="45"/>
                      <a:pt x="45" y="41"/>
                    </a:cubicBezTo>
                    <a:cubicBezTo>
                      <a:pt x="45" y="14"/>
                      <a:pt x="45" y="14"/>
                      <a:pt x="45" y="14"/>
                    </a:cubicBezTo>
                    <a:cubicBezTo>
                      <a:pt x="45" y="4"/>
                      <a:pt x="38" y="0"/>
                      <a:pt x="25" y="0"/>
                    </a:cubicBezTo>
                    <a:cubicBezTo>
                      <a:pt x="17" y="0"/>
                      <a:pt x="3" y="2"/>
                      <a:pt x="2" y="17"/>
                    </a:cubicBezTo>
                    <a:cubicBezTo>
                      <a:pt x="2" y="18"/>
                      <a:pt x="2" y="18"/>
                      <a:pt x="2" y="18"/>
                    </a:cubicBezTo>
                    <a:cubicBezTo>
                      <a:pt x="12" y="18"/>
                      <a:pt x="12" y="18"/>
                      <a:pt x="12" y="18"/>
                    </a:cubicBezTo>
                    <a:cubicBezTo>
                      <a:pt x="12" y="18"/>
                      <a:pt x="12" y="18"/>
                      <a:pt x="12" y="18"/>
                    </a:cubicBezTo>
                    <a:cubicBezTo>
                      <a:pt x="12" y="11"/>
                      <a:pt x="16" y="8"/>
                      <a:pt x="24" y="8"/>
                    </a:cubicBezTo>
                    <a:cubicBezTo>
                      <a:pt x="32" y="8"/>
                      <a:pt x="36" y="11"/>
                      <a:pt x="36" y="16"/>
                    </a:cubicBezTo>
                    <a:cubicBezTo>
                      <a:pt x="36" y="21"/>
                      <a:pt x="31" y="22"/>
                      <a:pt x="24" y="23"/>
                    </a:cubicBezTo>
                    <a:cubicBezTo>
                      <a:pt x="22" y="23"/>
                      <a:pt x="20" y="23"/>
                      <a:pt x="18" y="24"/>
                    </a:cubicBezTo>
                    <a:cubicBezTo>
                      <a:pt x="9" y="25"/>
                      <a:pt x="0" y="28"/>
                      <a:pt x="0" y="40"/>
                    </a:cubicBezTo>
                    <a:cubicBezTo>
                      <a:pt x="0" y="49"/>
                      <a:pt x="7" y="55"/>
                      <a:pt x="18" y="55"/>
                    </a:cubicBezTo>
                    <a:cubicBezTo>
                      <a:pt x="25" y="55"/>
                      <a:pt x="31" y="52"/>
                      <a:pt x="36" y="47"/>
                    </a:cubicBezTo>
                    <a:cubicBezTo>
                      <a:pt x="36" y="54"/>
                      <a:pt x="40" y="55"/>
                      <a:pt x="44" y="55"/>
                    </a:cubicBezTo>
                    <a:cubicBezTo>
                      <a:pt x="46" y="55"/>
                      <a:pt x="48" y="55"/>
                      <a:pt x="50" y="54"/>
                    </a:cubicBezTo>
                    <a:cubicBezTo>
                      <a:pt x="50" y="53"/>
                      <a:pt x="50" y="53"/>
                      <a:pt x="50" y="53"/>
                    </a:cubicBezTo>
                    <a:lnTo>
                      <a:pt x="50" y="46"/>
                    </a:lnTo>
                    <a:close/>
                    <a:moveTo>
                      <a:pt x="20" y="47"/>
                    </a:moveTo>
                    <a:cubicBezTo>
                      <a:pt x="17" y="47"/>
                      <a:pt x="10" y="46"/>
                      <a:pt x="10" y="39"/>
                    </a:cubicBezTo>
                    <a:cubicBezTo>
                      <a:pt x="10" y="33"/>
                      <a:pt x="15" y="31"/>
                      <a:pt x="20" y="30"/>
                    </a:cubicBezTo>
                    <a:cubicBezTo>
                      <a:pt x="22" y="30"/>
                      <a:pt x="24" y="30"/>
                      <a:pt x="25" y="30"/>
                    </a:cubicBezTo>
                    <a:cubicBezTo>
                      <a:pt x="29" y="29"/>
                      <a:pt x="33" y="29"/>
                      <a:pt x="36" y="27"/>
                    </a:cubicBezTo>
                    <a:cubicBezTo>
                      <a:pt x="36" y="27"/>
                      <a:pt x="36" y="27"/>
                      <a:pt x="36" y="27"/>
                    </a:cubicBezTo>
                    <a:cubicBezTo>
                      <a:pt x="36" y="35"/>
                      <a:pt x="36" y="35"/>
                      <a:pt x="36" y="35"/>
                    </a:cubicBezTo>
                    <a:cubicBezTo>
                      <a:pt x="36" y="40"/>
                      <a:pt x="31" y="47"/>
                      <a:pt x="20" y="47"/>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42" name="Freeform 143">
                <a:extLst>
                  <a:ext uri="{FF2B5EF4-FFF2-40B4-BE49-F238E27FC236}">
                    <a16:creationId xmlns:a16="http://schemas.microsoft.com/office/drawing/2014/main" id="{8E1F0A2D-2B54-661C-FD8E-FAA717CE5E7E}"/>
                  </a:ext>
                </a:extLst>
              </p:cNvPr>
              <p:cNvSpPr/>
              <p:nvPr/>
            </p:nvSpPr>
            <p:spPr bwMode="auto">
              <a:xfrm>
                <a:off x="9672024" y="5407051"/>
                <a:ext cx="44206" cy="84511"/>
              </a:xfrm>
              <a:custGeom>
                <a:avLst/>
                <a:gdLst/>
                <a:ahLst/>
                <a:cxnLst>
                  <a:cxn ang="0">
                    <a:pos x="29" y="1"/>
                  </a:cxn>
                  <a:cxn ang="0">
                    <a:pos x="28" y="1"/>
                  </a:cxn>
                  <a:cxn ang="0">
                    <a:pos x="9" y="12"/>
                  </a:cxn>
                  <a:cxn ang="0">
                    <a:pos x="9" y="2"/>
                  </a:cxn>
                  <a:cxn ang="0">
                    <a:pos x="0" y="2"/>
                  </a:cxn>
                  <a:cxn ang="0">
                    <a:pos x="0" y="55"/>
                  </a:cxn>
                  <a:cxn ang="0">
                    <a:pos x="10" y="55"/>
                  </a:cxn>
                  <a:cxn ang="0">
                    <a:pos x="10" y="31"/>
                  </a:cxn>
                  <a:cxn ang="0">
                    <a:pos x="28" y="10"/>
                  </a:cxn>
                  <a:cxn ang="0">
                    <a:pos x="29" y="10"/>
                  </a:cxn>
                  <a:cxn ang="0">
                    <a:pos x="29" y="1"/>
                  </a:cxn>
                </a:cxnLst>
                <a:rect l="0" t="0" r="r" b="b"/>
                <a:pathLst>
                  <a:path w="28" h="55">
                    <a:moveTo>
                      <a:pt x="29" y="1"/>
                    </a:moveTo>
                    <a:cubicBezTo>
                      <a:pt x="28" y="1"/>
                      <a:pt x="28" y="1"/>
                      <a:pt x="28" y="1"/>
                    </a:cubicBezTo>
                    <a:cubicBezTo>
                      <a:pt x="20" y="0"/>
                      <a:pt x="14" y="4"/>
                      <a:pt x="9" y="12"/>
                    </a:cubicBezTo>
                    <a:cubicBezTo>
                      <a:pt x="9" y="2"/>
                      <a:pt x="9" y="2"/>
                      <a:pt x="9" y="2"/>
                    </a:cubicBezTo>
                    <a:cubicBezTo>
                      <a:pt x="0" y="2"/>
                      <a:pt x="0" y="2"/>
                      <a:pt x="0" y="2"/>
                    </a:cubicBezTo>
                    <a:cubicBezTo>
                      <a:pt x="0" y="55"/>
                      <a:pt x="0" y="55"/>
                      <a:pt x="0" y="55"/>
                    </a:cubicBezTo>
                    <a:cubicBezTo>
                      <a:pt x="10" y="55"/>
                      <a:pt x="10" y="55"/>
                      <a:pt x="10" y="55"/>
                    </a:cubicBezTo>
                    <a:cubicBezTo>
                      <a:pt x="10" y="31"/>
                      <a:pt x="10" y="31"/>
                      <a:pt x="10" y="31"/>
                    </a:cubicBezTo>
                    <a:cubicBezTo>
                      <a:pt x="10" y="17"/>
                      <a:pt x="16" y="10"/>
                      <a:pt x="28" y="10"/>
                    </a:cubicBezTo>
                    <a:cubicBezTo>
                      <a:pt x="29" y="10"/>
                      <a:pt x="29" y="10"/>
                      <a:pt x="29" y="10"/>
                    </a:cubicBezTo>
                    <a:lnTo>
                      <a:pt x="29" y="1"/>
                    </a:ln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43" name="Freeform 144">
                <a:extLst>
                  <a:ext uri="{FF2B5EF4-FFF2-40B4-BE49-F238E27FC236}">
                    <a16:creationId xmlns:a16="http://schemas.microsoft.com/office/drawing/2014/main" id="{7542B216-ECFB-1414-35C8-68A3B295665E}"/>
                  </a:ext>
                </a:extLst>
              </p:cNvPr>
              <p:cNvSpPr>
                <a:spLocks noEditPoints="1"/>
              </p:cNvSpPr>
              <p:nvPr/>
            </p:nvSpPr>
            <p:spPr bwMode="auto">
              <a:xfrm>
                <a:off x="9717530" y="5379747"/>
                <a:ext cx="76709" cy="113115"/>
              </a:xfrm>
              <a:custGeom>
                <a:avLst/>
                <a:gdLst/>
                <a:ahLst/>
                <a:cxnLst>
                  <a:cxn ang="0">
                    <a:pos x="41" y="0"/>
                  </a:cxn>
                  <a:cxn ang="0">
                    <a:pos x="41" y="26"/>
                  </a:cxn>
                  <a:cxn ang="0">
                    <a:pos x="24" y="19"/>
                  </a:cxn>
                  <a:cxn ang="0">
                    <a:pos x="0" y="46"/>
                  </a:cxn>
                  <a:cxn ang="0">
                    <a:pos x="6" y="66"/>
                  </a:cxn>
                  <a:cxn ang="0">
                    <a:pos x="24" y="74"/>
                  </a:cxn>
                  <a:cxn ang="0">
                    <a:pos x="41" y="66"/>
                  </a:cxn>
                  <a:cxn ang="0">
                    <a:pos x="41" y="73"/>
                  </a:cxn>
                  <a:cxn ang="0">
                    <a:pos x="50" y="73"/>
                  </a:cxn>
                  <a:cxn ang="0">
                    <a:pos x="50" y="0"/>
                  </a:cxn>
                  <a:cxn ang="0">
                    <a:pos x="41" y="0"/>
                  </a:cxn>
                  <a:cxn ang="0">
                    <a:pos x="26" y="66"/>
                  </a:cxn>
                  <a:cxn ang="0">
                    <a:pos x="10" y="47"/>
                  </a:cxn>
                  <a:cxn ang="0">
                    <a:pos x="25" y="27"/>
                  </a:cxn>
                  <a:cxn ang="0">
                    <a:pos x="41" y="46"/>
                  </a:cxn>
                  <a:cxn ang="0">
                    <a:pos x="26" y="66"/>
                  </a:cxn>
                </a:cxnLst>
                <a:rect l="0" t="0" r="r" b="b"/>
                <a:pathLst>
                  <a:path w="50" h="74">
                    <a:moveTo>
                      <a:pt x="41" y="0"/>
                    </a:moveTo>
                    <a:cubicBezTo>
                      <a:pt x="41" y="26"/>
                      <a:pt x="41" y="26"/>
                      <a:pt x="41" y="26"/>
                    </a:cubicBezTo>
                    <a:cubicBezTo>
                      <a:pt x="37" y="21"/>
                      <a:pt x="30" y="19"/>
                      <a:pt x="24" y="19"/>
                    </a:cubicBezTo>
                    <a:cubicBezTo>
                      <a:pt x="10" y="19"/>
                      <a:pt x="0" y="29"/>
                      <a:pt x="0" y="46"/>
                    </a:cubicBezTo>
                    <a:cubicBezTo>
                      <a:pt x="0" y="54"/>
                      <a:pt x="2" y="61"/>
                      <a:pt x="6" y="66"/>
                    </a:cubicBezTo>
                    <a:cubicBezTo>
                      <a:pt x="10" y="71"/>
                      <a:pt x="17" y="74"/>
                      <a:pt x="24" y="74"/>
                    </a:cubicBezTo>
                    <a:cubicBezTo>
                      <a:pt x="32" y="74"/>
                      <a:pt x="38" y="71"/>
                      <a:pt x="41" y="66"/>
                    </a:cubicBezTo>
                    <a:cubicBezTo>
                      <a:pt x="41" y="73"/>
                      <a:pt x="41" y="73"/>
                      <a:pt x="41" y="73"/>
                    </a:cubicBezTo>
                    <a:cubicBezTo>
                      <a:pt x="50" y="73"/>
                      <a:pt x="50" y="73"/>
                      <a:pt x="50" y="73"/>
                    </a:cubicBezTo>
                    <a:cubicBezTo>
                      <a:pt x="50" y="0"/>
                      <a:pt x="50" y="0"/>
                      <a:pt x="50" y="0"/>
                    </a:cubicBezTo>
                    <a:lnTo>
                      <a:pt x="41" y="0"/>
                    </a:lnTo>
                    <a:close/>
                    <a:moveTo>
                      <a:pt x="26" y="66"/>
                    </a:moveTo>
                    <a:cubicBezTo>
                      <a:pt x="15" y="66"/>
                      <a:pt x="10" y="56"/>
                      <a:pt x="10" y="47"/>
                    </a:cubicBezTo>
                    <a:cubicBezTo>
                      <a:pt x="10" y="41"/>
                      <a:pt x="11" y="27"/>
                      <a:pt x="25" y="27"/>
                    </a:cubicBezTo>
                    <a:cubicBezTo>
                      <a:pt x="40" y="27"/>
                      <a:pt x="41" y="42"/>
                      <a:pt x="41" y="46"/>
                    </a:cubicBezTo>
                    <a:cubicBezTo>
                      <a:pt x="41" y="56"/>
                      <a:pt x="37" y="66"/>
                      <a:pt x="26" y="66"/>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44" name="Freeform 145">
                <a:extLst>
                  <a:ext uri="{FF2B5EF4-FFF2-40B4-BE49-F238E27FC236}">
                    <a16:creationId xmlns:a16="http://schemas.microsoft.com/office/drawing/2014/main" id="{FBDF0AE9-E0DC-7FE0-C417-55CD850843C9}"/>
                  </a:ext>
                </a:extLst>
              </p:cNvPr>
              <p:cNvSpPr/>
              <p:nvPr/>
            </p:nvSpPr>
            <p:spPr bwMode="auto">
              <a:xfrm>
                <a:off x="9119454" y="5531867"/>
                <a:ext cx="101413" cy="117015"/>
              </a:xfrm>
              <a:custGeom>
                <a:avLst/>
                <a:gdLst/>
                <a:ahLst/>
                <a:cxnLst>
                  <a:cxn ang="0">
                    <a:pos x="55" y="47"/>
                  </a:cxn>
                  <a:cxn ang="0">
                    <a:pos x="55" y="47"/>
                  </a:cxn>
                  <a:cxn ang="0">
                    <a:pos x="35" y="67"/>
                  </a:cxn>
                  <a:cxn ang="0">
                    <a:pos x="17" y="59"/>
                  </a:cxn>
                  <a:cxn ang="0">
                    <a:pos x="11" y="38"/>
                  </a:cxn>
                  <a:cxn ang="0">
                    <a:pos x="16" y="17"/>
                  </a:cxn>
                  <a:cxn ang="0">
                    <a:pos x="35" y="9"/>
                  </a:cxn>
                  <a:cxn ang="0">
                    <a:pos x="55" y="24"/>
                  </a:cxn>
                  <a:cxn ang="0">
                    <a:pos x="55" y="24"/>
                  </a:cxn>
                  <a:cxn ang="0">
                    <a:pos x="65" y="24"/>
                  </a:cxn>
                  <a:cxn ang="0">
                    <a:pos x="65" y="24"/>
                  </a:cxn>
                  <a:cxn ang="0">
                    <a:pos x="55" y="6"/>
                  </a:cxn>
                  <a:cxn ang="0">
                    <a:pos x="35" y="0"/>
                  </a:cxn>
                  <a:cxn ang="0">
                    <a:pos x="9" y="11"/>
                  </a:cxn>
                  <a:cxn ang="0">
                    <a:pos x="0" y="38"/>
                  </a:cxn>
                  <a:cxn ang="0">
                    <a:pos x="34" y="76"/>
                  </a:cxn>
                  <a:cxn ang="0">
                    <a:pos x="56" y="68"/>
                  </a:cxn>
                  <a:cxn ang="0">
                    <a:pos x="66" y="47"/>
                  </a:cxn>
                  <a:cxn ang="0">
                    <a:pos x="66" y="47"/>
                  </a:cxn>
                  <a:cxn ang="0">
                    <a:pos x="55" y="47"/>
                  </a:cxn>
                </a:cxnLst>
                <a:rect l="0" t="0" r="r" b="b"/>
                <a:pathLst>
                  <a:path w="66" h="76">
                    <a:moveTo>
                      <a:pt x="55" y="47"/>
                    </a:moveTo>
                    <a:cubicBezTo>
                      <a:pt x="55" y="47"/>
                      <a:pt x="55" y="47"/>
                      <a:pt x="55" y="47"/>
                    </a:cubicBezTo>
                    <a:cubicBezTo>
                      <a:pt x="54" y="59"/>
                      <a:pt x="47" y="67"/>
                      <a:pt x="35" y="67"/>
                    </a:cubicBezTo>
                    <a:cubicBezTo>
                      <a:pt x="27" y="67"/>
                      <a:pt x="21" y="64"/>
                      <a:pt x="17" y="59"/>
                    </a:cubicBezTo>
                    <a:cubicBezTo>
                      <a:pt x="13" y="53"/>
                      <a:pt x="11" y="46"/>
                      <a:pt x="11" y="38"/>
                    </a:cubicBezTo>
                    <a:cubicBezTo>
                      <a:pt x="11" y="30"/>
                      <a:pt x="13" y="23"/>
                      <a:pt x="16" y="17"/>
                    </a:cubicBezTo>
                    <a:cubicBezTo>
                      <a:pt x="21" y="12"/>
                      <a:pt x="27" y="9"/>
                      <a:pt x="35" y="9"/>
                    </a:cubicBezTo>
                    <a:cubicBezTo>
                      <a:pt x="45" y="9"/>
                      <a:pt x="53" y="14"/>
                      <a:pt x="55" y="24"/>
                    </a:cubicBezTo>
                    <a:cubicBezTo>
                      <a:pt x="55" y="24"/>
                      <a:pt x="55" y="24"/>
                      <a:pt x="55" y="24"/>
                    </a:cubicBezTo>
                    <a:cubicBezTo>
                      <a:pt x="65" y="24"/>
                      <a:pt x="65" y="24"/>
                      <a:pt x="65" y="24"/>
                    </a:cubicBezTo>
                    <a:cubicBezTo>
                      <a:pt x="65" y="24"/>
                      <a:pt x="65" y="24"/>
                      <a:pt x="65" y="24"/>
                    </a:cubicBezTo>
                    <a:cubicBezTo>
                      <a:pt x="64" y="16"/>
                      <a:pt x="60" y="10"/>
                      <a:pt x="55" y="6"/>
                    </a:cubicBezTo>
                    <a:cubicBezTo>
                      <a:pt x="50" y="2"/>
                      <a:pt x="43" y="0"/>
                      <a:pt x="35" y="0"/>
                    </a:cubicBezTo>
                    <a:cubicBezTo>
                      <a:pt x="24" y="0"/>
                      <a:pt x="15" y="4"/>
                      <a:pt x="9" y="11"/>
                    </a:cubicBezTo>
                    <a:cubicBezTo>
                      <a:pt x="4" y="18"/>
                      <a:pt x="0" y="28"/>
                      <a:pt x="0" y="38"/>
                    </a:cubicBezTo>
                    <a:cubicBezTo>
                      <a:pt x="0" y="62"/>
                      <a:pt x="13" y="76"/>
                      <a:pt x="34" y="76"/>
                    </a:cubicBezTo>
                    <a:cubicBezTo>
                      <a:pt x="43" y="76"/>
                      <a:pt x="51" y="74"/>
                      <a:pt x="56" y="68"/>
                    </a:cubicBezTo>
                    <a:cubicBezTo>
                      <a:pt x="62" y="63"/>
                      <a:pt x="65" y="56"/>
                      <a:pt x="66" y="47"/>
                    </a:cubicBezTo>
                    <a:cubicBezTo>
                      <a:pt x="66" y="47"/>
                      <a:pt x="66" y="47"/>
                      <a:pt x="66" y="47"/>
                    </a:cubicBezTo>
                    <a:lnTo>
                      <a:pt x="55" y="47"/>
                    </a:ln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45" name="Freeform 146">
                <a:extLst>
                  <a:ext uri="{FF2B5EF4-FFF2-40B4-BE49-F238E27FC236}">
                    <a16:creationId xmlns:a16="http://schemas.microsoft.com/office/drawing/2014/main" id="{78B06B6F-84A9-24FC-0A9B-ED4536735DD3}"/>
                  </a:ext>
                </a:extLst>
              </p:cNvPr>
              <p:cNvSpPr/>
              <p:nvPr/>
            </p:nvSpPr>
            <p:spPr bwMode="auto">
              <a:xfrm>
                <a:off x="9233869" y="5534467"/>
                <a:ext cx="67609" cy="113115"/>
              </a:xfrm>
              <a:custGeom>
                <a:avLst/>
                <a:gdLst/>
                <a:ahLst/>
                <a:cxnLst>
                  <a:cxn ang="0">
                    <a:pos x="0" y="0"/>
                  </a:cxn>
                  <a:cxn ang="0">
                    <a:pos x="0" y="74"/>
                  </a:cxn>
                  <a:cxn ang="0">
                    <a:pos x="9" y="74"/>
                  </a:cxn>
                  <a:cxn ang="0">
                    <a:pos x="9" y="44"/>
                  </a:cxn>
                  <a:cxn ang="0">
                    <a:pos x="24" y="28"/>
                  </a:cxn>
                  <a:cxn ang="0">
                    <a:pos x="34" y="38"/>
                  </a:cxn>
                  <a:cxn ang="0">
                    <a:pos x="34" y="74"/>
                  </a:cxn>
                  <a:cxn ang="0">
                    <a:pos x="44" y="74"/>
                  </a:cxn>
                  <a:cxn ang="0">
                    <a:pos x="44" y="39"/>
                  </a:cxn>
                  <a:cxn ang="0">
                    <a:pos x="25" y="19"/>
                  </a:cxn>
                  <a:cxn ang="0">
                    <a:pos x="9" y="27"/>
                  </a:cxn>
                  <a:cxn ang="0">
                    <a:pos x="9" y="0"/>
                  </a:cxn>
                  <a:cxn ang="0">
                    <a:pos x="0" y="0"/>
                  </a:cxn>
                </a:cxnLst>
                <a:rect l="0" t="0" r="r" b="b"/>
                <a:pathLst>
                  <a:path w="44" h="74">
                    <a:moveTo>
                      <a:pt x="0" y="0"/>
                    </a:moveTo>
                    <a:cubicBezTo>
                      <a:pt x="0" y="74"/>
                      <a:pt x="0" y="74"/>
                      <a:pt x="0" y="74"/>
                    </a:cubicBezTo>
                    <a:cubicBezTo>
                      <a:pt x="9" y="74"/>
                      <a:pt x="9" y="74"/>
                      <a:pt x="9" y="74"/>
                    </a:cubicBezTo>
                    <a:cubicBezTo>
                      <a:pt x="9" y="44"/>
                      <a:pt x="9" y="44"/>
                      <a:pt x="9" y="44"/>
                    </a:cubicBezTo>
                    <a:cubicBezTo>
                      <a:pt x="9" y="34"/>
                      <a:pt x="15" y="28"/>
                      <a:pt x="24" y="28"/>
                    </a:cubicBezTo>
                    <a:cubicBezTo>
                      <a:pt x="31" y="28"/>
                      <a:pt x="34" y="31"/>
                      <a:pt x="34" y="38"/>
                    </a:cubicBezTo>
                    <a:cubicBezTo>
                      <a:pt x="34" y="74"/>
                      <a:pt x="34" y="74"/>
                      <a:pt x="34" y="74"/>
                    </a:cubicBezTo>
                    <a:cubicBezTo>
                      <a:pt x="44" y="74"/>
                      <a:pt x="44" y="74"/>
                      <a:pt x="44" y="74"/>
                    </a:cubicBezTo>
                    <a:cubicBezTo>
                      <a:pt x="44" y="39"/>
                      <a:pt x="44" y="39"/>
                      <a:pt x="44" y="39"/>
                    </a:cubicBezTo>
                    <a:cubicBezTo>
                      <a:pt x="44" y="26"/>
                      <a:pt x="38" y="19"/>
                      <a:pt x="25" y="19"/>
                    </a:cubicBezTo>
                    <a:cubicBezTo>
                      <a:pt x="20" y="19"/>
                      <a:pt x="13" y="21"/>
                      <a:pt x="9" y="27"/>
                    </a:cubicBezTo>
                    <a:cubicBezTo>
                      <a:pt x="9" y="0"/>
                      <a:pt x="9" y="0"/>
                      <a:pt x="9" y="0"/>
                    </a:cubicBezTo>
                    <a:lnTo>
                      <a:pt x="0" y="0"/>
                    </a:ln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46" name="Freeform 147">
                <a:extLst>
                  <a:ext uri="{FF2B5EF4-FFF2-40B4-BE49-F238E27FC236}">
                    <a16:creationId xmlns:a16="http://schemas.microsoft.com/office/drawing/2014/main" id="{6AC8D518-A71C-A791-8396-CB2CEDCA5CE2}"/>
                  </a:ext>
                </a:extLst>
              </p:cNvPr>
              <p:cNvSpPr>
                <a:spLocks noEditPoints="1"/>
              </p:cNvSpPr>
              <p:nvPr/>
            </p:nvSpPr>
            <p:spPr bwMode="auto">
              <a:xfrm>
                <a:off x="9313178" y="5563071"/>
                <a:ext cx="76709" cy="85811"/>
              </a:xfrm>
              <a:custGeom>
                <a:avLst/>
                <a:gdLst/>
                <a:ahLst/>
                <a:cxnLst>
                  <a:cxn ang="0">
                    <a:pos x="11" y="18"/>
                  </a:cxn>
                  <a:cxn ang="0">
                    <a:pos x="11" y="18"/>
                  </a:cxn>
                  <a:cxn ang="0">
                    <a:pos x="24" y="9"/>
                  </a:cxn>
                  <a:cxn ang="0">
                    <a:pos x="35" y="17"/>
                  </a:cxn>
                  <a:cxn ang="0">
                    <a:pos x="24" y="23"/>
                  </a:cxn>
                  <a:cxn ang="0">
                    <a:pos x="18" y="24"/>
                  </a:cxn>
                  <a:cxn ang="0">
                    <a:pos x="0" y="41"/>
                  </a:cxn>
                  <a:cxn ang="0">
                    <a:pos x="18" y="56"/>
                  </a:cxn>
                  <a:cxn ang="0">
                    <a:pos x="36" y="48"/>
                  </a:cxn>
                  <a:cxn ang="0">
                    <a:pos x="43" y="56"/>
                  </a:cxn>
                  <a:cxn ang="0">
                    <a:pos x="50" y="54"/>
                  </a:cxn>
                  <a:cxn ang="0">
                    <a:pos x="50" y="54"/>
                  </a:cxn>
                  <a:cxn ang="0">
                    <a:pos x="50" y="47"/>
                  </a:cxn>
                  <a:cxn ang="0">
                    <a:pos x="49" y="47"/>
                  </a:cxn>
                  <a:cxn ang="0">
                    <a:pos x="47" y="47"/>
                  </a:cxn>
                  <a:cxn ang="0">
                    <a:pos x="45" y="42"/>
                  </a:cxn>
                  <a:cxn ang="0">
                    <a:pos x="45" y="15"/>
                  </a:cxn>
                  <a:cxn ang="0">
                    <a:pos x="25" y="0"/>
                  </a:cxn>
                  <a:cxn ang="0">
                    <a:pos x="2" y="18"/>
                  </a:cxn>
                  <a:cxn ang="0">
                    <a:pos x="2" y="18"/>
                  </a:cxn>
                  <a:cxn ang="0">
                    <a:pos x="11" y="18"/>
                  </a:cxn>
                  <a:cxn ang="0">
                    <a:pos x="20" y="47"/>
                  </a:cxn>
                  <a:cxn ang="0">
                    <a:pos x="10" y="40"/>
                  </a:cxn>
                  <a:cxn ang="0">
                    <a:pos x="20" y="31"/>
                  </a:cxn>
                  <a:cxn ang="0">
                    <a:pos x="25" y="30"/>
                  </a:cxn>
                  <a:cxn ang="0">
                    <a:pos x="35" y="28"/>
                  </a:cxn>
                  <a:cxn ang="0">
                    <a:pos x="35" y="28"/>
                  </a:cxn>
                  <a:cxn ang="0">
                    <a:pos x="35" y="36"/>
                  </a:cxn>
                  <a:cxn ang="0">
                    <a:pos x="20" y="47"/>
                  </a:cxn>
                </a:cxnLst>
                <a:rect l="0" t="0" r="r" b="b"/>
                <a:pathLst>
                  <a:path w="50" h="56">
                    <a:moveTo>
                      <a:pt x="11" y="18"/>
                    </a:moveTo>
                    <a:cubicBezTo>
                      <a:pt x="11" y="18"/>
                      <a:pt x="11" y="18"/>
                      <a:pt x="11" y="18"/>
                    </a:cubicBezTo>
                    <a:cubicBezTo>
                      <a:pt x="12" y="12"/>
                      <a:pt x="16" y="9"/>
                      <a:pt x="24" y="9"/>
                    </a:cubicBezTo>
                    <a:cubicBezTo>
                      <a:pt x="32" y="9"/>
                      <a:pt x="35" y="11"/>
                      <a:pt x="35" y="17"/>
                    </a:cubicBezTo>
                    <a:cubicBezTo>
                      <a:pt x="35" y="22"/>
                      <a:pt x="31" y="22"/>
                      <a:pt x="24" y="23"/>
                    </a:cubicBezTo>
                    <a:cubicBezTo>
                      <a:pt x="22" y="24"/>
                      <a:pt x="20" y="24"/>
                      <a:pt x="18" y="24"/>
                    </a:cubicBezTo>
                    <a:cubicBezTo>
                      <a:pt x="9" y="26"/>
                      <a:pt x="0" y="29"/>
                      <a:pt x="0" y="41"/>
                    </a:cubicBezTo>
                    <a:cubicBezTo>
                      <a:pt x="0" y="50"/>
                      <a:pt x="7" y="56"/>
                      <a:pt x="18" y="56"/>
                    </a:cubicBezTo>
                    <a:cubicBezTo>
                      <a:pt x="25" y="56"/>
                      <a:pt x="31" y="53"/>
                      <a:pt x="36" y="48"/>
                    </a:cubicBezTo>
                    <a:cubicBezTo>
                      <a:pt x="36" y="54"/>
                      <a:pt x="40" y="56"/>
                      <a:pt x="43" y="56"/>
                    </a:cubicBezTo>
                    <a:cubicBezTo>
                      <a:pt x="46" y="56"/>
                      <a:pt x="48" y="55"/>
                      <a:pt x="50" y="54"/>
                    </a:cubicBezTo>
                    <a:cubicBezTo>
                      <a:pt x="50" y="54"/>
                      <a:pt x="50" y="54"/>
                      <a:pt x="50" y="54"/>
                    </a:cubicBezTo>
                    <a:cubicBezTo>
                      <a:pt x="50" y="47"/>
                      <a:pt x="50" y="47"/>
                      <a:pt x="50" y="47"/>
                    </a:cubicBezTo>
                    <a:cubicBezTo>
                      <a:pt x="49" y="47"/>
                      <a:pt x="49" y="47"/>
                      <a:pt x="49" y="47"/>
                    </a:cubicBezTo>
                    <a:cubicBezTo>
                      <a:pt x="48" y="47"/>
                      <a:pt x="48" y="47"/>
                      <a:pt x="47" y="47"/>
                    </a:cubicBezTo>
                    <a:cubicBezTo>
                      <a:pt x="45" y="47"/>
                      <a:pt x="45" y="46"/>
                      <a:pt x="45" y="42"/>
                    </a:cubicBezTo>
                    <a:cubicBezTo>
                      <a:pt x="45" y="15"/>
                      <a:pt x="45" y="15"/>
                      <a:pt x="45" y="15"/>
                    </a:cubicBezTo>
                    <a:cubicBezTo>
                      <a:pt x="45" y="5"/>
                      <a:pt x="38" y="0"/>
                      <a:pt x="25" y="0"/>
                    </a:cubicBezTo>
                    <a:cubicBezTo>
                      <a:pt x="16" y="0"/>
                      <a:pt x="3" y="3"/>
                      <a:pt x="2" y="18"/>
                    </a:cubicBezTo>
                    <a:cubicBezTo>
                      <a:pt x="2" y="18"/>
                      <a:pt x="2" y="18"/>
                      <a:pt x="2" y="18"/>
                    </a:cubicBezTo>
                    <a:lnTo>
                      <a:pt x="11" y="18"/>
                    </a:lnTo>
                    <a:close/>
                    <a:moveTo>
                      <a:pt x="20" y="47"/>
                    </a:moveTo>
                    <a:cubicBezTo>
                      <a:pt x="17" y="47"/>
                      <a:pt x="10" y="47"/>
                      <a:pt x="10" y="40"/>
                    </a:cubicBezTo>
                    <a:cubicBezTo>
                      <a:pt x="10" y="34"/>
                      <a:pt x="15" y="32"/>
                      <a:pt x="20" y="31"/>
                    </a:cubicBezTo>
                    <a:cubicBezTo>
                      <a:pt x="22" y="31"/>
                      <a:pt x="23" y="31"/>
                      <a:pt x="25" y="30"/>
                    </a:cubicBezTo>
                    <a:cubicBezTo>
                      <a:pt x="29" y="30"/>
                      <a:pt x="33" y="29"/>
                      <a:pt x="35" y="28"/>
                    </a:cubicBezTo>
                    <a:cubicBezTo>
                      <a:pt x="35" y="28"/>
                      <a:pt x="35" y="28"/>
                      <a:pt x="35" y="28"/>
                    </a:cubicBezTo>
                    <a:cubicBezTo>
                      <a:pt x="35" y="36"/>
                      <a:pt x="35" y="36"/>
                      <a:pt x="35" y="36"/>
                    </a:cubicBezTo>
                    <a:cubicBezTo>
                      <a:pt x="35" y="40"/>
                      <a:pt x="31" y="47"/>
                      <a:pt x="20" y="47"/>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47" name="Freeform 148">
                <a:extLst>
                  <a:ext uri="{FF2B5EF4-FFF2-40B4-BE49-F238E27FC236}">
                    <a16:creationId xmlns:a16="http://schemas.microsoft.com/office/drawing/2014/main" id="{36AAB8E3-D3D2-50E2-A62F-25B1952111F0}"/>
                  </a:ext>
                </a:extLst>
              </p:cNvPr>
              <p:cNvSpPr>
                <a:spLocks noEditPoints="1"/>
              </p:cNvSpPr>
              <p:nvPr/>
            </p:nvSpPr>
            <p:spPr bwMode="auto">
              <a:xfrm>
                <a:off x="9717530" y="5535767"/>
                <a:ext cx="76709" cy="113115"/>
              </a:xfrm>
              <a:custGeom>
                <a:avLst/>
                <a:gdLst/>
                <a:ahLst/>
                <a:cxnLst>
                  <a:cxn ang="0">
                    <a:pos x="50" y="73"/>
                  </a:cxn>
                  <a:cxn ang="0">
                    <a:pos x="50" y="0"/>
                  </a:cxn>
                  <a:cxn ang="0">
                    <a:pos x="41" y="0"/>
                  </a:cxn>
                  <a:cxn ang="0">
                    <a:pos x="41" y="26"/>
                  </a:cxn>
                  <a:cxn ang="0">
                    <a:pos x="24" y="18"/>
                  </a:cxn>
                  <a:cxn ang="0">
                    <a:pos x="0" y="46"/>
                  </a:cxn>
                  <a:cxn ang="0">
                    <a:pos x="6" y="65"/>
                  </a:cxn>
                  <a:cxn ang="0">
                    <a:pos x="24" y="74"/>
                  </a:cxn>
                  <a:cxn ang="0">
                    <a:pos x="41" y="66"/>
                  </a:cxn>
                  <a:cxn ang="0">
                    <a:pos x="41" y="73"/>
                  </a:cxn>
                  <a:cxn ang="0">
                    <a:pos x="50" y="73"/>
                  </a:cxn>
                  <a:cxn ang="0">
                    <a:pos x="26" y="65"/>
                  </a:cxn>
                  <a:cxn ang="0">
                    <a:pos x="10" y="46"/>
                  </a:cxn>
                  <a:cxn ang="0">
                    <a:pos x="25" y="27"/>
                  </a:cxn>
                  <a:cxn ang="0">
                    <a:pos x="41" y="46"/>
                  </a:cxn>
                  <a:cxn ang="0">
                    <a:pos x="26" y="65"/>
                  </a:cxn>
                </a:cxnLst>
                <a:rect l="0" t="0" r="r" b="b"/>
                <a:pathLst>
                  <a:path w="50" h="74">
                    <a:moveTo>
                      <a:pt x="50" y="73"/>
                    </a:moveTo>
                    <a:cubicBezTo>
                      <a:pt x="50" y="0"/>
                      <a:pt x="50" y="0"/>
                      <a:pt x="50" y="0"/>
                    </a:cubicBezTo>
                    <a:cubicBezTo>
                      <a:pt x="41" y="0"/>
                      <a:pt x="41" y="0"/>
                      <a:pt x="41" y="0"/>
                    </a:cubicBezTo>
                    <a:cubicBezTo>
                      <a:pt x="41" y="26"/>
                      <a:pt x="41" y="26"/>
                      <a:pt x="41" y="26"/>
                    </a:cubicBezTo>
                    <a:cubicBezTo>
                      <a:pt x="37" y="20"/>
                      <a:pt x="30" y="18"/>
                      <a:pt x="24" y="18"/>
                    </a:cubicBezTo>
                    <a:cubicBezTo>
                      <a:pt x="10" y="18"/>
                      <a:pt x="0" y="29"/>
                      <a:pt x="0" y="46"/>
                    </a:cubicBezTo>
                    <a:cubicBezTo>
                      <a:pt x="0" y="53"/>
                      <a:pt x="2" y="60"/>
                      <a:pt x="6" y="65"/>
                    </a:cubicBezTo>
                    <a:cubicBezTo>
                      <a:pt x="10" y="71"/>
                      <a:pt x="17" y="74"/>
                      <a:pt x="24" y="74"/>
                    </a:cubicBezTo>
                    <a:cubicBezTo>
                      <a:pt x="32" y="74"/>
                      <a:pt x="38" y="71"/>
                      <a:pt x="41" y="66"/>
                    </a:cubicBezTo>
                    <a:cubicBezTo>
                      <a:pt x="41" y="73"/>
                      <a:pt x="41" y="73"/>
                      <a:pt x="41" y="73"/>
                    </a:cubicBezTo>
                    <a:lnTo>
                      <a:pt x="50" y="73"/>
                    </a:lnTo>
                    <a:close/>
                    <a:moveTo>
                      <a:pt x="26" y="65"/>
                    </a:moveTo>
                    <a:cubicBezTo>
                      <a:pt x="15" y="65"/>
                      <a:pt x="10" y="56"/>
                      <a:pt x="10" y="46"/>
                    </a:cubicBezTo>
                    <a:cubicBezTo>
                      <a:pt x="10" y="41"/>
                      <a:pt x="11" y="27"/>
                      <a:pt x="25" y="27"/>
                    </a:cubicBezTo>
                    <a:cubicBezTo>
                      <a:pt x="40" y="27"/>
                      <a:pt x="41" y="42"/>
                      <a:pt x="41" y="46"/>
                    </a:cubicBezTo>
                    <a:cubicBezTo>
                      <a:pt x="41" y="55"/>
                      <a:pt x="37" y="65"/>
                      <a:pt x="26" y="65"/>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48" name="Freeform 149">
                <a:extLst>
                  <a:ext uri="{FF2B5EF4-FFF2-40B4-BE49-F238E27FC236}">
                    <a16:creationId xmlns:a16="http://schemas.microsoft.com/office/drawing/2014/main" id="{33D5A9D7-1B9C-B869-7050-E8B37053C1FF}"/>
                  </a:ext>
                </a:extLst>
              </p:cNvPr>
              <p:cNvSpPr>
                <a:spLocks noEditPoints="1"/>
              </p:cNvSpPr>
              <p:nvPr/>
            </p:nvSpPr>
            <p:spPr bwMode="auto">
              <a:xfrm>
                <a:off x="9499102" y="5563071"/>
                <a:ext cx="75410" cy="85811"/>
              </a:xfrm>
              <a:custGeom>
                <a:avLst/>
                <a:gdLst/>
                <a:ahLst/>
                <a:cxnLst>
                  <a:cxn ang="0">
                    <a:pos x="39" y="38"/>
                  </a:cxn>
                  <a:cxn ang="0">
                    <a:pos x="26" y="47"/>
                  </a:cxn>
                  <a:cxn ang="0">
                    <a:pos x="14" y="43"/>
                  </a:cxn>
                  <a:cxn ang="0">
                    <a:pos x="10" y="31"/>
                  </a:cxn>
                  <a:cxn ang="0">
                    <a:pos x="49" y="31"/>
                  </a:cxn>
                  <a:cxn ang="0">
                    <a:pos x="49" y="31"/>
                  </a:cxn>
                  <a:cxn ang="0">
                    <a:pos x="49" y="31"/>
                  </a:cxn>
                  <a:cxn ang="0">
                    <a:pos x="42" y="7"/>
                  </a:cxn>
                  <a:cxn ang="0">
                    <a:pos x="25" y="0"/>
                  </a:cxn>
                  <a:cxn ang="0">
                    <a:pos x="0" y="28"/>
                  </a:cxn>
                  <a:cxn ang="0">
                    <a:pos x="26" y="56"/>
                  </a:cxn>
                  <a:cxn ang="0">
                    <a:pos x="48" y="38"/>
                  </a:cxn>
                  <a:cxn ang="0">
                    <a:pos x="39" y="38"/>
                  </a:cxn>
                  <a:cxn ang="0">
                    <a:pos x="25" y="9"/>
                  </a:cxn>
                  <a:cxn ang="0">
                    <a:pos x="39" y="23"/>
                  </a:cxn>
                  <a:cxn ang="0">
                    <a:pos x="10" y="23"/>
                  </a:cxn>
                  <a:cxn ang="0">
                    <a:pos x="25" y="9"/>
                  </a:cxn>
                </a:cxnLst>
                <a:rect l="0" t="0" r="r" b="b"/>
                <a:pathLst>
                  <a:path w="50" h="56">
                    <a:moveTo>
                      <a:pt x="39" y="38"/>
                    </a:moveTo>
                    <a:cubicBezTo>
                      <a:pt x="38" y="44"/>
                      <a:pt x="33" y="47"/>
                      <a:pt x="26" y="47"/>
                    </a:cubicBezTo>
                    <a:cubicBezTo>
                      <a:pt x="21" y="47"/>
                      <a:pt x="17" y="46"/>
                      <a:pt x="14" y="43"/>
                    </a:cubicBezTo>
                    <a:cubicBezTo>
                      <a:pt x="12" y="40"/>
                      <a:pt x="10" y="36"/>
                      <a:pt x="10" y="31"/>
                    </a:cubicBezTo>
                    <a:cubicBezTo>
                      <a:pt x="49" y="31"/>
                      <a:pt x="49" y="31"/>
                      <a:pt x="49" y="31"/>
                    </a:cubicBezTo>
                    <a:cubicBezTo>
                      <a:pt x="49" y="31"/>
                      <a:pt x="49" y="31"/>
                      <a:pt x="49" y="31"/>
                    </a:cubicBezTo>
                    <a:cubicBezTo>
                      <a:pt x="49" y="31"/>
                      <a:pt x="49" y="31"/>
                      <a:pt x="49" y="31"/>
                    </a:cubicBezTo>
                    <a:cubicBezTo>
                      <a:pt x="50" y="21"/>
                      <a:pt x="47" y="12"/>
                      <a:pt x="42" y="7"/>
                    </a:cubicBezTo>
                    <a:cubicBezTo>
                      <a:pt x="37" y="2"/>
                      <a:pt x="32" y="0"/>
                      <a:pt x="25" y="0"/>
                    </a:cubicBezTo>
                    <a:cubicBezTo>
                      <a:pt x="11" y="0"/>
                      <a:pt x="0" y="12"/>
                      <a:pt x="0" y="28"/>
                    </a:cubicBezTo>
                    <a:cubicBezTo>
                      <a:pt x="1" y="46"/>
                      <a:pt x="10" y="56"/>
                      <a:pt x="26" y="56"/>
                    </a:cubicBezTo>
                    <a:cubicBezTo>
                      <a:pt x="38" y="56"/>
                      <a:pt x="46" y="49"/>
                      <a:pt x="48" y="38"/>
                    </a:cubicBezTo>
                    <a:lnTo>
                      <a:pt x="39" y="38"/>
                    </a:lnTo>
                    <a:close/>
                    <a:moveTo>
                      <a:pt x="25" y="9"/>
                    </a:moveTo>
                    <a:cubicBezTo>
                      <a:pt x="33" y="9"/>
                      <a:pt x="39" y="15"/>
                      <a:pt x="39" y="23"/>
                    </a:cubicBezTo>
                    <a:cubicBezTo>
                      <a:pt x="10" y="23"/>
                      <a:pt x="10" y="23"/>
                      <a:pt x="10" y="23"/>
                    </a:cubicBezTo>
                    <a:cubicBezTo>
                      <a:pt x="11" y="16"/>
                      <a:pt x="16" y="9"/>
                      <a:pt x="25" y="9"/>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49" name="Freeform 150">
                <a:extLst>
                  <a:ext uri="{FF2B5EF4-FFF2-40B4-BE49-F238E27FC236}">
                    <a16:creationId xmlns:a16="http://schemas.microsoft.com/office/drawing/2014/main" id="{69691887-3636-CC08-E0A6-4782D48D18A7}"/>
                  </a:ext>
                </a:extLst>
              </p:cNvPr>
              <p:cNvSpPr>
                <a:spLocks noEditPoints="1"/>
              </p:cNvSpPr>
              <p:nvPr/>
            </p:nvSpPr>
            <p:spPr bwMode="auto">
              <a:xfrm>
                <a:off x="9633019" y="5563071"/>
                <a:ext cx="75410" cy="85811"/>
              </a:xfrm>
              <a:custGeom>
                <a:avLst/>
                <a:gdLst/>
                <a:ahLst/>
                <a:cxnLst>
                  <a:cxn ang="0">
                    <a:pos x="39" y="38"/>
                  </a:cxn>
                  <a:cxn ang="0">
                    <a:pos x="26" y="47"/>
                  </a:cxn>
                  <a:cxn ang="0">
                    <a:pos x="14" y="43"/>
                  </a:cxn>
                  <a:cxn ang="0">
                    <a:pos x="10" y="31"/>
                  </a:cxn>
                  <a:cxn ang="0">
                    <a:pos x="48" y="31"/>
                  </a:cxn>
                  <a:cxn ang="0">
                    <a:pos x="49" y="31"/>
                  </a:cxn>
                  <a:cxn ang="0">
                    <a:pos x="49" y="31"/>
                  </a:cxn>
                  <a:cxn ang="0">
                    <a:pos x="41" y="7"/>
                  </a:cxn>
                  <a:cxn ang="0">
                    <a:pos x="25" y="0"/>
                  </a:cxn>
                  <a:cxn ang="0">
                    <a:pos x="0" y="28"/>
                  </a:cxn>
                  <a:cxn ang="0">
                    <a:pos x="25" y="56"/>
                  </a:cxn>
                  <a:cxn ang="0">
                    <a:pos x="48" y="38"/>
                  </a:cxn>
                  <a:cxn ang="0">
                    <a:pos x="39" y="38"/>
                  </a:cxn>
                  <a:cxn ang="0">
                    <a:pos x="24" y="9"/>
                  </a:cxn>
                  <a:cxn ang="0">
                    <a:pos x="39" y="23"/>
                  </a:cxn>
                  <a:cxn ang="0">
                    <a:pos x="10" y="23"/>
                  </a:cxn>
                  <a:cxn ang="0">
                    <a:pos x="24" y="9"/>
                  </a:cxn>
                </a:cxnLst>
                <a:rect l="0" t="0" r="r" b="b"/>
                <a:pathLst>
                  <a:path w="49" h="56">
                    <a:moveTo>
                      <a:pt x="39" y="38"/>
                    </a:moveTo>
                    <a:cubicBezTo>
                      <a:pt x="37" y="44"/>
                      <a:pt x="32" y="47"/>
                      <a:pt x="26" y="47"/>
                    </a:cubicBezTo>
                    <a:cubicBezTo>
                      <a:pt x="21" y="47"/>
                      <a:pt x="17" y="46"/>
                      <a:pt x="14" y="43"/>
                    </a:cubicBezTo>
                    <a:cubicBezTo>
                      <a:pt x="11" y="40"/>
                      <a:pt x="10" y="36"/>
                      <a:pt x="10" y="31"/>
                    </a:cubicBezTo>
                    <a:cubicBezTo>
                      <a:pt x="48" y="31"/>
                      <a:pt x="48" y="31"/>
                      <a:pt x="48" y="31"/>
                    </a:cubicBezTo>
                    <a:cubicBezTo>
                      <a:pt x="49" y="31"/>
                      <a:pt x="49" y="31"/>
                      <a:pt x="49" y="31"/>
                    </a:cubicBezTo>
                    <a:cubicBezTo>
                      <a:pt x="49" y="31"/>
                      <a:pt x="49" y="31"/>
                      <a:pt x="49" y="31"/>
                    </a:cubicBezTo>
                    <a:cubicBezTo>
                      <a:pt x="49" y="21"/>
                      <a:pt x="46" y="12"/>
                      <a:pt x="41" y="7"/>
                    </a:cubicBezTo>
                    <a:cubicBezTo>
                      <a:pt x="37" y="2"/>
                      <a:pt x="31" y="0"/>
                      <a:pt x="25" y="0"/>
                    </a:cubicBezTo>
                    <a:cubicBezTo>
                      <a:pt x="10" y="0"/>
                      <a:pt x="0" y="12"/>
                      <a:pt x="0" y="28"/>
                    </a:cubicBezTo>
                    <a:cubicBezTo>
                      <a:pt x="0" y="46"/>
                      <a:pt x="10" y="56"/>
                      <a:pt x="25" y="56"/>
                    </a:cubicBezTo>
                    <a:cubicBezTo>
                      <a:pt x="37" y="56"/>
                      <a:pt x="45" y="49"/>
                      <a:pt x="48" y="38"/>
                    </a:cubicBezTo>
                    <a:lnTo>
                      <a:pt x="39" y="38"/>
                    </a:lnTo>
                    <a:close/>
                    <a:moveTo>
                      <a:pt x="24" y="9"/>
                    </a:moveTo>
                    <a:cubicBezTo>
                      <a:pt x="32" y="9"/>
                      <a:pt x="38" y="15"/>
                      <a:pt x="39" y="23"/>
                    </a:cubicBezTo>
                    <a:cubicBezTo>
                      <a:pt x="10" y="23"/>
                      <a:pt x="10" y="23"/>
                      <a:pt x="10" y="23"/>
                    </a:cubicBezTo>
                    <a:cubicBezTo>
                      <a:pt x="10" y="16"/>
                      <a:pt x="15" y="9"/>
                      <a:pt x="24" y="9"/>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50" name="Freeform 151">
                <a:extLst>
                  <a:ext uri="{FF2B5EF4-FFF2-40B4-BE49-F238E27FC236}">
                    <a16:creationId xmlns:a16="http://schemas.microsoft.com/office/drawing/2014/main" id="{F8EE2D41-A6BD-23C8-E8B6-2EA22C346BEE}"/>
                  </a:ext>
                </a:extLst>
              </p:cNvPr>
              <p:cNvSpPr/>
              <p:nvPr/>
            </p:nvSpPr>
            <p:spPr bwMode="auto">
              <a:xfrm>
                <a:off x="9402890" y="5563071"/>
                <a:ext cx="44206" cy="84511"/>
              </a:xfrm>
              <a:custGeom>
                <a:avLst/>
                <a:gdLst/>
                <a:ahLst/>
                <a:cxnLst>
                  <a:cxn ang="0">
                    <a:pos x="10" y="55"/>
                  </a:cxn>
                  <a:cxn ang="0">
                    <a:pos x="10" y="31"/>
                  </a:cxn>
                  <a:cxn ang="0">
                    <a:pos x="28" y="10"/>
                  </a:cxn>
                  <a:cxn ang="0">
                    <a:pos x="29" y="10"/>
                  </a:cxn>
                  <a:cxn ang="0">
                    <a:pos x="29" y="0"/>
                  </a:cxn>
                  <a:cxn ang="0">
                    <a:pos x="28" y="0"/>
                  </a:cxn>
                  <a:cxn ang="0">
                    <a:pos x="9" y="12"/>
                  </a:cxn>
                  <a:cxn ang="0">
                    <a:pos x="9" y="1"/>
                  </a:cxn>
                  <a:cxn ang="0">
                    <a:pos x="0" y="1"/>
                  </a:cxn>
                  <a:cxn ang="0">
                    <a:pos x="0" y="55"/>
                  </a:cxn>
                  <a:cxn ang="0">
                    <a:pos x="10" y="55"/>
                  </a:cxn>
                </a:cxnLst>
                <a:rect l="0" t="0" r="r" b="b"/>
                <a:pathLst>
                  <a:path w="28" h="55">
                    <a:moveTo>
                      <a:pt x="10" y="55"/>
                    </a:moveTo>
                    <a:cubicBezTo>
                      <a:pt x="10" y="31"/>
                      <a:pt x="10" y="31"/>
                      <a:pt x="10" y="31"/>
                    </a:cubicBezTo>
                    <a:cubicBezTo>
                      <a:pt x="10" y="17"/>
                      <a:pt x="16" y="10"/>
                      <a:pt x="28" y="10"/>
                    </a:cubicBezTo>
                    <a:cubicBezTo>
                      <a:pt x="29" y="10"/>
                      <a:pt x="29" y="10"/>
                      <a:pt x="29" y="10"/>
                    </a:cubicBezTo>
                    <a:cubicBezTo>
                      <a:pt x="29" y="0"/>
                      <a:pt x="29" y="0"/>
                      <a:pt x="29" y="0"/>
                    </a:cubicBezTo>
                    <a:cubicBezTo>
                      <a:pt x="28" y="0"/>
                      <a:pt x="28" y="0"/>
                      <a:pt x="28" y="0"/>
                    </a:cubicBezTo>
                    <a:cubicBezTo>
                      <a:pt x="19" y="0"/>
                      <a:pt x="13" y="3"/>
                      <a:pt x="9" y="12"/>
                    </a:cubicBezTo>
                    <a:cubicBezTo>
                      <a:pt x="9" y="1"/>
                      <a:pt x="9" y="1"/>
                      <a:pt x="9" y="1"/>
                    </a:cubicBezTo>
                    <a:cubicBezTo>
                      <a:pt x="0" y="1"/>
                      <a:pt x="0" y="1"/>
                      <a:pt x="0" y="1"/>
                    </a:cubicBezTo>
                    <a:cubicBezTo>
                      <a:pt x="0" y="55"/>
                      <a:pt x="0" y="55"/>
                      <a:pt x="0" y="55"/>
                    </a:cubicBezTo>
                    <a:lnTo>
                      <a:pt x="10" y="55"/>
                    </a:ln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51" name="Freeform 152">
                <a:extLst>
                  <a:ext uri="{FF2B5EF4-FFF2-40B4-BE49-F238E27FC236}">
                    <a16:creationId xmlns:a16="http://schemas.microsoft.com/office/drawing/2014/main" id="{C5F2C58A-EF4D-C280-5F4F-A993626217AD}"/>
                  </a:ext>
                </a:extLst>
              </p:cNvPr>
              <p:cNvSpPr/>
              <p:nvPr/>
            </p:nvSpPr>
            <p:spPr bwMode="auto">
              <a:xfrm>
                <a:off x="9588813" y="5563071"/>
                <a:ext cx="42905" cy="84511"/>
              </a:xfrm>
              <a:custGeom>
                <a:avLst/>
                <a:gdLst/>
                <a:ahLst/>
                <a:cxnLst>
                  <a:cxn ang="0">
                    <a:pos x="9" y="55"/>
                  </a:cxn>
                  <a:cxn ang="0">
                    <a:pos x="9" y="31"/>
                  </a:cxn>
                  <a:cxn ang="0">
                    <a:pos x="28" y="10"/>
                  </a:cxn>
                  <a:cxn ang="0">
                    <a:pos x="28" y="10"/>
                  </a:cxn>
                  <a:cxn ang="0">
                    <a:pos x="28" y="0"/>
                  </a:cxn>
                  <a:cxn ang="0">
                    <a:pos x="28" y="0"/>
                  </a:cxn>
                  <a:cxn ang="0">
                    <a:pos x="8" y="12"/>
                  </a:cxn>
                  <a:cxn ang="0">
                    <a:pos x="8" y="1"/>
                  </a:cxn>
                  <a:cxn ang="0">
                    <a:pos x="0" y="1"/>
                  </a:cxn>
                  <a:cxn ang="0">
                    <a:pos x="0" y="55"/>
                  </a:cxn>
                  <a:cxn ang="0">
                    <a:pos x="9" y="55"/>
                  </a:cxn>
                </a:cxnLst>
                <a:rect l="0" t="0" r="r" b="b"/>
                <a:pathLst>
                  <a:path w="28" h="55">
                    <a:moveTo>
                      <a:pt x="9" y="55"/>
                    </a:moveTo>
                    <a:cubicBezTo>
                      <a:pt x="9" y="31"/>
                      <a:pt x="9" y="31"/>
                      <a:pt x="9" y="31"/>
                    </a:cubicBezTo>
                    <a:cubicBezTo>
                      <a:pt x="9" y="17"/>
                      <a:pt x="15" y="10"/>
                      <a:pt x="28" y="10"/>
                    </a:cubicBezTo>
                    <a:cubicBezTo>
                      <a:pt x="28" y="10"/>
                      <a:pt x="28" y="10"/>
                      <a:pt x="28" y="10"/>
                    </a:cubicBezTo>
                    <a:cubicBezTo>
                      <a:pt x="28" y="0"/>
                      <a:pt x="28" y="0"/>
                      <a:pt x="28" y="0"/>
                    </a:cubicBezTo>
                    <a:cubicBezTo>
                      <a:pt x="28" y="0"/>
                      <a:pt x="28" y="0"/>
                      <a:pt x="28" y="0"/>
                    </a:cubicBezTo>
                    <a:cubicBezTo>
                      <a:pt x="19" y="0"/>
                      <a:pt x="13" y="3"/>
                      <a:pt x="8" y="12"/>
                    </a:cubicBezTo>
                    <a:cubicBezTo>
                      <a:pt x="8" y="1"/>
                      <a:pt x="8" y="1"/>
                      <a:pt x="8" y="1"/>
                    </a:cubicBezTo>
                    <a:cubicBezTo>
                      <a:pt x="0" y="1"/>
                      <a:pt x="0" y="1"/>
                      <a:pt x="0" y="1"/>
                    </a:cubicBezTo>
                    <a:cubicBezTo>
                      <a:pt x="0" y="55"/>
                      <a:pt x="0" y="55"/>
                      <a:pt x="0" y="55"/>
                    </a:cubicBezTo>
                    <a:lnTo>
                      <a:pt x="9" y="55"/>
                    </a:ln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52" name="Freeform 153">
                <a:extLst>
                  <a:ext uri="{FF2B5EF4-FFF2-40B4-BE49-F238E27FC236}">
                    <a16:creationId xmlns:a16="http://schemas.microsoft.com/office/drawing/2014/main" id="{92AC9CF4-F00B-EA2B-058B-E764A36F9D27}"/>
                  </a:ext>
                </a:extLst>
              </p:cNvPr>
              <p:cNvSpPr/>
              <p:nvPr/>
            </p:nvSpPr>
            <p:spPr bwMode="auto">
              <a:xfrm>
                <a:off x="9457497" y="5542268"/>
                <a:ext cx="35104" cy="105314"/>
              </a:xfrm>
              <a:custGeom>
                <a:avLst/>
                <a:gdLst/>
                <a:ahLst/>
                <a:cxnLst>
                  <a:cxn ang="0">
                    <a:pos x="23" y="60"/>
                  </a:cxn>
                  <a:cxn ang="0">
                    <a:pos x="16" y="60"/>
                  </a:cxn>
                  <a:cxn ang="0">
                    <a:pos x="10" y="53"/>
                  </a:cxn>
                  <a:cxn ang="0">
                    <a:pos x="10" y="24"/>
                  </a:cxn>
                  <a:cxn ang="0">
                    <a:pos x="23" y="24"/>
                  </a:cxn>
                  <a:cxn ang="0">
                    <a:pos x="23" y="15"/>
                  </a:cxn>
                  <a:cxn ang="0">
                    <a:pos x="10" y="15"/>
                  </a:cxn>
                  <a:cxn ang="0">
                    <a:pos x="10" y="0"/>
                  </a:cxn>
                  <a:cxn ang="0">
                    <a:pos x="0" y="0"/>
                  </a:cxn>
                  <a:cxn ang="0">
                    <a:pos x="0" y="53"/>
                  </a:cxn>
                  <a:cxn ang="0">
                    <a:pos x="16" y="69"/>
                  </a:cxn>
                  <a:cxn ang="0">
                    <a:pos x="23" y="69"/>
                  </a:cxn>
                  <a:cxn ang="0">
                    <a:pos x="23" y="60"/>
                  </a:cxn>
                </a:cxnLst>
                <a:rect l="0" t="0" r="r" b="b"/>
                <a:pathLst>
                  <a:path w="23" h="69">
                    <a:moveTo>
                      <a:pt x="23" y="60"/>
                    </a:moveTo>
                    <a:cubicBezTo>
                      <a:pt x="16" y="60"/>
                      <a:pt x="16" y="60"/>
                      <a:pt x="16" y="60"/>
                    </a:cubicBezTo>
                    <a:cubicBezTo>
                      <a:pt x="12" y="60"/>
                      <a:pt x="10" y="57"/>
                      <a:pt x="10" y="53"/>
                    </a:cubicBezTo>
                    <a:cubicBezTo>
                      <a:pt x="10" y="24"/>
                      <a:pt x="10" y="24"/>
                      <a:pt x="10" y="24"/>
                    </a:cubicBezTo>
                    <a:cubicBezTo>
                      <a:pt x="23" y="24"/>
                      <a:pt x="23" y="24"/>
                      <a:pt x="23" y="24"/>
                    </a:cubicBezTo>
                    <a:cubicBezTo>
                      <a:pt x="23" y="15"/>
                      <a:pt x="23" y="15"/>
                      <a:pt x="23" y="15"/>
                    </a:cubicBezTo>
                    <a:cubicBezTo>
                      <a:pt x="10" y="15"/>
                      <a:pt x="10" y="15"/>
                      <a:pt x="10" y="15"/>
                    </a:cubicBezTo>
                    <a:cubicBezTo>
                      <a:pt x="10" y="0"/>
                      <a:pt x="10" y="0"/>
                      <a:pt x="10" y="0"/>
                    </a:cubicBezTo>
                    <a:cubicBezTo>
                      <a:pt x="0" y="0"/>
                      <a:pt x="0" y="0"/>
                      <a:pt x="0" y="0"/>
                    </a:cubicBezTo>
                    <a:cubicBezTo>
                      <a:pt x="0" y="53"/>
                      <a:pt x="0" y="53"/>
                      <a:pt x="0" y="53"/>
                    </a:cubicBezTo>
                    <a:cubicBezTo>
                      <a:pt x="0" y="64"/>
                      <a:pt x="6" y="69"/>
                      <a:pt x="16" y="69"/>
                    </a:cubicBezTo>
                    <a:cubicBezTo>
                      <a:pt x="23" y="69"/>
                      <a:pt x="23" y="69"/>
                      <a:pt x="23" y="69"/>
                    </a:cubicBezTo>
                    <a:lnTo>
                      <a:pt x="23" y="60"/>
                    </a:ln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53" name="Freeform 154">
                <a:extLst>
                  <a:ext uri="{FF2B5EF4-FFF2-40B4-BE49-F238E27FC236}">
                    <a16:creationId xmlns:a16="http://schemas.microsoft.com/office/drawing/2014/main" id="{7435657C-DD1A-6A32-F045-3224E143B501}"/>
                  </a:ext>
                </a:extLst>
              </p:cNvPr>
              <p:cNvSpPr/>
              <p:nvPr/>
            </p:nvSpPr>
            <p:spPr bwMode="auto">
              <a:xfrm>
                <a:off x="9857948" y="5615077"/>
                <a:ext cx="120915" cy="72809"/>
              </a:xfrm>
              <a:custGeom>
                <a:avLst/>
                <a:gdLst/>
                <a:ahLst/>
                <a:cxnLst>
                  <a:cxn ang="0">
                    <a:pos x="48" y="40"/>
                  </a:cxn>
                  <a:cxn ang="0">
                    <a:pos x="30" y="47"/>
                  </a:cxn>
                  <a:cxn ang="0">
                    <a:pos x="0" y="18"/>
                  </a:cxn>
                  <a:cxn ang="0">
                    <a:pos x="31" y="0"/>
                  </a:cxn>
                  <a:cxn ang="0">
                    <a:pos x="79" y="21"/>
                  </a:cxn>
                  <a:cxn ang="0">
                    <a:pos x="48" y="40"/>
                  </a:cxn>
                </a:cxnLst>
                <a:rect l="0" t="0" r="r" b="b"/>
                <a:pathLst>
                  <a:path w="79" h="47">
                    <a:moveTo>
                      <a:pt x="48" y="40"/>
                    </a:moveTo>
                    <a:cubicBezTo>
                      <a:pt x="42" y="44"/>
                      <a:pt x="36" y="47"/>
                      <a:pt x="30" y="47"/>
                    </a:cubicBezTo>
                    <a:cubicBezTo>
                      <a:pt x="14" y="47"/>
                      <a:pt x="1" y="34"/>
                      <a:pt x="0" y="18"/>
                    </a:cubicBezTo>
                    <a:cubicBezTo>
                      <a:pt x="31" y="0"/>
                      <a:pt x="31" y="0"/>
                      <a:pt x="31" y="0"/>
                    </a:cubicBezTo>
                    <a:cubicBezTo>
                      <a:pt x="79" y="21"/>
                      <a:pt x="79" y="21"/>
                      <a:pt x="79" y="21"/>
                    </a:cubicBezTo>
                    <a:lnTo>
                      <a:pt x="48" y="40"/>
                    </a:ln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54" name="Freeform 155">
                <a:extLst>
                  <a:ext uri="{FF2B5EF4-FFF2-40B4-BE49-F238E27FC236}">
                    <a16:creationId xmlns:a16="http://schemas.microsoft.com/office/drawing/2014/main" id="{A251DB4F-B186-396F-1CDE-29124B61C34F}"/>
                  </a:ext>
                </a:extLst>
              </p:cNvPr>
              <p:cNvSpPr/>
              <p:nvPr/>
            </p:nvSpPr>
            <p:spPr bwMode="auto">
              <a:xfrm>
                <a:off x="9894352" y="5492863"/>
                <a:ext cx="90265" cy="70206"/>
              </a:xfrm>
              <a:custGeom>
                <a:avLst/>
                <a:gdLst/>
                <a:ahLst/>
                <a:cxnLst>
                  <a:cxn ang="0">
                    <a:pos x="42" y="42"/>
                  </a:cxn>
                  <a:cxn ang="0">
                    <a:pos x="19" y="32"/>
                  </a:cxn>
                  <a:cxn ang="0">
                    <a:pos x="0" y="12"/>
                  </a:cxn>
                  <a:cxn ang="0">
                    <a:pos x="4" y="0"/>
                  </a:cxn>
                  <a:cxn ang="0">
                    <a:pos x="53" y="21"/>
                  </a:cxn>
                  <a:cxn ang="0">
                    <a:pos x="41" y="28"/>
                  </a:cxn>
                  <a:cxn ang="0">
                    <a:pos x="35" y="35"/>
                  </a:cxn>
                  <a:cxn ang="0">
                    <a:pos x="42" y="42"/>
                  </a:cxn>
                </a:cxnLst>
                <a:rect l="0" t="0" r="r" b="b"/>
                <a:pathLst>
                  <a:path w="52" h="42">
                    <a:moveTo>
                      <a:pt x="42" y="42"/>
                    </a:moveTo>
                    <a:cubicBezTo>
                      <a:pt x="19" y="32"/>
                      <a:pt x="19" y="32"/>
                      <a:pt x="19" y="32"/>
                    </a:cubicBezTo>
                    <a:cubicBezTo>
                      <a:pt x="9" y="27"/>
                      <a:pt x="0" y="23"/>
                      <a:pt x="0" y="12"/>
                    </a:cubicBezTo>
                    <a:cubicBezTo>
                      <a:pt x="0" y="6"/>
                      <a:pt x="1" y="3"/>
                      <a:pt x="4" y="0"/>
                    </a:cubicBezTo>
                    <a:cubicBezTo>
                      <a:pt x="53" y="21"/>
                      <a:pt x="53" y="21"/>
                      <a:pt x="53" y="21"/>
                    </a:cubicBezTo>
                    <a:cubicBezTo>
                      <a:pt x="41" y="28"/>
                      <a:pt x="41" y="28"/>
                      <a:pt x="41" y="28"/>
                    </a:cubicBezTo>
                    <a:cubicBezTo>
                      <a:pt x="37" y="30"/>
                      <a:pt x="35" y="32"/>
                      <a:pt x="35" y="35"/>
                    </a:cubicBezTo>
                    <a:cubicBezTo>
                      <a:pt x="35" y="37"/>
                      <a:pt x="38" y="40"/>
                      <a:pt x="42" y="42"/>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55" name="Freeform 156">
                <a:extLst>
                  <a:ext uri="{FF2B5EF4-FFF2-40B4-BE49-F238E27FC236}">
                    <a16:creationId xmlns:a16="http://schemas.microsoft.com/office/drawing/2014/main" id="{00247106-C0F1-FB02-BCB3-7CD872B9F8D4}"/>
                  </a:ext>
                </a:extLst>
              </p:cNvPr>
              <p:cNvSpPr/>
              <p:nvPr/>
            </p:nvSpPr>
            <p:spPr bwMode="auto">
              <a:xfrm>
                <a:off x="9891182" y="5314740"/>
                <a:ext cx="129286" cy="129287"/>
              </a:xfrm>
              <a:custGeom>
                <a:avLst/>
                <a:gdLst/>
                <a:ahLst/>
                <a:cxnLst>
                  <a:cxn ang="0">
                    <a:pos x="65" y="52"/>
                  </a:cxn>
                  <a:cxn ang="0">
                    <a:pos x="41" y="67"/>
                  </a:cxn>
                  <a:cxn ang="0">
                    <a:pos x="36" y="73"/>
                  </a:cxn>
                  <a:cxn ang="0">
                    <a:pos x="47" y="82"/>
                  </a:cxn>
                  <a:cxn ang="0">
                    <a:pos x="17" y="69"/>
                  </a:cxn>
                  <a:cxn ang="0">
                    <a:pos x="0" y="50"/>
                  </a:cxn>
                  <a:cxn ang="0">
                    <a:pos x="3" y="39"/>
                  </a:cxn>
                  <a:cxn ang="0">
                    <a:pos x="67" y="0"/>
                  </a:cxn>
                  <a:cxn ang="0">
                    <a:pos x="82" y="25"/>
                  </a:cxn>
                  <a:cxn ang="0">
                    <a:pos x="65" y="52"/>
                  </a:cxn>
                </a:cxnLst>
                <a:rect l="0" t="0" r="r" b="b"/>
                <a:pathLst>
                  <a:path w="82" h="82">
                    <a:moveTo>
                      <a:pt x="65" y="52"/>
                    </a:moveTo>
                    <a:cubicBezTo>
                      <a:pt x="41" y="67"/>
                      <a:pt x="41" y="67"/>
                      <a:pt x="41" y="67"/>
                    </a:cubicBezTo>
                    <a:cubicBezTo>
                      <a:pt x="39" y="68"/>
                      <a:pt x="36" y="70"/>
                      <a:pt x="36" y="73"/>
                    </a:cubicBezTo>
                    <a:cubicBezTo>
                      <a:pt x="36" y="77"/>
                      <a:pt x="42" y="79"/>
                      <a:pt x="47" y="82"/>
                    </a:cubicBezTo>
                    <a:cubicBezTo>
                      <a:pt x="17" y="69"/>
                      <a:pt x="17" y="69"/>
                      <a:pt x="17" y="69"/>
                    </a:cubicBezTo>
                    <a:cubicBezTo>
                      <a:pt x="9" y="65"/>
                      <a:pt x="0" y="60"/>
                      <a:pt x="0" y="50"/>
                    </a:cubicBezTo>
                    <a:cubicBezTo>
                      <a:pt x="0" y="46"/>
                      <a:pt x="1" y="42"/>
                      <a:pt x="3" y="39"/>
                    </a:cubicBezTo>
                    <a:cubicBezTo>
                      <a:pt x="67" y="0"/>
                      <a:pt x="67" y="0"/>
                      <a:pt x="67" y="0"/>
                    </a:cubicBezTo>
                    <a:cubicBezTo>
                      <a:pt x="74" y="5"/>
                      <a:pt x="82" y="13"/>
                      <a:pt x="82" y="25"/>
                    </a:cubicBezTo>
                    <a:cubicBezTo>
                      <a:pt x="82" y="38"/>
                      <a:pt x="75" y="46"/>
                      <a:pt x="65" y="52"/>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56" name="Freeform 157">
                <a:extLst>
                  <a:ext uri="{FF2B5EF4-FFF2-40B4-BE49-F238E27FC236}">
                    <a16:creationId xmlns:a16="http://schemas.microsoft.com/office/drawing/2014/main" id="{2432130F-A40F-31CD-4F5F-A7D3AA70BF79}"/>
                  </a:ext>
                </a:extLst>
              </p:cNvPr>
              <p:cNvSpPr/>
              <p:nvPr/>
            </p:nvSpPr>
            <p:spPr bwMode="auto">
              <a:xfrm>
                <a:off x="9986663" y="5384948"/>
                <a:ext cx="109214" cy="84511"/>
              </a:xfrm>
              <a:custGeom>
                <a:avLst/>
                <a:gdLst/>
                <a:ahLst/>
                <a:cxnLst>
                  <a:cxn ang="0">
                    <a:pos x="55" y="52"/>
                  </a:cxn>
                  <a:cxn ang="0">
                    <a:pos x="49" y="55"/>
                  </a:cxn>
                  <a:cxn ang="0">
                    <a:pos x="0" y="34"/>
                  </a:cxn>
                  <a:cxn ang="0">
                    <a:pos x="57" y="0"/>
                  </a:cxn>
                  <a:cxn ang="0">
                    <a:pos x="72" y="25"/>
                  </a:cxn>
                  <a:cxn ang="0">
                    <a:pos x="55" y="52"/>
                  </a:cxn>
                </a:cxnLst>
                <a:rect l="0" t="0" r="r" b="b"/>
                <a:pathLst>
                  <a:path w="72" h="55">
                    <a:moveTo>
                      <a:pt x="55" y="52"/>
                    </a:moveTo>
                    <a:cubicBezTo>
                      <a:pt x="49" y="55"/>
                      <a:pt x="49" y="55"/>
                      <a:pt x="49" y="55"/>
                    </a:cubicBezTo>
                    <a:cubicBezTo>
                      <a:pt x="0" y="34"/>
                      <a:pt x="0" y="34"/>
                      <a:pt x="0" y="34"/>
                    </a:cubicBezTo>
                    <a:cubicBezTo>
                      <a:pt x="57" y="0"/>
                      <a:pt x="57" y="0"/>
                      <a:pt x="57" y="0"/>
                    </a:cubicBezTo>
                    <a:cubicBezTo>
                      <a:pt x="64" y="5"/>
                      <a:pt x="72" y="13"/>
                      <a:pt x="72" y="25"/>
                    </a:cubicBezTo>
                    <a:cubicBezTo>
                      <a:pt x="72" y="37"/>
                      <a:pt x="65" y="46"/>
                      <a:pt x="55" y="52"/>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57" name="Freeform 158">
                <a:extLst>
                  <a:ext uri="{FF2B5EF4-FFF2-40B4-BE49-F238E27FC236}">
                    <a16:creationId xmlns:a16="http://schemas.microsoft.com/office/drawing/2014/main" id="{54345F2E-249E-EA29-DE69-3493823530E9}"/>
                  </a:ext>
                </a:extLst>
              </p:cNvPr>
              <p:cNvSpPr/>
              <p:nvPr/>
            </p:nvSpPr>
            <p:spPr bwMode="auto">
              <a:xfrm>
                <a:off x="9990564" y="5527969"/>
                <a:ext cx="81911" cy="62408"/>
              </a:xfrm>
              <a:custGeom>
                <a:avLst/>
                <a:gdLst/>
                <a:ahLst/>
                <a:cxnLst>
                  <a:cxn ang="0">
                    <a:pos x="11" y="0"/>
                  </a:cxn>
                  <a:cxn ang="0">
                    <a:pos x="39" y="13"/>
                  </a:cxn>
                  <a:cxn ang="0">
                    <a:pos x="53" y="30"/>
                  </a:cxn>
                  <a:cxn ang="0">
                    <a:pos x="48" y="41"/>
                  </a:cxn>
                  <a:cxn ang="0">
                    <a:pos x="0" y="20"/>
                  </a:cxn>
                  <a:cxn ang="0">
                    <a:pos x="8" y="15"/>
                  </a:cxn>
                  <a:cxn ang="0">
                    <a:pos x="17" y="7"/>
                  </a:cxn>
                  <a:cxn ang="0">
                    <a:pos x="11" y="0"/>
                  </a:cxn>
                </a:cxnLst>
                <a:rect l="0" t="0" r="r" b="b"/>
                <a:pathLst>
                  <a:path w="52" h="41">
                    <a:moveTo>
                      <a:pt x="11" y="0"/>
                    </a:moveTo>
                    <a:cubicBezTo>
                      <a:pt x="39" y="13"/>
                      <a:pt x="39" y="13"/>
                      <a:pt x="39" y="13"/>
                    </a:cubicBezTo>
                    <a:cubicBezTo>
                      <a:pt x="50" y="18"/>
                      <a:pt x="53" y="23"/>
                      <a:pt x="53" y="30"/>
                    </a:cubicBezTo>
                    <a:cubicBezTo>
                      <a:pt x="53" y="34"/>
                      <a:pt x="51" y="38"/>
                      <a:pt x="48" y="41"/>
                    </a:cubicBezTo>
                    <a:cubicBezTo>
                      <a:pt x="0" y="20"/>
                      <a:pt x="0" y="20"/>
                      <a:pt x="0" y="20"/>
                    </a:cubicBezTo>
                    <a:cubicBezTo>
                      <a:pt x="8" y="15"/>
                      <a:pt x="8" y="15"/>
                      <a:pt x="8" y="15"/>
                    </a:cubicBezTo>
                    <a:cubicBezTo>
                      <a:pt x="15" y="11"/>
                      <a:pt x="17" y="9"/>
                      <a:pt x="17" y="7"/>
                    </a:cubicBezTo>
                    <a:cubicBezTo>
                      <a:pt x="17" y="4"/>
                      <a:pt x="15" y="2"/>
                      <a:pt x="11" y="0"/>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58" name="Freeform 159">
                <a:extLst>
                  <a:ext uri="{FF2B5EF4-FFF2-40B4-BE49-F238E27FC236}">
                    <a16:creationId xmlns:a16="http://schemas.microsoft.com/office/drawing/2014/main" id="{A52D2ABF-0A8D-8AC4-5256-9C506793F619}"/>
                  </a:ext>
                </a:extLst>
              </p:cNvPr>
              <p:cNvSpPr/>
              <p:nvPr/>
            </p:nvSpPr>
            <p:spPr bwMode="auto">
              <a:xfrm>
                <a:off x="9864448" y="5492859"/>
                <a:ext cx="234030" cy="197625"/>
              </a:xfrm>
              <a:custGeom>
                <a:avLst/>
                <a:gdLst/>
                <a:ahLst/>
                <a:cxnLst>
                  <a:cxn ang="0">
                    <a:pos x="145" y="129"/>
                  </a:cxn>
                  <a:cxn ang="0">
                    <a:pos x="104" y="106"/>
                  </a:cxn>
                  <a:cxn ang="0">
                    <a:pos x="31" y="74"/>
                  </a:cxn>
                  <a:cxn ang="0">
                    <a:pos x="0" y="36"/>
                  </a:cxn>
                  <a:cxn ang="0">
                    <a:pos x="20" y="3"/>
                  </a:cxn>
                  <a:cxn ang="0">
                    <a:pos x="24" y="0"/>
                  </a:cxn>
                  <a:cxn ang="0">
                    <a:pos x="20" y="12"/>
                  </a:cxn>
                  <a:cxn ang="0">
                    <a:pos x="39" y="32"/>
                  </a:cxn>
                  <a:cxn ang="0">
                    <a:pos x="124" y="69"/>
                  </a:cxn>
                  <a:cxn ang="0">
                    <a:pos x="153" y="105"/>
                  </a:cxn>
                  <a:cxn ang="0">
                    <a:pos x="145" y="129"/>
                  </a:cxn>
                </a:cxnLst>
                <a:rect l="0" t="0" r="r" b="b"/>
                <a:pathLst>
                  <a:path w="153" h="129">
                    <a:moveTo>
                      <a:pt x="145" y="129"/>
                    </a:moveTo>
                    <a:cubicBezTo>
                      <a:pt x="133" y="119"/>
                      <a:pt x="120" y="113"/>
                      <a:pt x="104" y="106"/>
                    </a:cubicBezTo>
                    <a:cubicBezTo>
                      <a:pt x="31" y="74"/>
                      <a:pt x="31" y="74"/>
                      <a:pt x="31" y="74"/>
                    </a:cubicBezTo>
                    <a:cubicBezTo>
                      <a:pt x="12" y="65"/>
                      <a:pt x="0" y="55"/>
                      <a:pt x="0" y="36"/>
                    </a:cubicBezTo>
                    <a:cubicBezTo>
                      <a:pt x="0" y="18"/>
                      <a:pt x="9" y="10"/>
                      <a:pt x="20" y="3"/>
                    </a:cubicBezTo>
                    <a:cubicBezTo>
                      <a:pt x="24" y="0"/>
                      <a:pt x="24" y="0"/>
                      <a:pt x="24" y="0"/>
                    </a:cubicBezTo>
                    <a:cubicBezTo>
                      <a:pt x="21" y="3"/>
                      <a:pt x="20" y="6"/>
                      <a:pt x="20" y="12"/>
                    </a:cubicBezTo>
                    <a:cubicBezTo>
                      <a:pt x="20" y="23"/>
                      <a:pt x="29" y="27"/>
                      <a:pt x="39" y="32"/>
                    </a:cubicBezTo>
                    <a:cubicBezTo>
                      <a:pt x="124" y="69"/>
                      <a:pt x="124" y="69"/>
                      <a:pt x="124" y="69"/>
                    </a:cubicBezTo>
                    <a:cubicBezTo>
                      <a:pt x="139" y="75"/>
                      <a:pt x="153" y="86"/>
                      <a:pt x="153" y="105"/>
                    </a:cubicBezTo>
                    <a:cubicBezTo>
                      <a:pt x="153" y="115"/>
                      <a:pt x="149" y="124"/>
                      <a:pt x="145" y="129"/>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sp>
            <p:nvSpPr>
              <p:cNvPr id="59" name="Freeform 160">
                <a:extLst>
                  <a:ext uri="{FF2B5EF4-FFF2-40B4-BE49-F238E27FC236}">
                    <a16:creationId xmlns:a16="http://schemas.microsoft.com/office/drawing/2014/main" id="{6C872BA7-CCC7-0511-B89B-BC991EFDF517}"/>
                  </a:ext>
                </a:extLst>
              </p:cNvPr>
              <p:cNvSpPr/>
              <p:nvPr/>
            </p:nvSpPr>
            <p:spPr bwMode="auto">
              <a:xfrm>
                <a:off x="9867048" y="5374548"/>
                <a:ext cx="234030" cy="215827"/>
              </a:xfrm>
              <a:custGeom>
                <a:avLst/>
                <a:gdLst/>
                <a:ahLst/>
                <a:cxnLst>
                  <a:cxn ang="0">
                    <a:pos x="134" y="138"/>
                  </a:cxn>
                  <a:cxn ang="0">
                    <a:pos x="129" y="141"/>
                  </a:cxn>
                  <a:cxn ang="0">
                    <a:pos x="134" y="130"/>
                  </a:cxn>
                  <a:cxn ang="0">
                    <a:pos x="120" y="113"/>
                  </a:cxn>
                  <a:cxn ang="0">
                    <a:pos x="30" y="73"/>
                  </a:cxn>
                  <a:cxn ang="0">
                    <a:pos x="0" y="36"/>
                  </a:cxn>
                  <a:cxn ang="0">
                    <a:pos x="21" y="0"/>
                  </a:cxn>
                  <a:cxn ang="0">
                    <a:pos x="18" y="11"/>
                  </a:cxn>
                  <a:cxn ang="0">
                    <a:pos x="35" y="30"/>
                  </a:cxn>
                  <a:cxn ang="0">
                    <a:pos x="124" y="69"/>
                  </a:cxn>
                  <a:cxn ang="0">
                    <a:pos x="153" y="106"/>
                  </a:cxn>
                  <a:cxn ang="0">
                    <a:pos x="134" y="138"/>
                  </a:cxn>
                </a:cxnLst>
                <a:rect l="0" t="0" r="r" b="b"/>
                <a:pathLst>
                  <a:path w="153" h="141">
                    <a:moveTo>
                      <a:pt x="134" y="138"/>
                    </a:moveTo>
                    <a:cubicBezTo>
                      <a:pt x="129" y="141"/>
                      <a:pt x="129" y="141"/>
                      <a:pt x="129" y="141"/>
                    </a:cubicBezTo>
                    <a:cubicBezTo>
                      <a:pt x="132" y="138"/>
                      <a:pt x="134" y="134"/>
                      <a:pt x="134" y="130"/>
                    </a:cubicBezTo>
                    <a:cubicBezTo>
                      <a:pt x="134" y="123"/>
                      <a:pt x="131" y="118"/>
                      <a:pt x="120" y="113"/>
                    </a:cubicBezTo>
                    <a:cubicBezTo>
                      <a:pt x="30" y="73"/>
                      <a:pt x="30" y="73"/>
                      <a:pt x="30" y="73"/>
                    </a:cubicBezTo>
                    <a:cubicBezTo>
                      <a:pt x="11" y="65"/>
                      <a:pt x="0" y="54"/>
                      <a:pt x="0" y="36"/>
                    </a:cubicBezTo>
                    <a:cubicBezTo>
                      <a:pt x="0" y="19"/>
                      <a:pt x="8" y="8"/>
                      <a:pt x="21" y="0"/>
                    </a:cubicBezTo>
                    <a:cubicBezTo>
                      <a:pt x="19" y="3"/>
                      <a:pt x="18" y="7"/>
                      <a:pt x="18" y="11"/>
                    </a:cubicBezTo>
                    <a:cubicBezTo>
                      <a:pt x="18" y="21"/>
                      <a:pt x="27" y="26"/>
                      <a:pt x="35" y="30"/>
                    </a:cubicBezTo>
                    <a:cubicBezTo>
                      <a:pt x="124" y="69"/>
                      <a:pt x="124" y="69"/>
                      <a:pt x="124" y="69"/>
                    </a:cubicBezTo>
                    <a:cubicBezTo>
                      <a:pt x="140" y="76"/>
                      <a:pt x="153" y="86"/>
                      <a:pt x="153" y="106"/>
                    </a:cubicBezTo>
                    <a:cubicBezTo>
                      <a:pt x="153" y="121"/>
                      <a:pt x="145" y="131"/>
                      <a:pt x="134" y="138"/>
                    </a:cubicBezTo>
                    <a:close/>
                  </a:path>
                </a:pathLst>
              </a:custGeom>
              <a:solidFill>
                <a:schemeClr val="bg1"/>
              </a:solidFill>
              <a:ln w="9525">
                <a:noFill/>
                <a:round/>
              </a:ln>
            </p:spPr>
            <p:txBody>
              <a:bodyPr vert="horz" wrap="square" lIns="82918" tIns="41459" rIns="82918" bIns="41459" numCol="1" anchor="ctr" anchorCtr="0" compatLnSpc="1">
                <a:prstTxWarp prst="textNoShape">
                  <a:avLst/>
                </a:prstTxWarp>
              </a:bodyPr>
              <a:lstStyle/>
              <a:p>
                <a:endParaRPr lang="en-GB" sz="1632"/>
              </a:p>
            </p:txBody>
          </p:sp>
        </p:grpSp>
      </p:grpSp>
      <p:sp>
        <p:nvSpPr>
          <p:cNvPr id="4" name="Title 2">
            <a:extLst>
              <a:ext uri="{FF2B5EF4-FFF2-40B4-BE49-F238E27FC236}">
                <a16:creationId xmlns:a16="http://schemas.microsoft.com/office/drawing/2014/main" id="{64879A5A-2271-C8BB-68C9-8965EA554CA7}"/>
              </a:ext>
            </a:extLst>
          </p:cNvPr>
          <p:cNvSpPr txBox="1">
            <a:spLocks/>
          </p:cNvSpPr>
          <p:nvPr/>
        </p:nvSpPr>
        <p:spPr>
          <a:xfrm>
            <a:off x="4116919" y="1693796"/>
            <a:ext cx="7675688" cy="648000"/>
          </a:xfrm>
          <a:prstGeom prst="rect">
            <a:avLst/>
          </a:prstGeom>
        </p:spPr>
        <p:txBody>
          <a:bodyPr vert="horz" lIns="0" tIns="0" rIns="0" bIns="0" rtlCol="0" anchor="t">
            <a:noAutofit/>
          </a:bodyPr>
          <a:lstStyle>
            <a:lvl1pPr algn="l" defTabSz="914377" rtl="0" eaLnBrk="1" latinLnBrk="0" hangingPunct="1">
              <a:lnSpc>
                <a:spcPts val="5000"/>
              </a:lnSpc>
              <a:spcBef>
                <a:spcPct val="0"/>
              </a:spcBef>
              <a:buNone/>
              <a:defRPr sz="4200" b="1" kern="1200">
                <a:solidFill>
                  <a:schemeClr val="bg1"/>
                </a:solidFill>
                <a:latin typeface="+mj-lt"/>
                <a:ea typeface="+mj-ea"/>
                <a:cs typeface="Arial" pitchFamily="34" charset="0"/>
              </a:defRPr>
            </a:lvl1pPr>
          </a:lstStyle>
          <a:p>
            <a:r>
              <a:rPr lang="en-GB" sz="2800" dirty="0">
                <a:solidFill>
                  <a:schemeClr val="tx1"/>
                </a:solidFill>
              </a:rPr>
              <a:t>Positioning for growth in the new era</a:t>
            </a:r>
            <a:br>
              <a:rPr lang="en-GB" sz="2800" dirty="0">
                <a:solidFill>
                  <a:schemeClr val="accent1"/>
                </a:solidFill>
              </a:rPr>
            </a:br>
            <a:endParaRPr lang="en-GB" sz="2800" dirty="0">
              <a:solidFill>
                <a:schemeClr val="accent1"/>
              </a:solidFill>
            </a:endParaRPr>
          </a:p>
        </p:txBody>
      </p:sp>
    </p:spTree>
    <p:extLst>
      <p:ext uri="{BB962C8B-B14F-4D97-AF65-F5344CB8AC3E}">
        <p14:creationId xmlns:p14="http://schemas.microsoft.com/office/powerpoint/2010/main" val="187865839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8A5AC2A-A7F9-C911-F21E-2EAF4E7BE4D6}"/>
              </a:ext>
            </a:extLst>
          </p:cNvPr>
          <p:cNvGraphicFramePr>
            <a:graphicFrameLocks noGrp="1"/>
          </p:cNvGraphicFramePr>
          <p:nvPr>
            <p:ph idx="1"/>
            <p:extLst>
              <p:ext uri="{D42A27DB-BD31-4B8C-83A1-F6EECF244321}">
                <p14:modId xmlns:p14="http://schemas.microsoft.com/office/powerpoint/2010/main" val="2214501156"/>
              </p:ext>
            </p:extLst>
          </p:nvPr>
        </p:nvGraphicFramePr>
        <p:xfrm>
          <a:off x="623886" y="922110"/>
          <a:ext cx="11023826" cy="4485640"/>
        </p:xfrm>
        <a:graphic>
          <a:graphicData uri="http://schemas.openxmlformats.org/drawingml/2006/table">
            <a:tbl>
              <a:tblPr firstRow="1" bandRow="1">
                <a:tableStyleId>{5C22544A-7EE6-4342-B048-85BDC9FD1C3A}</a:tableStyleId>
              </a:tblPr>
              <a:tblGrid>
                <a:gridCol w="5493885">
                  <a:extLst>
                    <a:ext uri="{9D8B030D-6E8A-4147-A177-3AD203B41FA5}">
                      <a16:colId xmlns:a16="http://schemas.microsoft.com/office/drawing/2014/main" val="2216582380"/>
                    </a:ext>
                  </a:extLst>
                </a:gridCol>
                <a:gridCol w="1981200">
                  <a:extLst>
                    <a:ext uri="{9D8B030D-6E8A-4147-A177-3AD203B41FA5}">
                      <a16:colId xmlns:a16="http://schemas.microsoft.com/office/drawing/2014/main" val="425717694"/>
                    </a:ext>
                  </a:extLst>
                </a:gridCol>
                <a:gridCol w="3548741">
                  <a:extLst>
                    <a:ext uri="{9D8B030D-6E8A-4147-A177-3AD203B41FA5}">
                      <a16:colId xmlns:a16="http://schemas.microsoft.com/office/drawing/2014/main" val="1175018113"/>
                    </a:ext>
                  </a:extLst>
                </a:gridCol>
              </a:tblGrid>
              <a:tr h="370840">
                <a:tc>
                  <a:txBody>
                    <a:bodyPr/>
                    <a:lstStyle/>
                    <a:p>
                      <a:r>
                        <a:rPr lang="en-IN" sz="1600" noProof="0" dirty="0"/>
                        <a:t>Definition</a:t>
                      </a:r>
                    </a:p>
                  </a:txBody>
                  <a:tcPr/>
                </a:tc>
                <a:tc>
                  <a:txBody>
                    <a:bodyPr/>
                    <a:lstStyle/>
                    <a:p>
                      <a:r>
                        <a:rPr lang="en-IN" sz="1600" noProof="0" dirty="0"/>
                        <a:t>Source</a:t>
                      </a:r>
                    </a:p>
                  </a:txBody>
                  <a:tcPr/>
                </a:tc>
                <a:tc>
                  <a:txBody>
                    <a:bodyPr/>
                    <a:lstStyle/>
                    <a:p>
                      <a:r>
                        <a:rPr lang="en-IN" sz="1600" noProof="0" dirty="0"/>
                        <a:t>Remark</a:t>
                      </a:r>
                    </a:p>
                  </a:txBody>
                  <a:tcPr/>
                </a:tc>
                <a:extLst>
                  <a:ext uri="{0D108BD9-81ED-4DB2-BD59-A6C34878D82A}">
                    <a16:rowId xmlns:a16="http://schemas.microsoft.com/office/drawing/2014/main" val="935892407"/>
                  </a:ext>
                </a:extLst>
              </a:tr>
              <a:tr h="370840">
                <a:tc>
                  <a:txBody>
                    <a:bodyPr/>
                    <a:lstStyle/>
                    <a:p>
                      <a:r>
                        <a:rPr lang="en-US" sz="1600" b="0" i="0" kern="1200" dirty="0">
                          <a:solidFill>
                            <a:schemeClr val="dk1"/>
                          </a:solidFill>
                          <a:effectLst/>
                          <a:latin typeface="+mn-lt"/>
                          <a:ea typeface="+mn-ea"/>
                          <a:cs typeface="+mn-cs"/>
                        </a:rPr>
                        <a:t>A </a:t>
                      </a:r>
                      <a:r>
                        <a:rPr lang="en-US" sz="1600" b="0" i="0" u="none" kern="1200" dirty="0">
                          <a:solidFill>
                            <a:schemeClr val="dk1"/>
                          </a:solidFill>
                          <a:effectLst/>
                          <a:latin typeface="+mn-lt"/>
                          <a:ea typeface="+mn-ea"/>
                          <a:cs typeface="+mn-cs"/>
                        </a:rPr>
                        <a:t>central financial subsidiary an MNC uses to reduce transaction exposure by billing all home country exports in the home currency and reinvoicing to each operating affiliate in that affiliate's local currency. It can also be used as a netting center.</a:t>
                      </a:r>
                      <a:endParaRPr lang="en-IN" sz="1600" u="none" noProof="0" dirty="0"/>
                    </a:p>
                  </a:txBody>
                  <a:tcPr/>
                </a:tc>
                <a:tc>
                  <a:txBody>
                    <a:bodyPr/>
                    <a:lstStyle/>
                    <a:p>
                      <a:r>
                        <a:rPr lang="en-IN" sz="1600" noProof="0" dirty="0"/>
                        <a:t>NASDAQ (the leading stock exchange in the US) – the glossary section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N" sz="1600" noProof="0" dirty="0"/>
                        <a:t>For example, India manufacturers will bill GIFT City TC in INR and TC in turn bills export customers in US in USD and Germany in EUR</a:t>
                      </a:r>
                    </a:p>
                    <a:p>
                      <a:endParaRPr lang="en-IN" sz="1600" noProof="0" dirty="0"/>
                    </a:p>
                  </a:txBody>
                  <a:tcPr/>
                </a:tc>
                <a:extLst>
                  <a:ext uri="{0D108BD9-81ED-4DB2-BD59-A6C34878D82A}">
                    <a16:rowId xmlns:a16="http://schemas.microsoft.com/office/drawing/2014/main" val="2036391616"/>
                  </a:ext>
                </a:extLst>
              </a:tr>
              <a:tr h="370840">
                <a:tc>
                  <a:txBody>
                    <a:bodyPr/>
                    <a:lstStyle/>
                    <a:p>
                      <a:r>
                        <a:rPr lang="en-IN" sz="1600" noProof="0" dirty="0"/>
                        <a:t>A re-invoicing centre undertakes all</a:t>
                      </a:r>
                    </a:p>
                    <a:p>
                      <a:r>
                        <a:rPr lang="en-IN" sz="1600" noProof="0" dirty="0"/>
                        <a:t>purchases and sales of goods on behalf of</a:t>
                      </a:r>
                    </a:p>
                    <a:p>
                      <a:r>
                        <a:rPr lang="en-IN" sz="1600" noProof="0" dirty="0"/>
                        <a:t>subsidiaries and affiliates.</a:t>
                      </a:r>
                    </a:p>
                  </a:txBody>
                  <a:tcPr/>
                </a:tc>
                <a:tc>
                  <a:txBody>
                    <a:bodyPr/>
                    <a:lstStyle/>
                    <a:p>
                      <a:r>
                        <a:rPr lang="en-IN" sz="1600" noProof="0" dirty="0"/>
                        <a:t>AFP (the US treasury professional body)</a:t>
                      </a:r>
                    </a:p>
                  </a:txBody>
                  <a:tcPr/>
                </a:tc>
                <a:tc>
                  <a:txBody>
                    <a:bodyPr/>
                    <a:lstStyle/>
                    <a:p>
                      <a:r>
                        <a:rPr lang="en-IN" sz="1600" noProof="0" dirty="0"/>
                        <a:t>This definition is mentioned in the 2018 edition of the AFP Executive Guide (attached)</a:t>
                      </a:r>
                    </a:p>
                  </a:txBody>
                  <a:tcPr/>
                </a:tc>
                <a:extLst>
                  <a:ext uri="{0D108BD9-81ED-4DB2-BD59-A6C34878D82A}">
                    <a16:rowId xmlns:a16="http://schemas.microsoft.com/office/drawing/2014/main" val="3814772992"/>
                  </a:ext>
                </a:extLst>
              </a:tr>
              <a:tr h="370840">
                <a:tc>
                  <a:txBody>
                    <a:bodyPr/>
                    <a:lstStyle/>
                    <a:p>
                      <a:r>
                        <a:rPr lang="en-IN" sz="1600" noProof="0" dirty="0"/>
                        <a:t>A re-invoicing company typically established in a low tax domicile to which members of a group sell their goods and services for onward sale to third party customers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N" sz="1600" noProof="0" dirty="0"/>
                        <a:t>ACT (the UK treasury professional body)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N" sz="1600" noProof="0" dirty="0"/>
                        <a:t>This definition is mentioned in the ACT Wiki (a glossary for treasury terminology)</a:t>
                      </a:r>
                    </a:p>
                  </a:txBody>
                  <a:tcPr/>
                </a:tc>
                <a:extLst>
                  <a:ext uri="{0D108BD9-81ED-4DB2-BD59-A6C34878D82A}">
                    <a16:rowId xmlns:a16="http://schemas.microsoft.com/office/drawing/2014/main" val="2903073780"/>
                  </a:ext>
                </a:extLst>
              </a:tr>
              <a:tr h="370840">
                <a:tc>
                  <a:txBody>
                    <a:bodyPr/>
                    <a:lstStyle/>
                    <a:p>
                      <a:r>
                        <a:rPr lang="en-IN" sz="1600" noProof="0" dirty="0"/>
                        <a:t>Re-invoicing is of the approved Treasury Centre activities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N" sz="1600" noProof="0" dirty="0"/>
                        <a:t>Bank of Thailand</a:t>
                      </a:r>
                    </a:p>
                  </a:txBody>
                  <a:tcPr/>
                </a:tc>
                <a:tc>
                  <a:txBody>
                    <a:bodyPr/>
                    <a:lstStyle/>
                    <a:p>
                      <a:r>
                        <a:rPr lang="en-IN" sz="1600" noProof="0" dirty="0"/>
                        <a:t>Refer to the policy document from Bank of Thailand</a:t>
                      </a:r>
                    </a:p>
                  </a:txBody>
                  <a:tcPr/>
                </a:tc>
                <a:extLst>
                  <a:ext uri="{0D108BD9-81ED-4DB2-BD59-A6C34878D82A}">
                    <a16:rowId xmlns:a16="http://schemas.microsoft.com/office/drawing/2014/main" val="3489333953"/>
                  </a:ext>
                </a:extLst>
              </a:tr>
              <a:tr h="370840">
                <a:tc>
                  <a:txBody>
                    <a:bodyPr/>
                    <a:lstStyle/>
                    <a:p>
                      <a:r>
                        <a:rPr lang="en-IN" sz="1600" noProof="0" dirty="0"/>
                        <a:t>Re-invoicing is also branded as “Centralized Supply Chain Centre (CSCC)”</a:t>
                      </a:r>
                    </a:p>
                  </a:txBody>
                  <a:tcPr/>
                </a:tc>
                <a:tc>
                  <a:txBody>
                    <a:bodyPr/>
                    <a:lstStyle/>
                    <a:p>
                      <a:r>
                        <a:rPr lang="en-IN" sz="1600" noProof="0" dirty="0"/>
                        <a:t>Various banks</a:t>
                      </a:r>
                    </a:p>
                  </a:txBody>
                  <a:tcPr/>
                </a:tc>
                <a:tc>
                  <a:txBody>
                    <a:bodyPr/>
                    <a:lstStyle/>
                    <a:p>
                      <a:r>
                        <a:rPr lang="en-IN" sz="1600" noProof="0" dirty="0"/>
                        <a:t>Refer to SCB CSCC handbook (to be provided upon request)</a:t>
                      </a:r>
                    </a:p>
                  </a:txBody>
                  <a:tcPr/>
                </a:tc>
                <a:extLst>
                  <a:ext uri="{0D108BD9-81ED-4DB2-BD59-A6C34878D82A}">
                    <a16:rowId xmlns:a16="http://schemas.microsoft.com/office/drawing/2014/main" val="161759543"/>
                  </a:ext>
                </a:extLst>
              </a:tr>
            </a:tbl>
          </a:graphicData>
        </a:graphic>
      </p:graphicFrame>
      <p:sp>
        <p:nvSpPr>
          <p:cNvPr id="3" name="Title 2">
            <a:extLst>
              <a:ext uri="{FF2B5EF4-FFF2-40B4-BE49-F238E27FC236}">
                <a16:creationId xmlns:a16="http://schemas.microsoft.com/office/drawing/2014/main" id="{C87A9C7B-80D4-F387-6293-0EDED90E1F50}"/>
              </a:ext>
            </a:extLst>
          </p:cNvPr>
          <p:cNvSpPr>
            <a:spLocks noGrp="1"/>
          </p:cNvSpPr>
          <p:nvPr>
            <p:ph type="title"/>
          </p:nvPr>
        </p:nvSpPr>
        <p:spPr>
          <a:xfrm>
            <a:off x="624418" y="408468"/>
            <a:ext cx="11116478" cy="432779"/>
          </a:xfrm>
        </p:spPr>
        <p:txBody>
          <a:bodyPr/>
          <a:lstStyle/>
          <a:p>
            <a:r>
              <a:rPr lang="en-US" dirty="0"/>
              <a:t>The 3</a:t>
            </a:r>
            <a:r>
              <a:rPr lang="en-US" baseline="30000" dirty="0"/>
              <a:t>rd</a:t>
            </a:r>
            <a:r>
              <a:rPr lang="en-US" dirty="0"/>
              <a:t> Port of Call: To enter the world of reinvoicing</a:t>
            </a:r>
            <a:endParaRPr lang="en-GB" dirty="0"/>
          </a:p>
        </p:txBody>
      </p:sp>
    </p:spTree>
    <p:extLst>
      <p:ext uri="{BB962C8B-B14F-4D97-AF65-F5344CB8AC3E}">
        <p14:creationId xmlns:p14="http://schemas.microsoft.com/office/powerpoint/2010/main" val="1638594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D4F9CB-2F79-4A39-B6CE-8D25CF39D7AA}"/>
              </a:ext>
            </a:extLst>
          </p:cNvPr>
          <p:cNvSpPr>
            <a:spLocks noGrp="1"/>
          </p:cNvSpPr>
          <p:nvPr>
            <p:ph type="title"/>
          </p:nvPr>
        </p:nvSpPr>
        <p:spPr>
          <a:xfrm>
            <a:off x="533929" y="616555"/>
            <a:ext cx="11186582" cy="686906"/>
          </a:xfrm>
        </p:spPr>
        <p:txBody>
          <a:bodyPr/>
          <a:lstStyle/>
          <a:p>
            <a:r>
              <a:rPr lang="en-US" b="1" dirty="0"/>
              <a:t>The 4</a:t>
            </a:r>
            <a:r>
              <a:rPr lang="en-US" b="1" baseline="30000" dirty="0"/>
              <a:t>th</a:t>
            </a:r>
            <a:r>
              <a:rPr lang="en-US" b="1" dirty="0"/>
              <a:t> Port of Call: To provide payment-</a:t>
            </a:r>
            <a:r>
              <a:rPr lang="en-US" dirty="0"/>
              <a:t>as-a-service</a:t>
            </a:r>
            <a:r>
              <a:rPr lang="en-US" b="1" dirty="0"/>
              <a:t> </a:t>
            </a:r>
            <a:r>
              <a:rPr lang="en-US" sz="1400" b="0" dirty="0"/>
              <a:t>(on behalf of Op Co for an underlying commercial transaction which is a current account payment settlement of trade of goods)</a:t>
            </a:r>
            <a:endParaRPr lang="en-GB" sz="1400" b="0" dirty="0"/>
          </a:p>
        </p:txBody>
      </p:sp>
      <p:sp>
        <p:nvSpPr>
          <p:cNvPr id="12" name="TextBox 11">
            <a:extLst>
              <a:ext uri="{FF2B5EF4-FFF2-40B4-BE49-F238E27FC236}">
                <a16:creationId xmlns:a16="http://schemas.microsoft.com/office/drawing/2014/main" id="{488C8DB8-E8FD-4F35-888C-6245F7F65A8E}"/>
              </a:ext>
            </a:extLst>
          </p:cNvPr>
          <p:cNvSpPr txBox="1"/>
          <p:nvPr/>
        </p:nvSpPr>
        <p:spPr>
          <a:xfrm>
            <a:off x="695325" y="5238750"/>
            <a:ext cx="2287806" cy="369332"/>
          </a:xfrm>
          <a:prstGeom prst="rect">
            <a:avLst/>
          </a:prstGeom>
          <a:noFill/>
          <a:ln w="19050">
            <a:solidFill>
              <a:schemeClr val="tx1"/>
            </a:solidFill>
          </a:ln>
        </p:spPr>
        <p:txBody>
          <a:bodyPr wrap="none" rtlCol="0">
            <a:spAutoFit/>
          </a:bodyPr>
          <a:lstStyle/>
          <a:p>
            <a:r>
              <a:rPr lang="en-US" dirty="0"/>
              <a:t>Customers of Op Co</a:t>
            </a:r>
            <a:endParaRPr lang="en-GB" dirty="0"/>
          </a:p>
        </p:txBody>
      </p:sp>
      <p:sp>
        <p:nvSpPr>
          <p:cNvPr id="13" name="TextBox 12">
            <a:extLst>
              <a:ext uri="{FF2B5EF4-FFF2-40B4-BE49-F238E27FC236}">
                <a16:creationId xmlns:a16="http://schemas.microsoft.com/office/drawing/2014/main" id="{92D73736-4D63-4AC5-BF8C-CFEB0E088D55}"/>
              </a:ext>
            </a:extLst>
          </p:cNvPr>
          <p:cNvSpPr txBox="1"/>
          <p:nvPr/>
        </p:nvSpPr>
        <p:spPr>
          <a:xfrm>
            <a:off x="4505325" y="5248275"/>
            <a:ext cx="2419350" cy="369332"/>
          </a:xfrm>
          <a:prstGeom prst="rect">
            <a:avLst/>
          </a:prstGeom>
          <a:noFill/>
          <a:ln w="19050">
            <a:solidFill>
              <a:schemeClr val="tx1"/>
            </a:solidFill>
          </a:ln>
        </p:spPr>
        <p:txBody>
          <a:bodyPr wrap="square" rtlCol="0">
            <a:spAutoFit/>
          </a:bodyPr>
          <a:lstStyle/>
          <a:p>
            <a:pPr algn="ctr"/>
            <a:r>
              <a:rPr lang="en-US" dirty="0"/>
              <a:t>Operating Company</a:t>
            </a:r>
            <a:endParaRPr lang="en-GB" dirty="0"/>
          </a:p>
        </p:txBody>
      </p:sp>
      <p:cxnSp>
        <p:nvCxnSpPr>
          <p:cNvPr id="14" name="Straight Arrow Connector 13">
            <a:extLst>
              <a:ext uri="{FF2B5EF4-FFF2-40B4-BE49-F238E27FC236}">
                <a16:creationId xmlns:a16="http://schemas.microsoft.com/office/drawing/2014/main" id="{02711889-189A-42F8-A3FE-3EB786A1F287}"/>
              </a:ext>
            </a:extLst>
          </p:cNvPr>
          <p:cNvCxnSpPr>
            <a:cxnSpLocks/>
            <a:stCxn id="12" idx="3"/>
            <a:endCxn id="24" idx="1"/>
          </p:cNvCxnSpPr>
          <p:nvPr/>
        </p:nvCxnSpPr>
        <p:spPr>
          <a:xfrm flipV="1">
            <a:off x="2983131" y="4676031"/>
            <a:ext cx="1522194" cy="74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E30D202-FAA6-4A78-B170-26BC2C63EE73}"/>
              </a:ext>
            </a:extLst>
          </p:cNvPr>
          <p:cNvSpPr txBox="1"/>
          <p:nvPr/>
        </p:nvSpPr>
        <p:spPr>
          <a:xfrm>
            <a:off x="8874373" y="5256253"/>
            <a:ext cx="2419350" cy="369332"/>
          </a:xfrm>
          <a:prstGeom prst="rect">
            <a:avLst/>
          </a:prstGeom>
          <a:noFill/>
          <a:ln w="19050">
            <a:solidFill>
              <a:schemeClr val="tx1"/>
            </a:solidFill>
          </a:ln>
        </p:spPr>
        <p:txBody>
          <a:bodyPr wrap="square" rtlCol="0">
            <a:spAutoFit/>
          </a:bodyPr>
          <a:lstStyle/>
          <a:p>
            <a:pPr algn="ctr"/>
            <a:r>
              <a:rPr lang="en-US" dirty="0"/>
              <a:t>Suppliers of Op Co</a:t>
            </a:r>
            <a:endParaRPr lang="en-GB" dirty="0"/>
          </a:p>
        </p:txBody>
      </p:sp>
      <p:cxnSp>
        <p:nvCxnSpPr>
          <p:cNvPr id="17" name="Straight Arrow Connector 16">
            <a:extLst>
              <a:ext uri="{FF2B5EF4-FFF2-40B4-BE49-F238E27FC236}">
                <a16:creationId xmlns:a16="http://schemas.microsoft.com/office/drawing/2014/main" id="{902DBC03-05BA-41C4-9A6E-B64CF19FE721}"/>
              </a:ext>
            </a:extLst>
          </p:cNvPr>
          <p:cNvCxnSpPr>
            <a:cxnSpLocks/>
          </p:cNvCxnSpPr>
          <p:nvPr/>
        </p:nvCxnSpPr>
        <p:spPr>
          <a:xfrm>
            <a:off x="6937499" y="4796269"/>
            <a:ext cx="1924050" cy="764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0DEC8EC-9F1D-4F48-A052-D4CCBB045900}"/>
              </a:ext>
            </a:extLst>
          </p:cNvPr>
          <p:cNvSpPr txBox="1"/>
          <p:nvPr/>
        </p:nvSpPr>
        <p:spPr>
          <a:xfrm>
            <a:off x="4505325" y="4491365"/>
            <a:ext cx="2419350" cy="369332"/>
          </a:xfrm>
          <a:prstGeom prst="rect">
            <a:avLst/>
          </a:prstGeom>
          <a:noFill/>
          <a:ln w="19050">
            <a:solidFill>
              <a:schemeClr val="tx1"/>
            </a:solidFill>
          </a:ln>
        </p:spPr>
        <p:txBody>
          <a:bodyPr wrap="square" rtlCol="0">
            <a:spAutoFit/>
          </a:bodyPr>
          <a:lstStyle/>
          <a:p>
            <a:pPr algn="ctr"/>
            <a:r>
              <a:rPr lang="en-US" dirty="0"/>
              <a:t>IHB</a:t>
            </a:r>
            <a:endParaRPr lang="en-GB" dirty="0"/>
          </a:p>
        </p:txBody>
      </p:sp>
      <p:sp>
        <p:nvSpPr>
          <p:cNvPr id="25" name="TextBox 24">
            <a:extLst>
              <a:ext uri="{FF2B5EF4-FFF2-40B4-BE49-F238E27FC236}">
                <a16:creationId xmlns:a16="http://schemas.microsoft.com/office/drawing/2014/main" id="{D95C3126-6BCB-4AB2-8F08-21F104A2176E}"/>
              </a:ext>
            </a:extLst>
          </p:cNvPr>
          <p:cNvSpPr txBox="1"/>
          <p:nvPr/>
        </p:nvSpPr>
        <p:spPr>
          <a:xfrm>
            <a:off x="695325" y="2991315"/>
            <a:ext cx="2287806" cy="369332"/>
          </a:xfrm>
          <a:prstGeom prst="rect">
            <a:avLst/>
          </a:prstGeom>
          <a:noFill/>
          <a:ln w="19050">
            <a:solidFill>
              <a:schemeClr val="tx1"/>
            </a:solidFill>
          </a:ln>
        </p:spPr>
        <p:txBody>
          <a:bodyPr wrap="none" rtlCol="0">
            <a:spAutoFit/>
          </a:bodyPr>
          <a:lstStyle/>
          <a:p>
            <a:r>
              <a:rPr lang="en-US" dirty="0"/>
              <a:t>Customers of Op Co</a:t>
            </a:r>
            <a:endParaRPr lang="en-GB" dirty="0"/>
          </a:p>
        </p:txBody>
      </p:sp>
      <p:sp>
        <p:nvSpPr>
          <p:cNvPr id="26" name="TextBox 25">
            <a:extLst>
              <a:ext uri="{FF2B5EF4-FFF2-40B4-BE49-F238E27FC236}">
                <a16:creationId xmlns:a16="http://schemas.microsoft.com/office/drawing/2014/main" id="{78FF74E6-B8C6-4F78-8335-3435C00FEF30}"/>
              </a:ext>
            </a:extLst>
          </p:cNvPr>
          <p:cNvSpPr txBox="1"/>
          <p:nvPr/>
        </p:nvSpPr>
        <p:spPr>
          <a:xfrm>
            <a:off x="4505325" y="3000840"/>
            <a:ext cx="2419350" cy="369332"/>
          </a:xfrm>
          <a:prstGeom prst="rect">
            <a:avLst/>
          </a:prstGeom>
          <a:noFill/>
          <a:ln w="19050">
            <a:solidFill>
              <a:schemeClr val="tx1"/>
            </a:solidFill>
          </a:ln>
        </p:spPr>
        <p:txBody>
          <a:bodyPr wrap="square" rtlCol="0">
            <a:spAutoFit/>
          </a:bodyPr>
          <a:lstStyle/>
          <a:p>
            <a:pPr algn="ctr"/>
            <a:r>
              <a:rPr lang="en-US" dirty="0"/>
              <a:t>Operating Company</a:t>
            </a:r>
            <a:endParaRPr lang="en-GB" dirty="0"/>
          </a:p>
        </p:txBody>
      </p:sp>
      <p:cxnSp>
        <p:nvCxnSpPr>
          <p:cNvPr id="27" name="Straight Arrow Connector 26">
            <a:extLst>
              <a:ext uri="{FF2B5EF4-FFF2-40B4-BE49-F238E27FC236}">
                <a16:creationId xmlns:a16="http://schemas.microsoft.com/office/drawing/2014/main" id="{94E1DC15-479B-4F2E-98DE-8C05672C793A}"/>
              </a:ext>
            </a:extLst>
          </p:cNvPr>
          <p:cNvCxnSpPr>
            <a:stCxn id="25" idx="3"/>
            <a:endCxn id="26" idx="1"/>
          </p:cNvCxnSpPr>
          <p:nvPr/>
        </p:nvCxnSpPr>
        <p:spPr>
          <a:xfrm>
            <a:off x="2983131" y="3175981"/>
            <a:ext cx="1522194" cy="952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0A0AE4E-5B37-4441-8F5C-46034AE81F8E}"/>
              </a:ext>
            </a:extLst>
          </p:cNvPr>
          <p:cNvSpPr txBox="1"/>
          <p:nvPr/>
        </p:nvSpPr>
        <p:spPr>
          <a:xfrm>
            <a:off x="8874373" y="3008818"/>
            <a:ext cx="2419350" cy="369332"/>
          </a:xfrm>
          <a:prstGeom prst="rect">
            <a:avLst/>
          </a:prstGeom>
          <a:noFill/>
          <a:ln w="19050">
            <a:solidFill>
              <a:schemeClr val="tx1"/>
            </a:solidFill>
          </a:ln>
        </p:spPr>
        <p:txBody>
          <a:bodyPr wrap="square" rtlCol="0">
            <a:spAutoFit/>
          </a:bodyPr>
          <a:lstStyle/>
          <a:p>
            <a:pPr algn="ctr"/>
            <a:r>
              <a:rPr lang="en-US" dirty="0"/>
              <a:t>Suppliers of Op Co</a:t>
            </a:r>
            <a:endParaRPr lang="en-GB" dirty="0"/>
          </a:p>
        </p:txBody>
      </p:sp>
      <p:cxnSp>
        <p:nvCxnSpPr>
          <p:cNvPr id="29" name="Straight Arrow Connector 28">
            <a:extLst>
              <a:ext uri="{FF2B5EF4-FFF2-40B4-BE49-F238E27FC236}">
                <a16:creationId xmlns:a16="http://schemas.microsoft.com/office/drawing/2014/main" id="{5CBF877F-E3CA-49C7-AEDE-D5578AFE381D}"/>
              </a:ext>
            </a:extLst>
          </p:cNvPr>
          <p:cNvCxnSpPr>
            <a:cxnSpLocks/>
          </p:cNvCxnSpPr>
          <p:nvPr/>
        </p:nvCxnSpPr>
        <p:spPr>
          <a:xfrm>
            <a:off x="6950323" y="3166456"/>
            <a:ext cx="1898402" cy="2702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2A32847-7DF4-4440-A137-317A8E8B0ADB}"/>
              </a:ext>
            </a:extLst>
          </p:cNvPr>
          <p:cNvSpPr txBox="1"/>
          <p:nvPr/>
        </p:nvSpPr>
        <p:spPr>
          <a:xfrm>
            <a:off x="4505325" y="2293133"/>
            <a:ext cx="2419350" cy="369332"/>
          </a:xfrm>
          <a:prstGeom prst="rect">
            <a:avLst/>
          </a:prstGeom>
          <a:noFill/>
          <a:ln w="19050">
            <a:solidFill>
              <a:schemeClr val="tx1"/>
            </a:solidFill>
          </a:ln>
        </p:spPr>
        <p:txBody>
          <a:bodyPr wrap="square" rtlCol="0">
            <a:spAutoFit/>
          </a:bodyPr>
          <a:lstStyle/>
          <a:p>
            <a:pPr algn="ctr"/>
            <a:r>
              <a:rPr lang="en-US" dirty="0"/>
              <a:t>IHB</a:t>
            </a:r>
            <a:endParaRPr lang="en-GB" dirty="0"/>
          </a:p>
        </p:txBody>
      </p:sp>
      <p:cxnSp>
        <p:nvCxnSpPr>
          <p:cNvPr id="32" name="Straight Arrow Connector 31">
            <a:extLst>
              <a:ext uri="{FF2B5EF4-FFF2-40B4-BE49-F238E27FC236}">
                <a16:creationId xmlns:a16="http://schemas.microsoft.com/office/drawing/2014/main" id="{C8F133D5-EBA7-4CFC-BDD4-9ACB6F2696E5}"/>
              </a:ext>
            </a:extLst>
          </p:cNvPr>
          <p:cNvCxnSpPr>
            <a:stCxn id="26" idx="0"/>
            <a:endCxn id="30" idx="2"/>
          </p:cNvCxnSpPr>
          <p:nvPr/>
        </p:nvCxnSpPr>
        <p:spPr>
          <a:xfrm flipV="1">
            <a:off x="5715000" y="2662465"/>
            <a:ext cx="0" cy="33837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49913FF-6743-439F-B8BE-9221B85DEA66}"/>
              </a:ext>
            </a:extLst>
          </p:cNvPr>
          <p:cNvSpPr txBox="1"/>
          <p:nvPr/>
        </p:nvSpPr>
        <p:spPr>
          <a:xfrm>
            <a:off x="3124507" y="2644724"/>
            <a:ext cx="1239442" cy="523220"/>
          </a:xfrm>
          <a:prstGeom prst="rect">
            <a:avLst/>
          </a:prstGeom>
          <a:noFill/>
        </p:spPr>
        <p:txBody>
          <a:bodyPr wrap="none" rtlCol="0">
            <a:spAutoFit/>
          </a:bodyPr>
          <a:lstStyle/>
          <a:p>
            <a:r>
              <a:rPr lang="en-US" sz="1400" dirty="0"/>
              <a:t>Step 1:</a:t>
            </a:r>
          </a:p>
          <a:p>
            <a:r>
              <a:rPr lang="en-US" sz="1400" dirty="0"/>
              <a:t>Receipt $100</a:t>
            </a:r>
            <a:endParaRPr lang="en-GB" sz="1400" dirty="0"/>
          </a:p>
        </p:txBody>
      </p:sp>
      <p:sp>
        <p:nvSpPr>
          <p:cNvPr id="34" name="TextBox 33">
            <a:extLst>
              <a:ext uri="{FF2B5EF4-FFF2-40B4-BE49-F238E27FC236}">
                <a16:creationId xmlns:a16="http://schemas.microsoft.com/office/drawing/2014/main" id="{AA60ADF5-FE2E-4E8B-90DA-93239783A99C}"/>
              </a:ext>
            </a:extLst>
          </p:cNvPr>
          <p:cNvSpPr txBox="1"/>
          <p:nvPr/>
        </p:nvSpPr>
        <p:spPr>
          <a:xfrm>
            <a:off x="7459389" y="3969723"/>
            <a:ext cx="2265636" cy="738664"/>
          </a:xfrm>
          <a:prstGeom prst="rect">
            <a:avLst/>
          </a:prstGeom>
          <a:noFill/>
        </p:spPr>
        <p:txBody>
          <a:bodyPr wrap="square" rtlCol="0">
            <a:spAutoFit/>
          </a:bodyPr>
          <a:lstStyle/>
          <a:p>
            <a:r>
              <a:rPr lang="en-US" sz="1400" dirty="0"/>
              <a:t>Step 2:</a:t>
            </a:r>
          </a:p>
          <a:p>
            <a:r>
              <a:rPr lang="en-US" sz="1400" dirty="0"/>
              <a:t>Disbursement $80 by IHB OBO op co</a:t>
            </a:r>
            <a:endParaRPr lang="en-GB" sz="1400" dirty="0"/>
          </a:p>
        </p:txBody>
      </p:sp>
      <p:sp>
        <p:nvSpPr>
          <p:cNvPr id="35" name="TextBox 34">
            <a:extLst>
              <a:ext uri="{FF2B5EF4-FFF2-40B4-BE49-F238E27FC236}">
                <a16:creationId xmlns:a16="http://schemas.microsoft.com/office/drawing/2014/main" id="{F6873E62-7EDC-446F-A526-A7C7B24C2746}"/>
              </a:ext>
            </a:extLst>
          </p:cNvPr>
          <p:cNvSpPr txBox="1"/>
          <p:nvPr/>
        </p:nvSpPr>
        <p:spPr>
          <a:xfrm>
            <a:off x="4907540" y="2674817"/>
            <a:ext cx="2154757" cy="307777"/>
          </a:xfrm>
          <a:prstGeom prst="rect">
            <a:avLst/>
          </a:prstGeom>
          <a:noFill/>
        </p:spPr>
        <p:txBody>
          <a:bodyPr wrap="none" rtlCol="0">
            <a:spAutoFit/>
          </a:bodyPr>
          <a:lstStyle/>
          <a:p>
            <a:r>
              <a:rPr lang="en-US" sz="1400" dirty="0"/>
              <a:t>Step 3:      sweeping $20</a:t>
            </a:r>
            <a:endParaRPr lang="en-GB" sz="1400" dirty="0"/>
          </a:p>
        </p:txBody>
      </p:sp>
      <p:sp>
        <p:nvSpPr>
          <p:cNvPr id="39" name="TextBox 38">
            <a:extLst>
              <a:ext uri="{FF2B5EF4-FFF2-40B4-BE49-F238E27FC236}">
                <a16:creationId xmlns:a16="http://schemas.microsoft.com/office/drawing/2014/main" id="{A4317240-9909-48EE-9262-B45D6BB88099}"/>
              </a:ext>
            </a:extLst>
          </p:cNvPr>
          <p:cNvSpPr txBox="1"/>
          <p:nvPr/>
        </p:nvSpPr>
        <p:spPr>
          <a:xfrm>
            <a:off x="2466976" y="3958709"/>
            <a:ext cx="1896974" cy="738664"/>
          </a:xfrm>
          <a:prstGeom prst="rect">
            <a:avLst/>
          </a:prstGeom>
          <a:noFill/>
        </p:spPr>
        <p:txBody>
          <a:bodyPr wrap="square" rtlCol="0">
            <a:spAutoFit/>
          </a:bodyPr>
          <a:lstStyle/>
          <a:p>
            <a:r>
              <a:rPr lang="en-US" sz="1400" dirty="0"/>
              <a:t>Step 1:</a:t>
            </a:r>
          </a:p>
          <a:p>
            <a:r>
              <a:rPr lang="en-US" sz="1400" dirty="0"/>
              <a:t>Receipt $100 by IHB OBO op co</a:t>
            </a:r>
            <a:endParaRPr lang="en-GB" sz="1400" dirty="0"/>
          </a:p>
        </p:txBody>
      </p:sp>
      <p:sp>
        <p:nvSpPr>
          <p:cNvPr id="40" name="TextBox 39">
            <a:extLst>
              <a:ext uri="{FF2B5EF4-FFF2-40B4-BE49-F238E27FC236}">
                <a16:creationId xmlns:a16="http://schemas.microsoft.com/office/drawing/2014/main" id="{60BD1574-FD01-4551-94E8-6D42731AD93B}"/>
              </a:ext>
            </a:extLst>
          </p:cNvPr>
          <p:cNvSpPr txBox="1"/>
          <p:nvPr/>
        </p:nvSpPr>
        <p:spPr>
          <a:xfrm>
            <a:off x="3317627" y="5727413"/>
            <a:ext cx="4769097" cy="954107"/>
          </a:xfrm>
          <a:prstGeom prst="rect">
            <a:avLst/>
          </a:prstGeom>
          <a:noFill/>
        </p:spPr>
        <p:txBody>
          <a:bodyPr wrap="square" rtlCol="0">
            <a:spAutoFit/>
          </a:bodyPr>
          <a:lstStyle/>
          <a:p>
            <a:r>
              <a:rPr lang="en-US" sz="1400" dirty="0"/>
              <a:t>Step 3:  sweeping $20 to IHB is no longer required. Instead, an inter-company due to/due from account will be cleared on accounting period close (say quarterly or monthly). Zero impact on group consolidation accounting.</a:t>
            </a:r>
            <a:endParaRPr lang="en-GB" sz="1400" dirty="0"/>
          </a:p>
        </p:txBody>
      </p:sp>
      <p:sp>
        <p:nvSpPr>
          <p:cNvPr id="2" name="TextBox 1">
            <a:extLst>
              <a:ext uri="{FF2B5EF4-FFF2-40B4-BE49-F238E27FC236}">
                <a16:creationId xmlns:a16="http://schemas.microsoft.com/office/drawing/2014/main" id="{829AAABD-EAE8-D34C-8F6B-FE679F07E620}"/>
              </a:ext>
            </a:extLst>
          </p:cNvPr>
          <p:cNvSpPr txBox="1"/>
          <p:nvPr/>
        </p:nvSpPr>
        <p:spPr>
          <a:xfrm>
            <a:off x="533929" y="1746298"/>
            <a:ext cx="11443610" cy="374789"/>
          </a:xfrm>
          <a:prstGeom prst="rect">
            <a:avLst/>
          </a:prstGeom>
          <a:solidFill>
            <a:schemeClr val="accent6">
              <a:lumMod val="20000"/>
              <a:lumOff val="80000"/>
            </a:schemeClr>
          </a:solidFill>
          <a:ln w="19050">
            <a:solidFill>
              <a:schemeClr val="accent1"/>
            </a:solidFill>
          </a:ln>
        </p:spPr>
        <p:txBody>
          <a:bodyPr wrap="square" rtlCol="0">
            <a:spAutoFit/>
          </a:bodyPr>
          <a:lstStyle/>
          <a:p>
            <a:r>
              <a:rPr lang="en-US" dirty="0"/>
              <a:t>Without IHB, receipt/payment are handled by Op Co and surplus is centralized by cash pooling</a:t>
            </a:r>
            <a:endParaRPr lang="en-GB" dirty="0"/>
          </a:p>
        </p:txBody>
      </p:sp>
      <p:sp>
        <p:nvSpPr>
          <p:cNvPr id="4" name="TextBox 3">
            <a:extLst>
              <a:ext uri="{FF2B5EF4-FFF2-40B4-BE49-F238E27FC236}">
                <a16:creationId xmlns:a16="http://schemas.microsoft.com/office/drawing/2014/main" id="{5E754587-3030-E4B5-210C-0137009511D2}"/>
              </a:ext>
            </a:extLst>
          </p:cNvPr>
          <p:cNvSpPr txBox="1"/>
          <p:nvPr/>
        </p:nvSpPr>
        <p:spPr>
          <a:xfrm>
            <a:off x="571853" y="3605153"/>
            <a:ext cx="11405686" cy="369332"/>
          </a:xfrm>
          <a:prstGeom prst="rect">
            <a:avLst/>
          </a:prstGeom>
          <a:solidFill>
            <a:schemeClr val="accent6">
              <a:lumMod val="20000"/>
              <a:lumOff val="80000"/>
            </a:schemeClr>
          </a:solidFill>
          <a:ln w="19050">
            <a:solidFill>
              <a:schemeClr val="accent1"/>
            </a:solidFill>
          </a:ln>
        </p:spPr>
        <p:txBody>
          <a:bodyPr wrap="none" rtlCol="0">
            <a:spAutoFit/>
          </a:bodyPr>
          <a:lstStyle/>
          <a:p>
            <a:r>
              <a:rPr lang="en-US" dirty="0"/>
              <a:t>With a IHB, receipt/payment are performed by IHB on behalf of Op Co and surplus is automatically </a:t>
            </a:r>
            <a:r>
              <a:rPr lang="en-US" dirty="0" err="1"/>
              <a:t>centralised</a:t>
            </a:r>
            <a:endParaRPr lang="en-GB" dirty="0"/>
          </a:p>
        </p:txBody>
      </p:sp>
    </p:spTree>
    <p:extLst>
      <p:ext uri="{BB962C8B-B14F-4D97-AF65-F5344CB8AC3E}">
        <p14:creationId xmlns:p14="http://schemas.microsoft.com/office/powerpoint/2010/main" val="2044249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AD3F46-5EFE-F847-C95E-6B6AE50AA958}"/>
              </a:ext>
            </a:extLst>
          </p:cNvPr>
          <p:cNvSpPr>
            <a:spLocks noGrp="1"/>
          </p:cNvSpPr>
          <p:nvPr>
            <p:ph type="title"/>
          </p:nvPr>
        </p:nvSpPr>
        <p:spPr/>
        <p:txBody>
          <a:bodyPr/>
          <a:lstStyle/>
          <a:p>
            <a:r>
              <a:rPr lang="en-US" dirty="0"/>
              <a:t>How to take it forward</a:t>
            </a:r>
            <a:endParaRPr lang="en-GB" dirty="0"/>
          </a:p>
        </p:txBody>
      </p:sp>
    </p:spTree>
    <p:extLst>
      <p:ext uri="{BB962C8B-B14F-4D97-AF65-F5344CB8AC3E}">
        <p14:creationId xmlns:p14="http://schemas.microsoft.com/office/powerpoint/2010/main" val="42667761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C79D527-A1F6-1F45-257F-865CED822CB6}"/>
              </a:ext>
            </a:extLst>
          </p:cNvPr>
          <p:cNvGraphicFramePr>
            <a:graphicFrameLocks noGrp="1"/>
          </p:cNvGraphicFramePr>
          <p:nvPr>
            <p:ph idx="1"/>
          </p:nvPr>
        </p:nvGraphicFramePr>
        <p:xfrm>
          <a:off x="624418" y="984985"/>
          <a:ext cx="10883960" cy="4693920"/>
        </p:xfrm>
        <a:graphic>
          <a:graphicData uri="http://schemas.openxmlformats.org/drawingml/2006/table">
            <a:tbl>
              <a:tblPr firstRow="1" bandRow="1">
                <a:tableStyleId>{5C22544A-7EE6-4342-B048-85BDC9FD1C3A}</a:tableStyleId>
              </a:tblPr>
              <a:tblGrid>
                <a:gridCol w="1260138">
                  <a:extLst>
                    <a:ext uri="{9D8B030D-6E8A-4147-A177-3AD203B41FA5}">
                      <a16:colId xmlns:a16="http://schemas.microsoft.com/office/drawing/2014/main" val="2681319572"/>
                    </a:ext>
                  </a:extLst>
                </a:gridCol>
                <a:gridCol w="2709746">
                  <a:extLst>
                    <a:ext uri="{9D8B030D-6E8A-4147-A177-3AD203B41FA5}">
                      <a16:colId xmlns:a16="http://schemas.microsoft.com/office/drawing/2014/main" val="1046601765"/>
                    </a:ext>
                  </a:extLst>
                </a:gridCol>
                <a:gridCol w="2653991">
                  <a:extLst>
                    <a:ext uri="{9D8B030D-6E8A-4147-A177-3AD203B41FA5}">
                      <a16:colId xmlns:a16="http://schemas.microsoft.com/office/drawing/2014/main" val="3880769986"/>
                    </a:ext>
                  </a:extLst>
                </a:gridCol>
                <a:gridCol w="2300656">
                  <a:extLst>
                    <a:ext uri="{9D8B030D-6E8A-4147-A177-3AD203B41FA5}">
                      <a16:colId xmlns:a16="http://schemas.microsoft.com/office/drawing/2014/main" val="5182325"/>
                    </a:ext>
                  </a:extLst>
                </a:gridCol>
                <a:gridCol w="1959429">
                  <a:extLst>
                    <a:ext uri="{9D8B030D-6E8A-4147-A177-3AD203B41FA5}">
                      <a16:colId xmlns:a16="http://schemas.microsoft.com/office/drawing/2014/main" val="1094146777"/>
                    </a:ext>
                  </a:extLst>
                </a:gridCol>
              </a:tblGrid>
              <a:tr h="242924">
                <a:tc>
                  <a:txBody>
                    <a:bodyPr/>
                    <a:lstStyle/>
                    <a:p>
                      <a:endParaRPr lang="en-SG" sz="1600" noProof="0"/>
                    </a:p>
                  </a:txBody>
                  <a:tcPr/>
                </a:tc>
                <a:tc>
                  <a:txBody>
                    <a:bodyPr/>
                    <a:lstStyle/>
                    <a:p>
                      <a:r>
                        <a:rPr lang="en-SG" sz="1600" noProof="0"/>
                        <a:t>Liquidity management</a:t>
                      </a:r>
                    </a:p>
                  </a:txBody>
                  <a:tcPr/>
                </a:tc>
                <a:tc>
                  <a:txBody>
                    <a:bodyPr/>
                    <a:lstStyle/>
                    <a:p>
                      <a:r>
                        <a:rPr lang="en-SG" sz="1600" noProof="0" dirty="0"/>
                        <a:t>Payment</a:t>
                      </a:r>
                    </a:p>
                  </a:txBody>
                  <a:tcPr/>
                </a:tc>
                <a:tc>
                  <a:txBody>
                    <a:bodyPr/>
                    <a:lstStyle/>
                    <a:p>
                      <a:r>
                        <a:rPr lang="en-SG" sz="1600" noProof="0"/>
                        <a:t>Netting</a:t>
                      </a:r>
                    </a:p>
                  </a:txBody>
                  <a:tcPr/>
                </a:tc>
                <a:tc>
                  <a:txBody>
                    <a:bodyPr/>
                    <a:lstStyle/>
                    <a:p>
                      <a:r>
                        <a:rPr lang="en-SG" sz="1600" noProof="0" dirty="0"/>
                        <a:t>FX</a:t>
                      </a:r>
                    </a:p>
                  </a:txBody>
                  <a:tcPr/>
                </a:tc>
                <a:extLst>
                  <a:ext uri="{0D108BD9-81ED-4DB2-BD59-A6C34878D82A}">
                    <a16:rowId xmlns:a16="http://schemas.microsoft.com/office/drawing/2014/main" val="858806448"/>
                  </a:ext>
                </a:extLst>
              </a:tr>
              <a:tr h="370840">
                <a:tc>
                  <a:txBody>
                    <a:bodyPr/>
                    <a:lstStyle/>
                    <a:p>
                      <a:r>
                        <a:rPr lang="en-SG" sz="1600" noProof="0"/>
                        <a:t>Purpose</a:t>
                      </a:r>
                    </a:p>
                  </a:txBody>
                  <a:tcPr/>
                </a:tc>
                <a:tc>
                  <a:txBody>
                    <a:bodyPr/>
                    <a:lstStyle/>
                    <a:p>
                      <a:pPr marL="285750" indent="-285750">
                        <a:buFont typeface="Arial" panose="020B0604020202020204" pitchFamily="34" charset="0"/>
                        <a:buChar char="•"/>
                      </a:pPr>
                      <a:r>
                        <a:rPr lang="en-SG" sz="1600" noProof="0" dirty="0"/>
                        <a:t>Unlock trapped cash</a:t>
                      </a:r>
                    </a:p>
                    <a:p>
                      <a:pPr marL="285750" indent="-285750">
                        <a:buFont typeface="Arial" panose="020B0604020202020204" pitchFamily="34" charset="0"/>
                        <a:buChar char="•"/>
                      </a:pPr>
                      <a:r>
                        <a:rPr lang="en-SG" sz="1600" noProof="0" dirty="0"/>
                        <a:t>Enhance yield</a:t>
                      </a:r>
                    </a:p>
                    <a:p>
                      <a:pPr marL="285750" indent="-285750">
                        <a:buFont typeface="Arial" panose="020B0604020202020204" pitchFamily="34" charset="0"/>
                        <a:buChar char="•"/>
                      </a:pPr>
                      <a:r>
                        <a:rPr lang="en-SG" sz="1600" noProof="0" dirty="0"/>
                        <a:t>Replace debt by internal borrowing</a:t>
                      </a:r>
                    </a:p>
                  </a:txBody>
                  <a:tcPr/>
                </a:tc>
                <a:tc>
                  <a:txBody>
                    <a:bodyPr/>
                    <a:lstStyle/>
                    <a:p>
                      <a:pPr marL="285750" indent="-285750">
                        <a:buFont typeface="Arial" panose="020B0604020202020204" pitchFamily="34" charset="0"/>
                        <a:buChar char="•"/>
                      </a:pPr>
                      <a:r>
                        <a:rPr lang="en-SG" sz="1600" noProof="0" dirty="0"/>
                        <a:t>Cut payment reserve balance</a:t>
                      </a:r>
                    </a:p>
                    <a:p>
                      <a:pPr marL="285750" indent="-285750">
                        <a:buFont typeface="Arial" panose="020B0604020202020204" pitchFamily="34" charset="0"/>
                        <a:buChar char="•"/>
                      </a:pPr>
                      <a:r>
                        <a:rPr lang="en-SG" sz="1600" noProof="0" dirty="0"/>
                        <a:t>Scalable to grow strategic biz and network</a:t>
                      </a:r>
                    </a:p>
                  </a:txBody>
                  <a:tcPr/>
                </a:tc>
                <a:tc>
                  <a:txBody>
                    <a:bodyPr/>
                    <a:lstStyle/>
                    <a:p>
                      <a:pPr marL="285750" indent="-285750">
                        <a:buFont typeface="Arial" panose="020B0604020202020204" pitchFamily="34" charset="0"/>
                        <a:buChar char="•"/>
                      </a:pPr>
                      <a:r>
                        <a:rPr lang="en-SG" sz="1600" noProof="0" dirty="0"/>
                        <a:t>Physical to notional settlement for internal payment</a:t>
                      </a:r>
                    </a:p>
                  </a:txBody>
                  <a:tcPr/>
                </a:tc>
                <a:tc>
                  <a:txBody>
                    <a:bodyPr/>
                    <a:lstStyle/>
                    <a:p>
                      <a:pPr marL="285750" indent="-285750">
                        <a:buFont typeface="Arial" panose="020B0604020202020204" pitchFamily="34" charset="0"/>
                        <a:buChar char="•"/>
                      </a:pPr>
                      <a:r>
                        <a:rPr lang="en-SG" sz="1600" noProof="0" dirty="0"/>
                        <a:t>Natural hedging</a:t>
                      </a:r>
                    </a:p>
                    <a:p>
                      <a:pPr marL="285750" indent="-285750">
                        <a:buFont typeface="Arial" panose="020B0604020202020204" pitchFamily="34" charset="0"/>
                        <a:buChar char="•"/>
                      </a:pPr>
                      <a:r>
                        <a:rPr lang="en-SG" sz="1600" noProof="0" dirty="0"/>
                        <a:t>Internal FX platform</a:t>
                      </a:r>
                    </a:p>
                  </a:txBody>
                  <a:tcPr/>
                </a:tc>
                <a:extLst>
                  <a:ext uri="{0D108BD9-81ED-4DB2-BD59-A6C34878D82A}">
                    <a16:rowId xmlns:a16="http://schemas.microsoft.com/office/drawing/2014/main" val="2828738669"/>
                  </a:ext>
                </a:extLst>
              </a:tr>
              <a:tr h="370840">
                <a:tc>
                  <a:txBody>
                    <a:bodyPr/>
                    <a:lstStyle/>
                    <a:p>
                      <a:r>
                        <a:rPr lang="en-SG" sz="1600" noProof="0" dirty="0"/>
                        <a:t>Benefit</a:t>
                      </a:r>
                    </a:p>
                  </a:txBody>
                  <a:tcPr/>
                </a:tc>
                <a:tc>
                  <a:txBody>
                    <a:bodyPr/>
                    <a:lstStyle/>
                    <a:p>
                      <a:pPr marL="285750" indent="-285750">
                        <a:buFont typeface="Arial" panose="020B0604020202020204" pitchFamily="34" charset="0"/>
                        <a:buChar char="•"/>
                      </a:pPr>
                      <a:r>
                        <a:rPr lang="en-SG" sz="1600" noProof="0" dirty="0"/>
                        <a:t>Reduced debt cost</a:t>
                      </a:r>
                    </a:p>
                    <a:p>
                      <a:pPr marL="285750" indent="-285750">
                        <a:buFont typeface="Arial" panose="020B0604020202020204" pitchFamily="34" charset="0"/>
                        <a:buChar char="•"/>
                      </a:pPr>
                      <a:r>
                        <a:rPr lang="en-SG" sz="1600" noProof="0" dirty="0"/>
                        <a:t>Improved credit rating</a:t>
                      </a:r>
                    </a:p>
                  </a:txBody>
                  <a:tcPr/>
                </a:tc>
                <a:tc>
                  <a:txBody>
                    <a:bodyPr/>
                    <a:lstStyle/>
                    <a:p>
                      <a:pPr marL="285750" indent="-285750">
                        <a:buFont typeface="Arial" panose="020B0604020202020204" pitchFamily="34" charset="0"/>
                        <a:buChar char="•"/>
                      </a:pPr>
                      <a:r>
                        <a:rPr lang="en-SG" sz="1600" noProof="0" dirty="0"/>
                        <a:t>Efficient payment with reduced funding needs</a:t>
                      </a:r>
                    </a:p>
                  </a:txBody>
                  <a:tcPr/>
                </a:tc>
                <a:tc>
                  <a:txBody>
                    <a:bodyPr/>
                    <a:lstStyle/>
                    <a:p>
                      <a:pPr marL="285750" indent="-285750">
                        <a:buFont typeface="Arial" panose="020B0604020202020204" pitchFamily="34" charset="0"/>
                        <a:buChar char="•"/>
                      </a:pPr>
                      <a:r>
                        <a:rPr lang="en-SG" sz="1600" noProof="0" dirty="0"/>
                        <a:t>Cut payment cost</a:t>
                      </a:r>
                    </a:p>
                    <a:p>
                      <a:pPr marL="285750" indent="-285750">
                        <a:buFont typeface="Arial" panose="020B0604020202020204" pitchFamily="34" charset="0"/>
                        <a:buChar char="•"/>
                      </a:pPr>
                      <a:r>
                        <a:rPr lang="en-SG" sz="1600" noProof="0" dirty="0"/>
                        <a:t>Cut working capital</a:t>
                      </a:r>
                    </a:p>
                  </a:txBody>
                  <a:tcPr/>
                </a:tc>
                <a:tc>
                  <a:txBody>
                    <a:bodyPr/>
                    <a:lstStyle/>
                    <a:p>
                      <a:pPr marL="285750" indent="-285750">
                        <a:buFont typeface="Arial" panose="020B0604020202020204" pitchFamily="34" charset="0"/>
                        <a:buChar char="•"/>
                      </a:pPr>
                      <a:r>
                        <a:rPr lang="en-SG" sz="1600" noProof="0" dirty="0"/>
                        <a:t>Gross to net exposure</a:t>
                      </a:r>
                    </a:p>
                  </a:txBody>
                  <a:tcPr/>
                </a:tc>
                <a:extLst>
                  <a:ext uri="{0D108BD9-81ED-4DB2-BD59-A6C34878D82A}">
                    <a16:rowId xmlns:a16="http://schemas.microsoft.com/office/drawing/2014/main" val="323481264"/>
                  </a:ext>
                </a:extLst>
              </a:tr>
              <a:tr h="370840">
                <a:tc>
                  <a:txBody>
                    <a:bodyPr/>
                    <a:lstStyle/>
                    <a:p>
                      <a:r>
                        <a:rPr lang="en-SG" sz="1600" noProof="0"/>
                        <a:t>Target (end game)</a:t>
                      </a:r>
                    </a:p>
                  </a:txBody>
                  <a:tcPr/>
                </a:tc>
                <a:tc>
                  <a:txBody>
                    <a:bodyPr/>
                    <a:lstStyle/>
                    <a:p>
                      <a:r>
                        <a:rPr lang="en-SG" sz="1600" noProof="0" dirty="0"/>
                        <a:t>KPI = % and $ unlocked</a:t>
                      </a:r>
                    </a:p>
                    <a:p>
                      <a:r>
                        <a:rPr lang="en-SG" sz="1600" noProof="0" dirty="0"/>
                        <a:t>$ yield increased p.a.</a:t>
                      </a:r>
                    </a:p>
                    <a:p>
                      <a:r>
                        <a:rPr lang="en-SG" sz="1600" noProof="0" dirty="0"/>
                        <a:t>$ debt cost saved p.a.</a:t>
                      </a:r>
                    </a:p>
                  </a:txBody>
                  <a:tcPr/>
                </a:tc>
                <a:tc>
                  <a:txBody>
                    <a:bodyPr/>
                    <a:lstStyle/>
                    <a:p>
                      <a:r>
                        <a:rPr lang="en-SG" sz="1600" noProof="0" dirty="0"/>
                        <a:t>KPI = % of disbursement and $ reserve cash saved</a:t>
                      </a:r>
                    </a:p>
                    <a:p>
                      <a:r>
                        <a:rPr lang="en-SG" sz="1600" noProof="0" dirty="0"/>
                        <a:t>Implied yield/debt cost cut</a:t>
                      </a:r>
                    </a:p>
                  </a:txBody>
                  <a:tcPr/>
                </a:tc>
                <a:tc>
                  <a:txBody>
                    <a:bodyPr/>
                    <a:lstStyle/>
                    <a:p>
                      <a:r>
                        <a:rPr lang="en-SG" sz="1600" noProof="0" dirty="0"/>
                        <a:t>KPI = % and $ internal payment as notional</a:t>
                      </a:r>
                    </a:p>
                  </a:txBody>
                  <a:tcPr/>
                </a:tc>
                <a:tc>
                  <a:txBody>
                    <a:bodyPr/>
                    <a:lstStyle/>
                    <a:p>
                      <a:r>
                        <a:rPr lang="en-SG" sz="1600" noProof="0" dirty="0"/>
                        <a:t>KPI = % exposure and hedging cost reduced</a:t>
                      </a:r>
                    </a:p>
                  </a:txBody>
                  <a:tcPr/>
                </a:tc>
                <a:extLst>
                  <a:ext uri="{0D108BD9-81ED-4DB2-BD59-A6C34878D82A}">
                    <a16:rowId xmlns:a16="http://schemas.microsoft.com/office/drawing/2014/main" val="1641284804"/>
                  </a:ext>
                </a:extLst>
              </a:tr>
              <a:tr h="370840">
                <a:tc>
                  <a:txBody>
                    <a:bodyPr/>
                    <a:lstStyle/>
                    <a:p>
                      <a:r>
                        <a:rPr lang="en-SG" sz="1600" noProof="0"/>
                        <a:t>Challenges</a:t>
                      </a:r>
                    </a:p>
                  </a:txBody>
                  <a:tcPr/>
                </a:tc>
                <a:tc>
                  <a:txBody>
                    <a:bodyPr/>
                    <a:lstStyle/>
                    <a:p>
                      <a:r>
                        <a:rPr lang="en-SG" sz="1600" noProof="0" dirty="0"/>
                        <a:t>Manual posting process for inter-company accounting</a:t>
                      </a:r>
                    </a:p>
                  </a:txBody>
                  <a:tcPr/>
                </a:tc>
                <a:tc>
                  <a:txBody>
                    <a:bodyPr/>
                    <a:lstStyle/>
                    <a:p>
                      <a:r>
                        <a:rPr lang="en-SG" sz="1600" noProof="0" dirty="0"/>
                        <a:t>Synchronise ERP and TMS</a:t>
                      </a:r>
                    </a:p>
                  </a:txBody>
                  <a:tcPr/>
                </a:tc>
                <a:tc>
                  <a:txBody>
                    <a:bodyPr/>
                    <a:lstStyle/>
                    <a:p>
                      <a:r>
                        <a:rPr lang="en-SG" sz="1600" noProof="0" dirty="0"/>
                        <a:t>Internal process owner buy-in</a:t>
                      </a:r>
                    </a:p>
                  </a:txBody>
                  <a:tcPr/>
                </a:tc>
                <a:tc>
                  <a:txBody>
                    <a:bodyPr/>
                    <a:lstStyle/>
                    <a:p>
                      <a:r>
                        <a:rPr lang="en-SG" sz="1600" noProof="0" dirty="0"/>
                        <a:t>Internal process owner buy-in</a:t>
                      </a:r>
                    </a:p>
                  </a:txBody>
                  <a:tcPr/>
                </a:tc>
                <a:extLst>
                  <a:ext uri="{0D108BD9-81ED-4DB2-BD59-A6C34878D82A}">
                    <a16:rowId xmlns:a16="http://schemas.microsoft.com/office/drawing/2014/main" val="2607276514"/>
                  </a:ext>
                </a:extLst>
              </a:tr>
              <a:tr h="370840">
                <a:tc>
                  <a:txBody>
                    <a:bodyPr/>
                    <a:lstStyle/>
                    <a:p>
                      <a:r>
                        <a:rPr lang="en-SG" sz="1600" noProof="0"/>
                        <a:t>Solution</a:t>
                      </a:r>
                    </a:p>
                  </a:txBody>
                  <a:tcPr/>
                </a:tc>
                <a:tc>
                  <a:txBody>
                    <a:bodyPr/>
                    <a:lstStyle/>
                    <a:p>
                      <a:r>
                        <a:rPr lang="en-SG" sz="1600" noProof="0"/>
                        <a:t>A combination of physical and notional pooling solution for both domestic and cross border</a:t>
                      </a:r>
                    </a:p>
                  </a:txBody>
                  <a:tcPr/>
                </a:tc>
                <a:tc>
                  <a:txBody>
                    <a:bodyPr/>
                    <a:lstStyle/>
                    <a:p>
                      <a:r>
                        <a:rPr lang="en-SG" sz="1600" noProof="0" dirty="0"/>
                        <a:t>IHB to control funding for payment</a:t>
                      </a:r>
                    </a:p>
                    <a:p>
                      <a:r>
                        <a:rPr lang="en-SG" sz="1600" noProof="0" dirty="0"/>
                        <a:t>Step 1: PINO markets</a:t>
                      </a:r>
                    </a:p>
                    <a:p>
                      <a:r>
                        <a:rPr lang="en-SG" sz="1600" noProof="0" dirty="0"/>
                        <a:t>Step 2: POBO markets</a:t>
                      </a:r>
                    </a:p>
                  </a:txBody>
                  <a:tcPr/>
                </a:tc>
                <a:tc>
                  <a:txBody>
                    <a:bodyPr/>
                    <a:lstStyle/>
                    <a:p>
                      <a:r>
                        <a:rPr lang="en-SG" sz="1600" noProof="0" dirty="0"/>
                        <a:t>IHB internal accounts for participating entities to support notional settlement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SG" sz="1600" noProof="0" dirty="0"/>
                        <a:t>IHB internal a/c for participating entities to support notional settlement</a:t>
                      </a:r>
                    </a:p>
                  </a:txBody>
                  <a:tcPr/>
                </a:tc>
                <a:extLst>
                  <a:ext uri="{0D108BD9-81ED-4DB2-BD59-A6C34878D82A}">
                    <a16:rowId xmlns:a16="http://schemas.microsoft.com/office/drawing/2014/main" val="2872370660"/>
                  </a:ext>
                </a:extLst>
              </a:tr>
            </a:tbl>
          </a:graphicData>
        </a:graphic>
      </p:graphicFrame>
      <p:sp>
        <p:nvSpPr>
          <p:cNvPr id="8" name="Title 7">
            <a:extLst>
              <a:ext uri="{FF2B5EF4-FFF2-40B4-BE49-F238E27FC236}">
                <a16:creationId xmlns:a16="http://schemas.microsoft.com/office/drawing/2014/main" id="{BA281B0F-C24E-C78E-FA34-15393535A038}"/>
              </a:ext>
            </a:extLst>
          </p:cNvPr>
          <p:cNvSpPr>
            <a:spLocks noGrp="1"/>
          </p:cNvSpPr>
          <p:nvPr>
            <p:ph type="title"/>
          </p:nvPr>
        </p:nvSpPr>
        <p:spPr>
          <a:xfrm>
            <a:off x="624418" y="408469"/>
            <a:ext cx="11220252" cy="495298"/>
          </a:xfrm>
        </p:spPr>
        <p:txBody>
          <a:bodyPr/>
          <a:lstStyle/>
          <a:p>
            <a:r>
              <a:rPr lang="en-US" dirty="0"/>
              <a:t>Choosing the RTC bank: scoping, solutioning to achieving RTC payback</a:t>
            </a:r>
            <a:endParaRPr lang="en-GB" dirty="0"/>
          </a:p>
        </p:txBody>
      </p:sp>
      <p:sp>
        <p:nvSpPr>
          <p:cNvPr id="3" name="TextBox 2">
            <a:extLst>
              <a:ext uri="{FF2B5EF4-FFF2-40B4-BE49-F238E27FC236}">
                <a16:creationId xmlns:a16="http://schemas.microsoft.com/office/drawing/2014/main" id="{9A0DD161-D753-C2C3-8828-1984FF1CEF9C}"/>
              </a:ext>
            </a:extLst>
          </p:cNvPr>
          <p:cNvSpPr txBox="1"/>
          <p:nvPr/>
        </p:nvSpPr>
        <p:spPr>
          <a:xfrm>
            <a:off x="1102414" y="6197784"/>
            <a:ext cx="9029558" cy="400110"/>
          </a:xfrm>
          <a:prstGeom prst="rect">
            <a:avLst/>
          </a:prstGeom>
          <a:noFill/>
          <a:ln>
            <a:noFill/>
          </a:ln>
        </p:spPr>
        <p:txBody>
          <a:bodyPr wrap="square" rtlCol="0">
            <a:spAutoFit/>
          </a:bodyPr>
          <a:lstStyle/>
          <a:p>
            <a:r>
              <a:rPr lang="en-IN" sz="1000" dirty="0"/>
              <a:t>Legend: KPI = key performance indicators, PINO = payment in the name of, POBO = payment on behalf of, ERP = enterprise resources system, </a:t>
            </a:r>
          </a:p>
          <a:p>
            <a:r>
              <a:rPr lang="en-IN" sz="1000" dirty="0"/>
              <a:t>		TMS = treasury management system, IHB = in-house bank</a:t>
            </a:r>
          </a:p>
        </p:txBody>
      </p:sp>
    </p:spTree>
    <p:extLst>
      <p:ext uri="{BB962C8B-B14F-4D97-AF65-F5344CB8AC3E}">
        <p14:creationId xmlns:p14="http://schemas.microsoft.com/office/powerpoint/2010/main" val="3323043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FAA232-15DA-25EE-B89A-277106781C78}"/>
              </a:ext>
            </a:extLst>
          </p:cNvPr>
          <p:cNvSpPr>
            <a:spLocks noGrp="1"/>
          </p:cNvSpPr>
          <p:nvPr>
            <p:ph type="title"/>
          </p:nvPr>
        </p:nvSpPr>
        <p:spPr/>
        <p:txBody>
          <a:bodyPr/>
          <a:lstStyle/>
          <a:p>
            <a:r>
              <a:rPr lang="en-US" dirty="0"/>
              <a:t>GTC Design Considerations</a:t>
            </a:r>
            <a:endParaRPr lang="en-GB" dirty="0"/>
          </a:p>
        </p:txBody>
      </p:sp>
      <p:sp>
        <p:nvSpPr>
          <p:cNvPr id="4" name="Rectangle 3">
            <a:extLst>
              <a:ext uri="{FF2B5EF4-FFF2-40B4-BE49-F238E27FC236}">
                <a16:creationId xmlns:a16="http://schemas.microsoft.com/office/drawing/2014/main" id="{784E65DE-BC43-0E2C-4850-9E039771278A}"/>
              </a:ext>
            </a:extLst>
          </p:cNvPr>
          <p:cNvSpPr/>
          <p:nvPr/>
        </p:nvSpPr>
        <p:spPr>
          <a:xfrm>
            <a:off x="561358" y="1027519"/>
            <a:ext cx="1800000" cy="9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a:t>Source of benefits</a:t>
            </a:r>
          </a:p>
        </p:txBody>
      </p:sp>
      <p:sp>
        <p:nvSpPr>
          <p:cNvPr id="5" name="Rectangle 4">
            <a:extLst>
              <a:ext uri="{FF2B5EF4-FFF2-40B4-BE49-F238E27FC236}">
                <a16:creationId xmlns:a16="http://schemas.microsoft.com/office/drawing/2014/main" id="{65C0BD77-6F37-2DD9-F3CA-DABD23406F73}"/>
              </a:ext>
            </a:extLst>
          </p:cNvPr>
          <p:cNvSpPr/>
          <p:nvPr/>
        </p:nvSpPr>
        <p:spPr>
          <a:xfrm>
            <a:off x="561358" y="2133280"/>
            <a:ext cx="1800000" cy="9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a:t>Treasury Centre Transactions</a:t>
            </a:r>
          </a:p>
        </p:txBody>
      </p:sp>
      <p:sp>
        <p:nvSpPr>
          <p:cNvPr id="6" name="Rectangle 5">
            <a:extLst>
              <a:ext uri="{FF2B5EF4-FFF2-40B4-BE49-F238E27FC236}">
                <a16:creationId xmlns:a16="http://schemas.microsoft.com/office/drawing/2014/main" id="{6E3823C9-28D2-5E83-2CB3-6E74EAD8B781}"/>
              </a:ext>
            </a:extLst>
          </p:cNvPr>
          <p:cNvSpPr/>
          <p:nvPr/>
        </p:nvSpPr>
        <p:spPr>
          <a:xfrm>
            <a:off x="561358" y="3239040"/>
            <a:ext cx="1800000" cy="3001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a:t>Economic value generated </a:t>
            </a:r>
          </a:p>
        </p:txBody>
      </p:sp>
      <p:sp>
        <p:nvSpPr>
          <p:cNvPr id="7" name="Rectangle: Rounded Corners 6">
            <a:extLst>
              <a:ext uri="{FF2B5EF4-FFF2-40B4-BE49-F238E27FC236}">
                <a16:creationId xmlns:a16="http://schemas.microsoft.com/office/drawing/2014/main" id="{C375DD66-55BA-EC97-2CC2-614AD5171BC8}"/>
              </a:ext>
            </a:extLst>
          </p:cNvPr>
          <p:cNvSpPr/>
          <p:nvPr/>
        </p:nvSpPr>
        <p:spPr>
          <a:xfrm>
            <a:off x="2469679" y="1027519"/>
            <a:ext cx="1728000" cy="972000"/>
          </a:xfrm>
          <a:prstGeom prst="roundRect">
            <a:avLst/>
          </a:prstGeom>
          <a:solidFill>
            <a:srgbClr val="C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solidFill>
              </a:rPr>
              <a:t>Cash pooling</a:t>
            </a:r>
          </a:p>
        </p:txBody>
      </p:sp>
      <p:sp>
        <p:nvSpPr>
          <p:cNvPr id="8" name="Rectangle: Rounded Corners 7">
            <a:extLst>
              <a:ext uri="{FF2B5EF4-FFF2-40B4-BE49-F238E27FC236}">
                <a16:creationId xmlns:a16="http://schemas.microsoft.com/office/drawing/2014/main" id="{732ABC9A-6056-D1DC-129B-5723F5BFCED0}"/>
              </a:ext>
            </a:extLst>
          </p:cNvPr>
          <p:cNvSpPr/>
          <p:nvPr/>
        </p:nvSpPr>
        <p:spPr>
          <a:xfrm>
            <a:off x="4480656" y="1027519"/>
            <a:ext cx="3326656" cy="972000"/>
          </a:xfrm>
          <a:prstGeom prst="roundRect">
            <a:avLst/>
          </a:prstGeom>
          <a:solidFill>
            <a:srgbClr val="C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solidFill>
              </a:rPr>
              <a:t>Payment factory/Reinvoicing service: consolidating payment (both in and out), FX and netting                             </a:t>
            </a:r>
          </a:p>
        </p:txBody>
      </p:sp>
      <p:sp>
        <p:nvSpPr>
          <p:cNvPr id="9" name="Rectangle 8">
            <a:extLst>
              <a:ext uri="{FF2B5EF4-FFF2-40B4-BE49-F238E27FC236}">
                <a16:creationId xmlns:a16="http://schemas.microsoft.com/office/drawing/2014/main" id="{238E4FC7-B424-92F7-C2D9-97F59BB45E53}"/>
              </a:ext>
            </a:extLst>
          </p:cNvPr>
          <p:cNvSpPr/>
          <p:nvPr/>
        </p:nvSpPr>
        <p:spPr>
          <a:xfrm>
            <a:off x="2469679" y="2288209"/>
            <a:ext cx="1728000" cy="950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Intra-group financing</a:t>
            </a:r>
          </a:p>
        </p:txBody>
      </p:sp>
      <p:cxnSp>
        <p:nvCxnSpPr>
          <p:cNvPr id="16" name="Straight Connector 15">
            <a:extLst>
              <a:ext uri="{FF2B5EF4-FFF2-40B4-BE49-F238E27FC236}">
                <a16:creationId xmlns:a16="http://schemas.microsoft.com/office/drawing/2014/main" id="{48C3C6F3-C65C-7432-ACCC-D3E704F014E6}"/>
              </a:ext>
            </a:extLst>
          </p:cNvPr>
          <p:cNvCxnSpPr>
            <a:cxnSpLocks/>
          </p:cNvCxnSpPr>
          <p:nvPr/>
        </p:nvCxnSpPr>
        <p:spPr>
          <a:xfrm>
            <a:off x="2444463" y="2066399"/>
            <a:ext cx="5362849" cy="0"/>
          </a:xfrm>
          <a:prstGeom prst="line">
            <a:avLst/>
          </a:prstGeom>
          <a:ln>
            <a:solidFill>
              <a:srgbClr val="A8A9A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2B17B4-11BE-CC1E-A69A-5C83DE3CB5E4}"/>
              </a:ext>
            </a:extLst>
          </p:cNvPr>
          <p:cNvCxnSpPr>
            <a:cxnSpLocks/>
          </p:cNvCxnSpPr>
          <p:nvPr/>
        </p:nvCxnSpPr>
        <p:spPr>
          <a:xfrm>
            <a:off x="2444463" y="3142616"/>
            <a:ext cx="5362849" cy="0"/>
          </a:xfrm>
          <a:prstGeom prst="line">
            <a:avLst/>
          </a:prstGeom>
          <a:ln>
            <a:solidFill>
              <a:srgbClr val="A8A9AA"/>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830017D-DE83-330D-8E20-F61F1A0E9AEE}"/>
              </a:ext>
            </a:extLst>
          </p:cNvPr>
          <p:cNvSpPr/>
          <p:nvPr/>
        </p:nvSpPr>
        <p:spPr>
          <a:xfrm>
            <a:off x="2472356" y="3295842"/>
            <a:ext cx="1728000" cy="2944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300"/>
              </a:spcAft>
              <a:buFont typeface="Arial" panose="020B0604020202020204" pitchFamily="34" charset="0"/>
              <a:buChar char="•"/>
            </a:pPr>
            <a:r>
              <a:rPr lang="en-GB" sz="1200" dirty="0">
                <a:solidFill>
                  <a:schemeClr val="tx2">
                    <a:lumMod val="75000"/>
                  </a:schemeClr>
                </a:solidFill>
              </a:rPr>
              <a:t>Tax holiday for inter-company treasury income </a:t>
            </a:r>
          </a:p>
          <a:p>
            <a:pPr marL="285750" indent="-285750">
              <a:spcAft>
                <a:spcPts val="300"/>
              </a:spcAft>
              <a:buFont typeface="Arial" panose="020B0604020202020204" pitchFamily="34" charset="0"/>
              <a:buChar char="•"/>
            </a:pPr>
            <a:r>
              <a:rPr lang="en-GB" sz="1200" dirty="0">
                <a:solidFill>
                  <a:schemeClr val="tx2">
                    <a:lumMod val="75000"/>
                  </a:schemeClr>
                </a:solidFill>
              </a:rPr>
              <a:t>Zero interest WHT </a:t>
            </a:r>
          </a:p>
          <a:p>
            <a:pPr marL="285750" indent="-285750">
              <a:spcAft>
                <a:spcPts val="300"/>
              </a:spcAft>
              <a:buFont typeface="Arial" panose="020B0604020202020204" pitchFamily="34" charset="0"/>
              <a:buChar char="•"/>
            </a:pPr>
            <a:r>
              <a:rPr lang="en-GB" sz="1200" dirty="0">
                <a:solidFill>
                  <a:schemeClr val="tx2">
                    <a:lumMod val="75000"/>
                  </a:schemeClr>
                </a:solidFill>
              </a:rPr>
              <a:t>Notional pooling in GIFT City offering MNCs flexibility in balancing liquidity mismatch without FX conversion between two foreign currencies</a:t>
            </a:r>
          </a:p>
          <a:p>
            <a:pPr marL="285750" indent="-285750">
              <a:spcAft>
                <a:spcPts val="300"/>
              </a:spcAft>
              <a:buFont typeface="Arial" panose="020B0604020202020204" pitchFamily="34" charset="0"/>
              <a:buChar char="•"/>
            </a:pPr>
            <a:r>
              <a:rPr lang="en-GB" sz="1200" dirty="0">
                <a:solidFill>
                  <a:schemeClr val="tx2">
                    <a:lumMod val="75000"/>
                  </a:schemeClr>
                </a:solidFill>
              </a:rPr>
              <a:t>Tax holiday for cash investment</a:t>
            </a:r>
          </a:p>
        </p:txBody>
      </p:sp>
      <p:sp>
        <p:nvSpPr>
          <p:cNvPr id="19" name="Rectangle 18">
            <a:extLst>
              <a:ext uri="{FF2B5EF4-FFF2-40B4-BE49-F238E27FC236}">
                <a16:creationId xmlns:a16="http://schemas.microsoft.com/office/drawing/2014/main" id="{E5C39687-E7AE-E9CE-15C4-BA85E154EF5C}"/>
              </a:ext>
            </a:extLst>
          </p:cNvPr>
          <p:cNvSpPr/>
          <p:nvPr/>
        </p:nvSpPr>
        <p:spPr>
          <a:xfrm>
            <a:off x="4172607" y="3295846"/>
            <a:ext cx="1903752" cy="3097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300"/>
              </a:spcAft>
              <a:buFont typeface="Arial" panose="020B0604020202020204" pitchFamily="34" charset="0"/>
              <a:buChar char="•"/>
            </a:pPr>
            <a:r>
              <a:rPr lang="en-GB" sz="1200" dirty="0">
                <a:solidFill>
                  <a:schemeClr val="tx2">
                    <a:lumMod val="75000"/>
                  </a:schemeClr>
                </a:solidFill>
              </a:rPr>
              <a:t>One central payment hub for USD/other foreign currencies</a:t>
            </a:r>
          </a:p>
          <a:p>
            <a:pPr marL="285750" indent="-285750">
              <a:spcAft>
                <a:spcPts val="300"/>
              </a:spcAft>
              <a:buFont typeface="Arial" panose="020B0604020202020204" pitchFamily="34" charset="0"/>
              <a:buChar char="•"/>
            </a:pPr>
            <a:r>
              <a:rPr lang="en-GB" sz="1200" dirty="0">
                <a:solidFill>
                  <a:schemeClr val="tx2">
                    <a:lumMod val="75000"/>
                  </a:schemeClr>
                </a:solidFill>
              </a:rPr>
              <a:t>Reduced transaction cost and operating risk by reducing number of bank a/c’s and the use of internal netting (notional settlement)</a:t>
            </a:r>
          </a:p>
          <a:p>
            <a:pPr marL="285750" indent="-285750">
              <a:spcAft>
                <a:spcPts val="300"/>
              </a:spcAft>
              <a:buFont typeface="Arial" panose="020B0604020202020204" pitchFamily="34" charset="0"/>
              <a:buChar char="•"/>
            </a:pPr>
            <a:r>
              <a:rPr lang="en-GB" sz="1200" dirty="0">
                <a:solidFill>
                  <a:schemeClr val="tx2">
                    <a:lumMod val="75000"/>
                  </a:schemeClr>
                </a:solidFill>
              </a:rPr>
              <a:t>Centrally managed FX risk arisen of reinvoicing flow (as long as one leg is foreign currency)</a:t>
            </a:r>
          </a:p>
        </p:txBody>
      </p:sp>
      <p:sp>
        <p:nvSpPr>
          <p:cNvPr id="20" name="Rectangle 19">
            <a:extLst>
              <a:ext uri="{FF2B5EF4-FFF2-40B4-BE49-F238E27FC236}">
                <a16:creationId xmlns:a16="http://schemas.microsoft.com/office/drawing/2014/main" id="{539D611D-9EAB-C0B0-D12B-5BC6F9FE3145}"/>
              </a:ext>
            </a:extLst>
          </p:cNvPr>
          <p:cNvSpPr/>
          <p:nvPr/>
        </p:nvSpPr>
        <p:spPr>
          <a:xfrm>
            <a:off x="6032941" y="3295842"/>
            <a:ext cx="1907312" cy="2944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300"/>
              </a:spcAft>
              <a:buFont typeface="Arial" panose="020B0604020202020204" pitchFamily="34" charset="0"/>
              <a:buChar char="•"/>
            </a:pPr>
            <a:r>
              <a:rPr lang="en-GB" sz="1200" dirty="0">
                <a:solidFill>
                  <a:schemeClr val="tx2">
                    <a:lumMod val="75000"/>
                  </a:schemeClr>
                </a:solidFill>
              </a:rPr>
              <a:t>Accelerated receipt of overseas revenue</a:t>
            </a:r>
          </a:p>
          <a:p>
            <a:pPr marL="285750" indent="-285750">
              <a:spcAft>
                <a:spcPts val="300"/>
              </a:spcAft>
              <a:buFont typeface="Arial" panose="020B0604020202020204" pitchFamily="34" charset="0"/>
              <a:buChar char="•"/>
            </a:pPr>
            <a:r>
              <a:rPr lang="en-GB" sz="1200" dirty="0">
                <a:solidFill>
                  <a:schemeClr val="tx2">
                    <a:lumMod val="75000"/>
                  </a:schemeClr>
                </a:solidFill>
              </a:rPr>
              <a:t>Tax holiday for reinvoicing income</a:t>
            </a:r>
          </a:p>
          <a:p>
            <a:pPr marL="285750" indent="-285750">
              <a:spcAft>
                <a:spcPts val="300"/>
              </a:spcAft>
              <a:buFont typeface="Arial" panose="020B0604020202020204" pitchFamily="34" charset="0"/>
              <a:buChar char="•"/>
            </a:pPr>
            <a:r>
              <a:rPr lang="en-GB" sz="1200" dirty="0">
                <a:solidFill>
                  <a:schemeClr val="tx1"/>
                </a:solidFill>
              </a:rPr>
              <a:t>Receipt in multiple currencies (e.g. EUR, USD, GBP) can be kept in GIFT in form of multi-currency notional pool (MCNP) to maximise return in the original currencies and lower FX conversion cost</a:t>
            </a:r>
          </a:p>
        </p:txBody>
      </p:sp>
      <p:sp>
        <p:nvSpPr>
          <p:cNvPr id="22" name="Rectangle 21">
            <a:extLst>
              <a:ext uri="{FF2B5EF4-FFF2-40B4-BE49-F238E27FC236}">
                <a16:creationId xmlns:a16="http://schemas.microsoft.com/office/drawing/2014/main" id="{157ACC91-BD9F-A40C-ED98-E2EB147F1D10}"/>
              </a:ext>
            </a:extLst>
          </p:cNvPr>
          <p:cNvSpPr/>
          <p:nvPr/>
        </p:nvSpPr>
        <p:spPr>
          <a:xfrm>
            <a:off x="9755722" y="3267443"/>
            <a:ext cx="2036887" cy="2971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300"/>
              </a:spcAft>
              <a:buFont typeface="Arial" panose="020B0604020202020204" pitchFamily="34" charset="0"/>
              <a:buChar char="•"/>
            </a:pPr>
            <a:r>
              <a:rPr lang="en-GB" sz="1200" dirty="0">
                <a:solidFill>
                  <a:schemeClr val="tx1"/>
                </a:solidFill>
              </a:rPr>
              <a:t>Treasury management system (TMS) to unify the flow among GTC, HQ Treasury and related entities to maximise efficiency</a:t>
            </a:r>
          </a:p>
          <a:p>
            <a:pPr marL="285750" indent="-285750">
              <a:spcAft>
                <a:spcPts val="300"/>
              </a:spcAft>
              <a:buFont typeface="Arial" panose="020B0604020202020204" pitchFamily="34" charset="0"/>
              <a:buChar char="•"/>
            </a:pPr>
            <a:r>
              <a:rPr lang="en-GB" sz="1200" dirty="0">
                <a:solidFill>
                  <a:schemeClr val="tx1"/>
                </a:solidFill>
              </a:rPr>
              <a:t>GTC regulated by IFSCA is an efficient setup to standardise BEPS reporting/audit on intra-group transactions to minimise tax compliance cost</a:t>
            </a:r>
          </a:p>
        </p:txBody>
      </p:sp>
      <p:sp>
        <p:nvSpPr>
          <p:cNvPr id="24" name="TextBox 23">
            <a:extLst>
              <a:ext uri="{FF2B5EF4-FFF2-40B4-BE49-F238E27FC236}">
                <a16:creationId xmlns:a16="http://schemas.microsoft.com/office/drawing/2014/main" id="{C9E1B968-269B-6162-E914-99AC470D2466}"/>
              </a:ext>
            </a:extLst>
          </p:cNvPr>
          <p:cNvSpPr txBox="1"/>
          <p:nvPr/>
        </p:nvSpPr>
        <p:spPr>
          <a:xfrm>
            <a:off x="8169727" y="2559052"/>
            <a:ext cx="1809962" cy="523220"/>
          </a:xfrm>
          <a:prstGeom prst="rect">
            <a:avLst/>
          </a:prstGeom>
          <a:noFill/>
        </p:spPr>
        <p:txBody>
          <a:bodyPr wrap="square">
            <a:spAutoFit/>
          </a:bodyPr>
          <a:lstStyle/>
          <a:p>
            <a:pPr algn="ctr"/>
            <a:r>
              <a:rPr lang="en-GB" sz="1400" b="1" dirty="0"/>
              <a:t>Capital/Regulatory efficiency</a:t>
            </a:r>
            <a:endParaRPr lang="en-GB" sz="1400" b="1" dirty="0">
              <a:solidFill>
                <a:schemeClr val="tx1"/>
              </a:solidFill>
            </a:endParaRPr>
          </a:p>
        </p:txBody>
      </p:sp>
      <p:sp>
        <p:nvSpPr>
          <p:cNvPr id="26" name="TextBox 25">
            <a:extLst>
              <a:ext uri="{FF2B5EF4-FFF2-40B4-BE49-F238E27FC236}">
                <a16:creationId xmlns:a16="http://schemas.microsoft.com/office/drawing/2014/main" id="{5367BAB8-E249-60A0-B328-9EDEC5494070}"/>
              </a:ext>
            </a:extLst>
          </p:cNvPr>
          <p:cNvSpPr txBox="1"/>
          <p:nvPr/>
        </p:nvSpPr>
        <p:spPr>
          <a:xfrm>
            <a:off x="9956522" y="2546086"/>
            <a:ext cx="1548000" cy="523220"/>
          </a:xfrm>
          <a:prstGeom prst="rect">
            <a:avLst/>
          </a:prstGeom>
          <a:noFill/>
        </p:spPr>
        <p:txBody>
          <a:bodyPr wrap="square">
            <a:spAutoFit/>
          </a:bodyPr>
          <a:lstStyle/>
          <a:p>
            <a:pPr algn="ctr"/>
            <a:r>
              <a:rPr lang="en-GB" sz="1400" b="1" dirty="0">
                <a:solidFill>
                  <a:schemeClr val="tx1"/>
                </a:solidFill>
              </a:rPr>
              <a:t>Technology and Compliance</a:t>
            </a:r>
          </a:p>
        </p:txBody>
      </p:sp>
      <p:sp>
        <p:nvSpPr>
          <p:cNvPr id="27" name="TextBox 26">
            <a:extLst>
              <a:ext uri="{FF2B5EF4-FFF2-40B4-BE49-F238E27FC236}">
                <a16:creationId xmlns:a16="http://schemas.microsoft.com/office/drawing/2014/main" id="{63C07448-A4AB-7A00-5290-D68F62EBB588}"/>
              </a:ext>
            </a:extLst>
          </p:cNvPr>
          <p:cNvSpPr txBox="1"/>
          <p:nvPr/>
        </p:nvSpPr>
        <p:spPr>
          <a:xfrm>
            <a:off x="6377957" y="2807696"/>
            <a:ext cx="1548000" cy="307777"/>
          </a:xfrm>
          <a:prstGeom prst="rect">
            <a:avLst/>
          </a:prstGeom>
          <a:noFill/>
        </p:spPr>
        <p:txBody>
          <a:bodyPr wrap="square">
            <a:spAutoFit/>
          </a:bodyPr>
          <a:lstStyle/>
          <a:p>
            <a:pPr algn="ctr"/>
            <a:r>
              <a:rPr lang="en-GB" sz="1400" b="1" dirty="0">
                <a:solidFill>
                  <a:schemeClr val="tx1"/>
                </a:solidFill>
              </a:rPr>
              <a:t>Receipt</a:t>
            </a:r>
          </a:p>
        </p:txBody>
      </p:sp>
      <p:sp>
        <p:nvSpPr>
          <p:cNvPr id="28" name="TextBox 27">
            <a:extLst>
              <a:ext uri="{FF2B5EF4-FFF2-40B4-BE49-F238E27FC236}">
                <a16:creationId xmlns:a16="http://schemas.microsoft.com/office/drawing/2014/main" id="{29EDBDAB-E0B0-4482-F973-26351982AD8C}"/>
              </a:ext>
            </a:extLst>
          </p:cNvPr>
          <p:cNvSpPr txBox="1"/>
          <p:nvPr/>
        </p:nvSpPr>
        <p:spPr>
          <a:xfrm>
            <a:off x="4622242" y="2807696"/>
            <a:ext cx="1548000" cy="307777"/>
          </a:xfrm>
          <a:prstGeom prst="rect">
            <a:avLst/>
          </a:prstGeom>
          <a:noFill/>
        </p:spPr>
        <p:txBody>
          <a:bodyPr wrap="square">
            <a:spAutoFit/>
          </a:bodyPr>
          <a:lstStyle/>
          <a:p>
            <a:pPr algn="ctr"/>
            <a:r>
              <a:rPr lang="en-GB" sz="1400" b="1" dirty="0">
                <a:solidFill>
                  <a:schemeClr val="tx1"/>
                </a:solidFill>
              </a:rPr>
              <a:t>Payment	</a:t>
            </a:r>
          </a:p>
        </p:txBody>
      </p:sp>
      <p:pic>
        <p:nvPicPr>
          <p:cNvPr id="30" name="Graphic 29" descr="Money with solid fill">
            <a:extLst>
              <a:ext uri="{FF2B5EF4-FFF2-40B4-BE49-F238E27FC236}">
                <a16:creationId xmlns:a16="http://schemas.microsoft.com/office/drawing/2014/main" id="{2CF1BD10-5883-5BFF-84EE-9303CA68A1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53679" y="2093543"/>
            <a:ext cx="360000" cy="360000"/>
          </a:xfrm>
          <a:prstGeom prst="rect">
            <a:avLst/>
          </a:prstGeom>
        </p:spPr>
      </p:pic>
      <p:pic>
        <p:nvPicPr>
          <p:cNvPr id="32" name="Graphic 31" descr="Payroll with solid fill">
            <a:extLst>
              <a:ext uri="{FF2B5EF4-FFF2-40B4-BE49-F238E27FC236}">
                <a16:creationId xmlns:a16="http://schemas.microsoft.com/office/drawing/2014/main" id="{7A1FF9EA-0012-E1D8-8FD9-1E9FDD9139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4656" y="2450527"/>
            <a:ext cx="360000" cy="360000"/>
          </a:xfrm>
          <a:prstGeom prst="rect">
            <a:avLst/>
          </a:prstGeom>
        </p:spPr>
      </p:pic>
      <p:pic>
        <p:nvPicPr>
          <p:cNvPr id="34" name="Graphic 33" descr="Bank with solid fill">
            <a:extLst>
              <a:ext uri="{FF2B5EF4-FFF2-40B4-BE49-F238E27FC236}">
                <a16:creationId xmlns:a16="http://schemas.microsoft.com/office/drawing/2014/main" id="{7E11F5DC-3CE8-8F84-B9D5-71855FC921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68649" y="2176654"/>
            <a:ext cx="360000" cy="360000"/>
          </a:xfrm>
          <a:prstGeom prst="rect">
            <a:avLst/>
          </a:prstGeom>
        </p:spPr>
      </p:pic>
      <p:pic>
        <p:nvPicPr>
          <p:cNvPr id="36" name="Graphic 35" descr="Euro with solid fill">
            <a:extLst>
              <a:ext uri="{FF2B5EF4-FFF2-40B4-BE49-F238E27FC236}">
                <a16:creationId xmlns:a16="http://schemas.microsoft.com/office/drawing/2014/main" id="{F71D3424-0277-0411-A72D-53A9472B08F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74773" y="2182053"/>
            <a:ext cx="300241" cy="300241"/>
          </a:xfrm>
          <a:prstGeom prst="rect">
            <a:avLst/>
          </a:prstGeom>
        </p:spPr>
      </p:pic>
      <p:pic>
        <p:nvPicPr>
          <p:cNvPr id="38" name="Graphic 37" descr="Yuan with solid fill">
            <a:extLst>
              <a:ext uri="{FF2B5EF4-FFF2-40B4-BE49-F238E27FC236}">
                <a16:creationId xmlns:a16="http://schemas.microsoft.com/office/drawing/2014/main" id="{CA41E820-8154-EB1A-63FB-F4AB68607B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04696" y="2211042"/>
            <a:ext cx="300241" cy="300241"/>
          </a:xfrm>
          <a:prstGeom prst="rect">
            <a:avLst/>
          </a:prstGeom>
        </p:spPr>
      </p:pic>
      <p:pic>
        <p:nvPicPr>
          <p:cNvPr id="40" name="Graphic 39" descr="Download with solid fill">
            <a:extLst>
              <a:ext uri="{FF2B5EF4-FFF2-40B4-BE49-F238E27FC236}">
                <a16:creationId xmlns:a16="http://schemas.microsoft.com/office/drawing/2014/main" id="{09D52DEF-62FD-3632-5713-07F5956040E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84981" y="2493826"/>
            <a:ext cx="360000" cy="360000"/>
          </a:xfrm>
          <a:prstGeom prst="rect">
            <a:avLst/>
          </a:prstGeom>
        </p:spPr>
      </p:pic>
      <p:sp>
        <p:nvSpPr>
          <p:cNvPr id="14" name="Rectangle 13">
            <a:extLst>
              <a:ext uri="{FF2B5EF4-FFF2-40B4-BE49-F238E27FC236}">
                <a16:creationId xmlns:a16="http://schemas.microsoft.com/office/drawing/2014/main" id="{F5CF2C51-E017-D1D1-2F24-B61B7AB01E5E}"/>
              </a:ext>
            </a:extLst>
          </p:cNvPr>
          <p:cNvSpPr/>
          <p:nvPr/>
        </p:nvSpPr>
        <p:spPr>
          <a:xfrm>
            <a:off x="8090288" y="3310987"/>
            <a:ext cx="1753653" cy="2837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300"/>
              </a:spcAft>
              <a:buFont typeface="Arial" panose="020B0604020202020204" pitchFamily="34" charset="0"/>
              <a:buChar char="•"/>
            </a:pPr>
            <a:r>
              <a:rPr lang="en-GB" sz="1200" dirty="0">
                <a:solidFill>
                  <a:schemeClr val="tx1"/>
                </a:solidFill>
              </a:rPr>
              <a:t>The requirements to setting up GTC (e.g. the US$0.2 million minimum equity) offer MNCs an attractive platform to manage global cash/treasury risk</a:t>
            </a:r>
          </a:p>
          <a:p>
            <a:pPr marL="285750" indent="-285750">
              <a:spcAft>
                <a:spcPts val="300"/>
              </a:spcAft>
              <a:buFont typeface="Arial" panose="020B0604020202020204" pitchFamily="34" charset="0"/>
              <a:buChar char="•"/>
            </a:pPr>
            <a:r>
              <a:rPr lang="en-GB" sz="1200" dirty="0">
                <a:solidFill>
                  <a:schemeClr val="tx1"/>
                </a:solidFill>
              </a:rPr>
              <a:t>IFSCA a one-stop unified regulator</a:t>
            </a:r>
          </a:p>
          <a:p>
            <a:pPr marL="285750" indent="-285750">
              <a:spcAft>
                <a:spcPts val="300"/>
              </a:spcAft>
              <a:buFont typeface="Arial" panose="020B0604020202020204" pitchFamily="34" charset="0"/>
              <a:buChar char="•"/>
            </a:pPr>
            <a:r>
              <a:rPr lang="en-GB" sz="1200" dirty="0">
                <a:solidFill>
                  <a:schemeClr val="tx1"/>
                </a:solidFill>
              </a:rPr>
              <a:t>Enhanced ROI for GTC improves competitiveness for global business</a:t>
            </a:r>
          </a:p>
        </p:txBody>
      </p:sp>
      <p:sp>
        <p:nvSpPr>
          <p:cNvPr id="25" name="Rectangle: Rounded Corners 24">
            <a:extLst>
              <a:ext uri="{FF2B5EF4-FFF2-40B4-BE49-F238E27FC236}">
                <a16:creationId xmlns:a16="http://schemas.microsoft.com/office/drawing/2014/main" id="{A4D9214B-1938-335F-2A3D-9DBCF2F90996}"/>
              </a:ext>
            </a:extLst>
          </p:cNvPr>
          <p:cNvSpPr/>
          <p:nvPr/>
        </p:nvSpPr>
        <p:spPr>
          <a:xfrm>
            <a:off x="8334198" y="1060155"/>
            <a:ext cx="3326656" cy="972000"/>
          </a:xfrm>
          <a:prstGeom prst="roundRect">
            <a:avLst/>
          </a:prstGeom>
          <a:solidFill>
            <a:srgbClr val="C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Other considerations/benefits</a:t>
            </a:r>
            <a:endParaRPr lang="en-GB" sz="1400" b="1" dirty="0">
              <a:solidFill>
                <a:schemeClr val="accent1"/>
              </a:solidFill>
            </a:endParaRPr>
          </a:p>
        </p:txBody>
      </p:sp>
      <p:sp>
        <p:nvSpPr>
          <p:cNvPr id="29" name="Rectangle 28">
            <a:extLst>
              <a:ext uri="{FF2B5EF4-FFF2-40B4-BE49-F238E27FC236}">
                <a16:creationId xmlns:a16="http://schemas.microsoft.com/office/drawing/2014/main" id="{A1765FB3-8468-7C8A-6A2E-627C1AF68DD5}"/>
              </a:ext>
            </a:extLst>
          </p:cNvPr>
          <p:cNvSpPr/>
          <p:nvPr/>
        </p:nvSpPr>
        <p:spPr>
          <a:xfrm>
            <a:off x="405026" y="947056"/>
            <a:ext cx="7535226" cy="5502473"/>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4E502490-3E10-234C-171F-654A2246A4FA}"/>
              </a:ext>
            </a:extLst>
          </p:cNvPr>
          <p:cNvSpPr/>
          <p:nvPr/>
        </p:nvSpPr>
        <p:spPr>
          <a:xfrm>
            <a:off x="8090289" y="945031"/>
            <a:ext cx="3702320" cy="550449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59584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BE6348-B7A4-2F74-B068-ABB48554965F}"/>
              </a:ext>
            </a:extLst>
          </p:cNvPr>
          <p:cNvSpPr>
            <a:spLocks noGrp="1"/>
          </p:cNvSpPr>
          <p:nvPr>
            <p:ph type="title"/>
          </p:nvPr>
        </p:nvSpPr>
        <p:spPr/>
        <p:txBody>
          <a:bodyPr/>
          <a:lstStyle/>
          <a:p>
            <a:r>
              <a:rPr lang="en-US" dirty="0"/>
              <a:t>Curating a product adoption strategy</a:t>
            </a:r>
            <a:endParaRPr lang="en-GB" dirty="0"/>
          </a:p>
        </p:txBody>
      </p:sp>
      <p:sp>
        <p:nvSpPr>
          <p:cNvPr id="4" name="Rectangle 3">
            <a:extLst>
              <a:ext uri="{FF2B5EF4-FFF2-40B4-BE49-F238E27FC236}">
                <a16:creationId xmlns:a16="http://schemas.microsoft.com/office/drawing/2014/main" id="{1A301F2E-89FB-667E-6310-533AC6B9972B}"/>
              </a:ext>
            </a:extLst>
          </p:cNvPr>
          <p:cNvSpPr/>
          <p:nvPr/>
        </p:nvSpPr>
        <p:spPr>
          <a:xfrm>
            <a:off x="1286274" y="1094193"/>
            <a:ext cx="2376000" cy="1391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a:t>Physical cash pooling structure in GIFT</a:t>
            </a:r>
          </a:p>
        </p:txBody>
      </p:sp>
      <p:sp>
        <p:nvSpPr>
          <p:cNvPr id="5" name="Rectangle 4">
            <a:extLst>
              <a:ext uri="{FF2B5EF4-FFF2-40B4-BE49-F238E27FC236}">
                <a16:creationId xmlns:a16="http://schemas.microsoft.com/office/drawing/2014/main" id="{5C919BCE-4272-BCF0-F4CF-F446F4BFA1B8}"/>
              </a:ext>
            </a:extLst>
          </p:cNvPr>
          <p:cNvSpPr/>
          <p:nvPr/>
        </p:nvSpPr>
        <p:spPr>
          <a:xfrm>
            <a:off x="4729740" y="1094193"/>
            <a:ext cx="2454826" cy="1391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a:t>Notional cash pooling structure in GIFT</a:t>
            </a:r>
          </a:p>
        </p:txBody>
      </p:sp>
      <p:sp>
        <p:nvSpPr>
          <p:cNvPr id="6" name="Rectangle 5">
            <a:extLst>
              <a:ext uri="{FF2B5EF4-FFF2-40B4-BE49-F238E27FC236}">
                <a16:creationId xmlns:a16="http://schemas.microsoft.com/office/drawing/2014/main" id="{01850003-ED49-86FF-B9C3-32D4F69C237B}"/>
              </a:ext>
            </a:extLst>
          </p:cNvPr>
          <p:cNvSpPr/>
          <p:nvPr/>
        </p:nvSpPr>
        <p:spPr>
          <a:xfrm>
            <a:off x="8107899" y="1094193"/>
            <a:ext cx="2376000" cy="13918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a:t>Interest optimisation structure for overseas trapped cash markets</a:t>
            </a:r>
          </a:p>
        </p:txBody>
      </p:sp>
      <p:sp>
        <p:nvSpPr>
          <p:cNvPr id="8" name="Rectangle 7">
            <a:extLst>
              <a:ext uri="{FF2B5EF4-FFF2-40B4-BE49-F238E27FC236}">
                <a16:creationId xmlns:a16="http://schemas.microsoft.com/office/drawing/2014/main" id="{97859B6B-23E5-9B80-99D2-1C978782AB6C}"/>
              </a:ext>
            </a:extLst>
          </p:cNvPr>
          <p:cNvSpPr/>
          <p:nvPr/>
        </p:nvSpPr>
        <p:spPr>
          <a:xfrm rot="16200000">
            <a:off x="-71706" y="4296264"/>
            <a:ext cx="2376000" cy="243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400" b="1" dirty="0">
                <a:solidFill>
                  <a:schemeClr val="accent1"/>
                </a:solidFill>
              </a:rPr>
              <a:t>Description of product</a:t>
            </a:r>
          </a:p>
        </p:txBody>
      </p:sp>
      <p:sp>
        <p:nvSpPr>
          <p:cNvPr id="9" name="Rectangle 8">
            <a:extLst>
              <a:ext uri="{FF2B5EF4-FFF2-40B4-BE49-F238E27FC236}">
                <a16:creationId xmlns:a16="http://schemas.microsoft.com/office/drawing/2014/main" id="{8C23451B-CD34-6DC5-A49A-B084CA0B7EB9}"/>
              </a:ext>
            </a:extLst>
          </p:cNvPr>
          <p:cNvSpPr/>
          <p:nvPr/>
        </p:nvSpPr>
        <p:spPr>
          <a:xfrm>
            <a:off x="1286276" y="2600324"/>
            <a:ext cx="2376000" cy="3460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171450" indent="-171450">
              <a:spcAft>
                <a:spcPts val="600"/>
              </a:spcAft>
              <a:buFont typeface="Arial" panose="020B0604020202020204" pitchFamily="34" charset="0"/>
              <a:buChar char="•"/>
            </a:pPr>
            <a:r>
              <a:rPr lang="en-GB" sz="1200" b="1" dirty="0">
                <a:solidFill>
                  <a:schemeClr val="tx1"/>
                </a:solidFill>
              </a:rPr>
              <a:t>Pool header in GIFT City TC</a:t>
            </a:r>
          </a:p>
          <a:p>
            <a:pPr marL="171450" indent="-171450">
              <a:spcAft>
                <a:spcPts val="600"/>
              </a:spcAft>
              <a:buFont typeface="Arial" panose="020B0604020202020204" pitchFamily="34" charset="0"/>
              <a:buChar char="•"/>
            </a:pPr>
            <a:r>
              <a:rPr lang="en-GB" sz="1200" b="1" dirty="0">
                <a:solidFill>
                  <a:schemeClr val="tx1"/>
                </a:solidFill>
              </a:rPr>
              <a:t>Direct cross-border pooling</a:t>
            </a:r>
          </a:p>
          <a:p>
            <a:pPr marL="536575" lvl="1" indent="-273050">
              <a:spcAft>
                <a:spcPts val="600"/>
              </a:spcAft>
              <a:buFont typeface="Courier New" panose="02070309020205020404" pitchFamily="49" charset="0"/>
              <a:buChar char="o"/>
            </a:pPr>
            <a:r>
              <a:rPr lang="en-GB" sz="1200" dirty="0">
                <a:solidFill>
                  <a:schemeClr val="tx1"/>
                </a:solidFill>
              </a:rPr>
              <a:t>MT101 SWIFT instruction to local banks in overseas to sweep to GIFT City </a:t>
            </a:r>
          </a:p>
          <a:p>
            <a:pPr marL="171450" indent="-171450">
              <a:spcAft>
                <a:spcPts val="600"/>
              </a:spcAft>
              <a:buFont typeface="Arial" panose="020B0604020202020204" pitchFamily="34" charset="0"/>
              <a:buChar char="•"/>
            </a:pPr>
            <a:r>
              <a:rPr lang="en-GB" sz="1200" dirty="0">
                <a:solidFill>
                  <a:schemeClr val="tx1"/>
                </a:solidFill>
              </a:rPr>
              <a:t>Need to select a single (USD) currency as </a:t>
            </a:r>
            <a:r>
              <a:rPr lang="en-GB" sz="1200" b="1" dirty="0">
                <a:solidFill>
                  <a:schemeClr val="tx1"/>
                </a:solidFill>
              </a:rPr>
              <a:t>pool-currency</a:t>
            </a:r>
          </a:p>
          <a:p>
            <a:pPr marL="171450" indent="-171450">
              <a:spcAft>
                <a:spcPts val="600"/>
              </a:spcAft>
              <a:buFont typeface="Arial" panose="020B0604020202020204" pitchFamily="34" charset="0"/>
              <a:buChar char="•"/>
            </a:pPr>
            <a:r>
              <a:rPr lang="en-GB" sz="1200" dirty="0">
                <a:solidFill>
                  <a:schemeClr val="tx1"/>
                </a:solidFill>
              </a:rPr>
              <a:t>Despite zero tax cost in GIFT City, still need to fulfil BEPS 1.0 (arm’s length FIT) and 2.0 compliance and reporting requirement (Global Minimum Tax)</a:t>
            </a:r>
          </a:p>
          <a:p>
            <a:pPr marL="171450" indent="-171450">
              <a:spcAft>
                <a:spcPts val="600"/>
              </a:spcAft>
              <a:buFont typeface="Arial" panose="020B0604020202020204" pitchFamily="34" charset="0"/>
              <a:buChar char="•"/>
            </a:pPr>
            <a:r>
              <a:rPr lang="en-GB" sz="1200" dirty="0">
                <a:solidFill>
                  <a:schemeClr val="tx1"/>
                </a:solidFill>
              </a:rPr>
              <a:t>Tax implication in overseas markets also to be considered</a:t>
            </a:r>
          </a:p>
          <a:p>
            <a:pPr marL="263525" lvl="1">
              <a:spcAft>
                <a:spcPts val="600"/>
              </a:spcAft>
            </a:pPr>
            <a:endParaRPr lang="en-GB" sz="1200" b="1" dirty="0">
              <a:solidFill>
                <a:schemeClr val="tx1"/>
              </a:solidFill>
            </a:endParaRPr>
          </a:p>
          <a:p>
            <a:pPr marL="171450" indent="-171450">
              <a:spcAft>
                <a:spcPts val="600"/>
              </a:spcAft>
              <a:buFont typeface="Arial" panose="020B0604020202020204" pitchFamily="34" charset="0"/>
              <a:buChar char="•"/>
            </a:pPr>
            <a:endParaRPr lang="en-GB" sz="1200" dirty="0">
              <a:solidFill>
                <a:schemeClr val="tx1"/>
              </a:solidFill>
            </a:endParaRPr>
          </a:p>
        </p:txBody>
      </p:sp>
      <p:sp>
        <p:nvSpPr>
          <p:cNvPr id="10" name="Rectangle 9">
            <a:extLst>
              <a:ext uri="{FF2B5EF4-FFF2-40B4-BE49-F238E27FC236}">
                <a16:creationId xmlns:a16="http://schemas.microsoft.com/office/drawing/2014/main" id="{605496DF-763A-93C5-5106-FFC1459C2AE2}"/>
              </a:ext>
            </a:extLst>
          </p:cNvPr>
          <p:cNvSpPr/>
          <p:nvPr/>
        </p:nvSpPr>
        <p:spPr>
          <a:xfrm>
            <a:off x="4729742" y="2600324"/>
            <a:ext cx="2454824" cy="3460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171450" indent="-171450">
              <a:spcAft>
                <a:spcPts val="600"/>
              </a:spcAft>
              <a:buFont typeface="Arial" panose="020B0604020202020204" pitchFamily="34" charset="0"/>
              <a:buChar char="•"/>
            </a:pPr>
            <a:r>
              <a:rPr lang="en-GB" sz="1200" b="1" dirty="0">
                <a:solidFill>
                  <a:schemeClr val="tx1"/>
                </a:solidFill>
              </a:rPr>
              <a:t>Pool header in GIFT City TC</a:t>
            </a:r>
          </a:p>
          <a:p>
            <a:pPr marL="171450" indent="-171450">
              <a:spcAft>
                <a:spcPts val="600"/>
              </a:spcAft>
              <a:buFont typeface="Arial" panose="020B0604020202020204" pitchFamily="34" charset="0"/>
              <a:buChar char="•"/>
            </a:pPr>
            <a:r>
              <a:rPr lang="en-GB" sz="1200" b="1" dirty="0">
                <a:solidFill>
                  <a:schemeClr val="tx1"/>
                </a:solidFill>
              </a:rPr>
              <a:t>Indirect cross border pooling</a:t>
            </a:r>
          </a:p>
          <a:p>
            <a:pPr marL="536575" lvl="1" indent="-273050">
              <a:spcAft>
                <a:spcPts val="600"/>
              </a:spcAft>
              <a:buFont typeface="Courier New" panose="02070309020205020404" pitchFamily="49" charset="0"/>
              <a:buChar char="o"/>
            </a:pPr>
            <a:r>
              <a:rPr lang="en-GB" sz="1200" dirty="0">
                <a:solidFill>
                  <a:schemeClr val="tx1"/>
                </a:solidFill>
              </a:rPr>
              <a:t>Step 1: overseas co open NRA in GIFT City</a:t>
            </a:r>
          </a:p>
          <a:p>
            <a:pPr marL="536575" lvl="1" indent="-273050">
              <a:spcAft>
                <a:spcPts val="600"/>
              </a:spcAft>
              <a:buFont typeface="Courier New" panose="02070309020205020404" pitchFamily="49" charset="0"/>
              <a:buChar char="o"/>
            </a:pPr>
            <a:r>
              <a:rPr lang="en-GB" sz="1200" dirty="0">
                <a:solidFill>
                  <a:schemeClr val="tx1"/>
                </a:solidFill>
              </a:rPr>
              <a:t>Step 2: NRA participates in notional pool in GIFT</a:t>
            </a:r>
          </a:p>
          <a:p>
            <a:pPr marL="171450" indent="-171450">
              <a:spcAft>
                <a:spcPts val="600"/>
              </a:spcAft>
              <a:buFont typeface="Arial" panose="020B0604020202020204" pitchFamily="34" charset="0"/>
              <a:buChar char="•"/>
            </a:pPr>
            <a:r>
              <a:rPr lang="en-GB" sz="1200" b="1" dirty="0">
                <a:solidFill>
                  <a:schemeClr val="tx1"/>
                </a:solidFill>
              </a:rPr>
              <a:t>Sponsor bank </a:t>
            </a:r>
            <a:r>
              <a:rPr lang="en-GB" sz="1200" dirty="0">
                <a:solidFill>
                  <a:schemeClr val="tx1"/>
                </a:solidFill>
              </a:rPr>
              <a:t>(GIFT)</a:t>
            </a:r>
          </a:p>
          <a:p>
            <a:pPr marL="171450" indent="-171450">
              <a:spcAft>
                <a:spcPts val="600"/>
              </a:spcAft>
              <a:buFont typeface="Arial" panose="020B0604020202020204" pitchFamily="34" charset="0"/>
              <a:buChar char="•"/>
            </a:pPr>
            <a:r>
              <a:rPr lang="en-GB" sz="1200" dirty="0">
                <a:solidFill>
                  <a:schemeClr val="tx1"/>
                </a:solidFill>
              </a:rPr>
              <a:t>Lower administrative and other cost as no ICD nor ICL</a:t>
            </a:r>
          </a:p>
          <a:p>
            <a:pPr marL="171450" indent="-171450">
              <a:spcAft>
                <a:spcPts val="600"/>
              </a:spcAft>
              <a:buFont typeface="Arial" panose="020B0604020202020204" pitchFamily="34" charset="0"/>
              <a:buChar char="•"/>
            </a:pPr>
            <a:r>
              <a:rPr lang="en-GB" sz="1200" dirty="0">
                <a:solidFill>
                  <a:schemeClr val="tx1"/>
                </a:solidFill>
              </a:rPr>
              <a:t>Can support </a:t>
            </a:r>
            <a:r>
              <a:rPr lang="en-GB" sz="1200" b="1" dirty="0">
                <a:solidFill>
                  <a:schemeClr val="tx1"/>
                </a:solidFill>
              </a:rPr>
              <a:t>multi-currency</a:t>
            </a:r>
          </a:p>
          <a:p>
            <a:pPr marL="171450" indent="-171450">
              <a:spcAft>
                <a:spcPts val="600"/>
              </a:spcAft>
              <a:buFont typeface="Arial" panose="020B0604020202020204" pitchFamily="34" charset="0"/>
              <a:buChar char="•"/>
            </a:pPr>
            <a:r>
              <a:rPr lang="en-GB" sz="1200" dirty="0">
                <a:solidFill>
                  <a:schemeClr val="tx1"/>
                </a:solidFill>
              </a:rPr>
              <a:t>Primarily for </a:t>
            </a:r>
            <a:r>
              <a:rPr lang="en-GB" sz="1200" b="1" dirty="0">
                <a:solidFill>
                  <a:schemeClr val="tx1"/>
                </a:solidFill>
              </a:rPr>
              <a:t>working capital use </a:t>
            </a:r>
            <a:r>
              <a:rPr lang="en-GB" sz="1200" dirty="0">
                <a:solidFill>
                  <a:schemeClr val="tx1"/>
                </a:solidFill>
              </a:rPr>
              <a:t>(high frequency, short term flow)</a:t>
            </a:r>
          </a:p>
        </p:txBody>
      </p:sp>
      <p:sp>
        <p:nvSpPr>
          <p:cNvPr id="11" name="Rectangle 10">
            <a:extLst>
              <a:ext uri="{FF2B5EF4-FFF2-40B4-BE49-F238E27FC236}">
                <a16:creationId xmlns:a16="http://schemas.microsoft.com/office/drawing/2014/main" id="{9BED730F-60C0-C10D-5957-C86ADE9C40D0}"/>
              </a:ext>
            </a:extLst>
          </p:cNvPr>
          <p:cNvSpPr/>
          <p:nvPr/>
        </p:nvSpPr>
        <p:spPr>
          <a:xfrm>
            <a:off x="8107901" y="2600324"/>
            <a:ext cx="2376000" cy="3460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171450" indent="-171450">
              <a:spcAft>
                <a:spcPts val="600"/>
              </a:spcAft>
              <a:buFont typeface="Arial" panose="020B0604020202020204" pitchFamily="34" charset="0"/>
              <a:buChar char="•"/>
            </a:pPr>
            <a:r>
              <a:rPr lang="en-GB" sz="1200" dirty="0">
                <a:solidFill>
                  <a:schemeClr val="tx1"/>
                </a:solidFill>
              </a:rPr>
              <a:t>Applicable for countries where cross-border </a:t>
            </a:r>
            <a:r>
              <a:rPr lang="en-GB" sz="1200" b="1" dirty="0">
                <a:solidFill>
                  <a:schemeClr val="tx1"/>
                </a:solidFill>
              </a:rPr>
              <a:t>ICD and ICL is restricted</a:t>
            </a:r>
            <a:endParaRPr lang="en-GB" sz="1200" dirty="0">
              <a:solidFill>
                <a:schemeClr val="tx1"/>
              </a:solidFill>
            </a:endParaRPr>
          </a:p>
          <a:p>
            <a:pPr marL="171450" indent="-171450">
              <a:spcAft>
                <a:spcPts val="600"/>
              </a:spcAft>
              <a:buFont typeface="Arial" panose="020B0604020202020204" pitchFamily="34" charset="0"/>
              <a:buChar char="•"/>
            </a:pPr>
            <a:r>
              <a:rPr lang="en-GB" sz="1200" dirty="0">
                <a:solidFill>
                  <a:schemeClr val="tx1"/>
                </a:solidFill>
              </a:rPr>
              <a:t>Covering all markets where potentially a certain </a:t>
            </a:r>
            <a:r>
              <a:rPr lang="en-GB" sz="1200" b="1" dirty="0">
                <a:solidFill>
                  <a:schemeClr val="tx1"/>
                </a:solidFill>
              </a:rPr>
              <a:t>sticky balance </a:t>
            </a:r>
            <a:r>
              <a:rPr lang="en-GB" sz="1200" dirty="0">
                <a:solidFill>
                  <a:schemeClr val="tx1"/>
                </a:solidFill>
              </a:rPr>
              <a:t>is kept for local working capital use and costly to do a daily two-way sweep</a:t>
            </a:r>
          </a:p>
          <a:p>
            <a:pPr marL="171450" indent="-171450">
              <a:spcAft>
                <a:spcPts val="600"/>
              </a:spcAft>
              <a:buFont typeface="Arial" panose="020B0604020202020204" pitchFamily="34" charset="0"/>
              <a:buChar char="•"/>
            </a:pPr>
            <a:r>
              <a:rPr lang="en-GB" sz="1200" dirty="0">
                <a:solidFill>
                  <a:schemeClr val="tx1"/>
                </a:solidFill>
              </a:rPr>
              <a:t>Interest optimisation will </a:t>
            </a:r>
            <a:r>
              <a:rPr lang="en-GB" sz="1200" b="1" dirty="0">
                <a:solidFill>
                  <a:schemeClr val="tx1"/>
                </a:solidFill>
              </a:rPr>
              <a:t>improve their yield </a:t>
            </a:r>
            <a:r>
              <a:rPr lang="en-GB" sz="1200" dirty="0">
                <a:solidFill>
                  <a:schemeClr val="tx1"/>
                </a:solidFill>
              </a:rPr>
              <a:t>in their balance and contribute to bring the overall balance to a </a:t>
            </a:r>
            <a:r>
              <a:rPr lang="en-GB" sz="1200" b="1" dirty="0">
                <a:solidFill>
                  <a:schemeClr val="tx1"/>
                </a:solidFill>
              </a:rPr>
              <a:t>higher interest rate tier</a:t>
            </a:r>
          </a:p>
          <a:p>
            <a:pPr marL="171450" indent="-171450">
              <a:spcAft>
                <a:spcPts val="600"/>
              </a:spcAft>
              <a:buFont typeface="Arial" panose="020B0604020202020204" pitchFamily="34" charset="0"/>
              <a:buChar char="•"/>
            </a:pPr>
            <a:r>
              <a:rPr lang="en-GB" sz="1200" dirty="0">
                <a:solidFill>
                  <a:schemeClr val="tx1"/>
                </a:solidFill>
              </a:rPr>
              <a:t>Most effective with a bank like SCB that has broad footprint in restrictive markets in Asia, Middle East, Africa</a:t>
            </a:r>
          </a:p>
        </p:txBody>
      </p:sp>
      <p:sp>
        <p:nvSpPr>
          <p:cNvPr id="13" name="Oval 12">
            <a:extLst>
              <a:ext uri="{FF2B5EF4-FFF2-40B4-BE49-F238E27FC236}">
                <a16:creationId xmlns:a16="http://schemas.microsoft.com/office/drawing/2014/main" id="{5084B99F-6D46-90AE-F6A1-93012C7E1D25}"/>
              </a:ext>
            </a:extLst>
          </p:cNvPr>
          <p:cNvSpPr/>
          <p:nvPr/>
        </p:nvSpPr>
        <p:spPr>
          <a:xfrm>
            <a:off x="2240912" y="844669"/>
            <a:ext cx="466725" cy="466725"/>
          </a:xfrm>
          <a:prstGeom prst="ellipse">
            <a:avLst/>
          </a:prstGeom>
          <a:solidFill>
            <a:srgbClr val="CDE3FB"/>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44B5D7E-EE43-B9FC-4446-76FA38D47511}"/>
              </a:ext>
            </a:extLst>
          </p:cNvPr>
          <p:cNvSpPr/>
          <p:nvPr/>
        </p:nvSpPr>
        <p:spPr>
          <a:xfrm>
            <a:off x="9062535" y="844669"/>
            <a:ext cx="466725" cy="466725"/>
          </a:xfrm>
          <a:prstGeom prst="ellipse">
            <a:avLst/>
          </a:prstGeom>
          <a:solidFill>
            <a:srgbClr val="CDE3FB"/>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04B40625-8092-4C6B-DF76-0BBC272AA395}"/>
              </a:ext>
            </a:extLst>
          </p:cNvPr>
          <p:cNvSpPr/>
          <p:nvPr/>
        </p:nvSpPr>
        <p:spPr>
          <a:xfrm>
            <a:off x="5684377" y="844669"/>
            <a:ext cx="466725" cy="466725"/>
          </a:xfrm>
          <a:prstGeom prst="ellipse">
            <a:avLst/>
          </a:prstGeom>
          <a:solidFill>
            <a:srgbClr val="CDE3FB"/>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Wallet with solid fill">
            <a:extLst>
              <a:ext uri="{FF2B5EF4-FFF2-40B4-BE49-F238E27FC236}">
                <a16:creationId xmlns:a16="http://schemas.microsoft.com/office/drawing/2014/main" id="{7F077B3B-404E-30F7-30AA-363D19F330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37739" y="898031"/>
            <a:ext cx="360000" cy="360000"/>
          </a:xfrm>
          <a:prstGeom prst="rect">
            <a:avLst/>
          </a:prstGeom>
        </p:spPr>
      </p:pic>
      <p:pic>
        <p:nvPicPr>
          <p:cNvPr id="20" name="Graphic 19" descr="City with solid fill">
            <a:extLst>
              <a:ext uri="{FF2B5EF4-FFF2-40B4-BE49-F238E27FC236}">
                <a16:creationId xmlns:a16="http://schemas.microsoft.com/office/drawing/2014/main" id="{3854E579-023D-A067-4A9C-22C0E5AC0D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94274" y="898031"/>
            <a:ext cx="360000" cy="360000"/>
          </a:xfrm>
          <a:prstGeom prst="rect">
            <a:avLst/>
          </a:prstGeom>
        </p:spPr>
      </p:pic>
      <p:pic>
        <p:nvPicPr>
          <p:cNvPr id="22" name="Graphic 21" descr="Bullseye with solid fill">
            <a:extLst>
              <a:ext uri="{FF2B5EF4-FFF2-40B4-BE49-F238E27FC236}">
                <a16:creationId xmlns:a16="http://schemas.microsoft.com/office/drawing/2014/main" id="{881E0948-03F0-02D2-311D-AAB4E8E3D1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15897" y="898031"/>
            <a:ext cx="360000" cy="360000"/>
          </a:xfrm>
          <a:prstGeom prst="rect">
            <a:avLst/>
          </a:prstGeom>
        </p:spPr>
      </p:pic>
      <p:cxnSp>
        <p:nvCxnSpPr>
          <p:cNvPr id="26" name="Straight Connector 25">
            <a:extLst>
              <a:ext uri="{FF2B5EF4-FFF2-40B4-BE49-F238E27FC236}">
                <a16:creationId xmlns:a16="http://schemas.microsoft.com/office/drawing/2014/main" id="{EDDC87BB-ED41-3591-E63E-AF7FA106FE17}"/>
              </a:ext>
            </a:extLst>
          </p:cNvPr>
          <p:cNvCxnSpPr>
            <a:cxnSpLocks/>
          </p:cNvCxnSpPr>
          <p:nvPr/>
        </p:nvCxnSpPr>
        <p:spPr>
          <a:xfrm>
            <a:off x="1286273" y="2600324"/>
            <a:ext cx="237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2F05906-A291-2886-6A1F-54ECA8B72DD8}"/>
              </a:ext>
            </a:extLst>
          </p:cNvPr>
          <p:cNvCxnSpPr>
            <a:cxnSpLocks/>
          </p:cNvCxnSpPr>
          <p:nvPr/>
        </p:nvCxnSpPr>
        <p:spPr>
          <a:xfrm>
            <a:off x="4729742" y="2600324"/>
            <a:ext cx="237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1092EFE-5999-2A9F-5601-6460EF215ABB}"/>
              </a:ext>
            </a:extLst>
          </p:cNvPr>
          <p:cNvCxnSpPr>
            <a:cxnSpLocks/>
          </p:cNvCxnSpPr>
          <p:nvPr/>
        </p:nvCxnSpPr>
        <p:spPr>
          <a:xfrm>
            <a:off x="8107899" y="2600324"/>
            <a:ext cx="2376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047A35-8AA8-4C81-00B5-D2DA5868730C}"/>
              </a:ext>
            </a:extLst>
          </p:cNvPr>
          <p:cNvCxnSpPr>
            <a:cxnSpLocks/>
          </p:cNvCxnSpPr>
          <p:nvPr/>
        </p:nvCxnSpPr>
        <p:spPr>
          <a:xfrm>
            <a:off x="1286271" y="6060550"/>
            <a:ext cx="237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09F7B2C-A450-9A06-FE90-03428C9CF969}"/>
              </a:ext>
            </a:extLst>
          </p:cNvPr>
          <p:cNvCxnSpPr>
            <a:cxnSpLocks/>
          </p:cNvCxnSpPr>
          <p:nvPr/>
        </p:nvCxnSpPr>
        <p:spPr>
          <a:xfrm>
            <a:off x="4729740" y="6060550"/>
            <a:ext cx="237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2A42E60-8C07-88FE-7714-06AAA6D91784}"/>
              </a:ext>
            </a:extLst>
          </p:cNvPr>
          <p:cNvCxnSpPr>
            <a:cxnSpLocks/>
          </p:cNvCxnSpPr>
          <p:nvPr/>
        </p:nvCxnSpPr>
        <p:spPr>
          <a:xfrm>
            <a:off x="8107897" y="6060550"/>
            <a:ext cx="2376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1385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Aft>
                <a:spcPts val="300"/>
              </a:spcAft>
            </a:pPr>
            <a:r>
              <a:rPr lang="en-US" sz="800" dirty="0"/>
              <a:t>This material has been prepared by one or more members of SC Group, where “SC Group” refers to Standard Chartered Bank and each of its holding companies, subsidiaries, related corporations, affiliates, representative and branch offices in any jurisdiction, and their respective directors, officers, employees and/or any persons connected with them.  Standard Chartered Bank is authorised by the United Kingdom’s Prudential Regulation Authority and regulated by the United Kingdom’s Financial Conduct Authority and Prudential Regulation Authority. </a:t>
            </a:r>
          </a:p>
          <a:p>
            <a:pPr>
              <a:spcAft>
                <a:spcPts val="300"/>
              </a:spcAft>
            </a:pPr>
            <a:r>
              <a:rPr lang="en-US" sz="800" dirty="0"/>
              <a:t>This material is not research material and does not represent the views of the Standard Chartered research department. This material has been produced for reference and is not independent research or a research recommendation and should therefore not be relied upon as such. It is not directed at Retail Clients in the European Economic Area as defined by Directive 2004/39/EC.  It has not been prepared in accordance with legal requirements designed to promote the independence of investment research and is not subject to any prohibition on dealing ahead of the dissemination of investment research.</a:t>
            </a:r>
          </a:p>
          <a:p>
            <a:pPr>
              <a:spcAft>
                <a:spcPts val="300"/>
              </a:spcAft>
            </a:pPr>
            <a:r>
              <a:rPr lang="en-US" sz="800" dirty="0"/>
              <a:t>This material is for information and discussion purposes only and does not constitute an invitation, recommendation or offer to subscribe for or purchase any of the products or services mentioned or to enter into any transaction. The information herein is not intended to be used as a general guide to investing and does not constitute investment advice or as a source of any specific investment recommendations as it has not been prepared with regard to the specific investment objectives, financial situation or particular needs of any particular person.</a:t>
            </a:r>
          </a:p>
          <a:p>
            <a:pPr>
              <a:spcAft>
                <a:spcPts val="300"/>
              </a:spcAft>
            </a:pPr>
            <a:r>
              <a:rPr lang="en-US" sz="800" dirty="0"/>
              <a:t>Information contained herein is subject to change at any time without notice, and has been obtained from sources believed to be reliable. Some of the information herein may have been obtained from public sources and while SC Group believes such information to be reliable, SC Group has not independently verified the information. Any opinions or views of third parties expressed in this material are those of the third parties identified, and not of SC Group.  While all reasonable care has been taken in preparing this material, SC Group makes no representation or warranty as to its accuracy or completeness, and no responsibility or liability is accepted for any errors of fact, omission or for any opinion expressed herein. The members of SC Group may not have the necessary licenses to provide services or offer products in all countries, and/or such provision of services or offer of products may be subject to the regulatory requirements of each jurisdiction, and you should check with your relationship manager or usual contact. This material has not been prepared with regard to the specific objectives, situation or particular needs of any particular person, and is not meant to be comprehensive.  SC Group does not provide any information technology, accounting, legal, regulatory, tax or investment advice and this material should not be relied on as such. Any comments on information technology, accounting, legal, regulatory, tax or investment matters contained in this material should not be relied on or used as a basis to ascertain the various results or implications arising from the matters contained herein, and you need to exercise your own independent judgment (with the advice of your information technology, accounting, legal, regulatory, tax, investment and other professional advisers as necessary) with respect to the risks and consequences of any matter contained herein. SC Group expressly disclaims any liability and responsibility whether arising in tort or contract or otherwise for any damage or losses you may suffer from your use of or reliance of the information contained herein.</a:t>
            </a:r>
          </a:p>
          <a:p>
            <a:pPr>
              <a:spcAft>
                <a:spcPts val="300"/>
              </a:spcAft>
            </a:pPr>
            <a:r>
              <a:rPr lang="en-US" sz="800" dirty="0"/>
              <a:t>This material is not independent of the trading strategies or positions of the members of SC Group. It is possible, and you should assume, that members of SC Group may have material interests in one or more of the financial instruments mentioned herein. If specific companies are mentioned in this material, members of SC Group may at times seek to do business with the companies covered in this material; hold a position in, or have economic exposure to, such companies; and/or invest in the financial products issued by these companies. Further, members of SC Group may be involved in activities such as dealing in, holding, acting as market makers or performing financial or advisory services in relation to any of the products referred to in this material. Accordingly, SC Group may have conflicts of interest that may affect the objectivity of this material.</a:t>
            </a:r>
          </a:p>
          <a:p>
            <a:pPr>
              <a:spcAft>
                <a:spcPts val="300"/>
              </a:spcAft>
            </a:pPr>
            <a:r>
              <a:rPr lang="en-US" sz="800" dirty="0"/>
              <a:t>You may wish to refer to the incorporation details of Standard Chartered PLC, Standard Chartered Bank and their subsidiaries at http://www.sc.com/en/incorporation-details.html. </a:t>
            </a:r>
          </a:p>
          <a:p>
            <a:pPr>
              <a:spcAft>
                <a:spcPts val="300"/>
              </a:spcAft>
            </a:pPr>
            <a:r>
              <a:rPr lang="en-US" sz="800" dirty="0"/>
              <a:t>This material is not for distribution to any person to which, or any jurisdiction in which, its distribution would be prohibited.</a:t>
            </a:r>
          </a:p>
          <a:p>
            <a:pPr>
              <a:spcAft>
                <a:spcPts val="300"/>
              </a:spcAft>
            </a:pPr>
            <a:r>
              <a:rPr lang="en-US" sz="800" dirty="0"/>
              <a:t>© Copyright 2021-2023 Standard Chartered Bank. All rights reserved. All copyrights subsisting and arising out of these materials belong to Standard Chartered Bank and may not be reproduced, distributed, amended, modified, adapted, transmitted in any form, or translated in any way without the prior written consent of Standard Chartered Bank</a:t>
            </a:r>
            <a:r>
              <a:rPr lang="en-GB" sz="800" dirty="0"/>
              <a:t>. </a:t>
            </a:r>
          </a:p>
        </p:txBody>
      </p:sp>
      <p:sp>
        <p:nvSpPr>
          <p:cNvPr id="6" name="Title 5">
            <a:extLst>
              <a:ext uri="{FF2B5EF4-FFF2-40B4-BE49-F238E27FC236}">
                <a16:creationId xmlns:a16="http://schemas.microsoft.com/office/drawing/2014/main" id="{85DFC272-8E52-4C60-8492-553B8FB998B6}"/>
              </a:ext>
            </a:extLst>
          </p:cNvPr>
          <p:cNvSpPr>
            <a:spLocks noGrp="1"/>
          </p:cNvSpPr>
          <p:nvPr>
            <p:ph type="title"/>
          </p:nvPr>
        </p:nvSpPr>
        <p:spPr/>
        <p:txBody>
          <a:bodyPr/>
          <a:lstStyle/>
          <a:p>
            <a:r>
              <a:rPr lang="en-GB" dirty="0"/>
              <a:t>Disclaimer</a:t>
            </a:r>
          </a:p>
        </p:txBody>
      </p:sp>
    </p:spTree>
    <p:custDataLst>
      <p:tags r:id="rId1"/>
    </p:custDataLst>
    <p:extLst>
      <p:ext uri="{BB962C8B-B14F-4D97-AF65-F5344CB8AC3E}">
        <p14:creationId xmlns:p14="http://schemas.microsoft.com/office/powerpoint/2010/main" val="30648768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AD3F46-5EFE-F847-C95E-6B6AE50AA958}"/>
              </a:ext>
            </a:extLst>
          </p:cNvPr>
          <p:cNvSpPr>
            <a:spLocks noGrp="1"/>
          </p:cNvSpPr>
          <p:nvPr>
            <p:ph type="title"/>
          </p:nvPr>
        </p:nvSpPr>
        <p:spPr>
          <a:xfrm>
            <a:off x="624418" y="468633"/>
            <a:ext cx="10001249" cy="648000"/>
          </a:xfrm>
        </p:spPr>
        <p:txBody>
          <a:bodyPr/>
          <a:lstStyle/>
          <a:p>
            <a:r>
              <a:rPr lang="en-US" dirty="0"/>
              <a:t>Treasury Centre Trends</a:t>
            </a:r>
            <a:endParaRPr lang="en-GB" dirty="0"/>
          </a:p>
        </p:txBody>
      </p:sp>
    </p:spTree>
    <p:extLst>
      <p:ext uri="{BB962C8B-B14F-4D97-AF65-F5344CB8AC3E}">
        <p14:creationId xmlns:p14="http://schemas.microsoft.com/office/powerpoint/2010/main" val="23966950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751F8F-5FE3-6647-9FF0-904CE788BA68}"/>
              </a:ext>
            </a:extLst>
          </p:cNvPr>
          <p:cNvSpPr>
            <a:spLocks noGrp="1"/>
          </p:cNvSpPr>
          <p:nvPr>
            <p:ph type="title"/>
          </p:nvPr>
        </p:nvSpPr>
        <p:spPr>
          <a:xfrm>
            <a:off x="556408" y="188898"/>
            <a:ext cx="10851290" cy="374095"/>
          </a:xfrm>
        </p:spPr>
        <p:txBody>
          <a:bodyPr/>
          <a:lstStyle/>
          <a:p>
            <a:r>
              <a:rPr lang="en-GB" dirty="0"/>
              <a:t>Why MNCs require an international treasury centre: </a:t>
            </a:r>
            <a:r>
              <a:rPr lang="en-GB" sz="1600" dirty="0"/>
              <a:t>Challenges for today’s Treasury and the critical role of RTC</a:t>
            </a:r>
            <a:endParaRPr lang="en-GB" sz="1600" noProof="0" dirty="0"/>
          </a:p>
        </p:txBody>
      </p:sp>
      <p:sp>
        <p:nvSpPr>
          <p:cNvPr id="17" name="TextBox 16">
            <a:extLst>
              <a:ext uri="{FF2B5EF4-FFF2-40B4-BE49-F238E27FC236}">
                <a16:creationId xmlns:a16="http://schemas.microsoft.com/office/drawing/2014/main" id="{E77C6D3C-DED1-4910-BBFE-5E40438ABA74}"/>
              </a:ext>
            </a:extLst>
          </p:cNvPr>
          <p:cNvSpPr txBox="1"/>
          <p:nvPr/>
        </p:nvSpPr>
        <p:spPr>
          <a:xfrm>
            <a:off x="4088107" y="5255560"/>
            <a:ext cx="6930875" cy="584775"/>
          </a:xfrm>
          <a:prstGeom prst="rect">
            <a:avLst/>
          </a:prstGeom>
          <a:noFill/>
          <a:ln w="31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#5 Respond to opportunity to migrate to more powerful treasury technology (</a:t>
            </a:r>
            <a:r>
              <a:rPr lang="en-US" sz="1600" kern="0" dirty="0">
                <a:solidFill>
                  <a:prstClr val="black"/>
                </a:solidFill>
              </a:rPr>
              <a:t>e.g., </a:t>
            </a:r>
            <a:r>
              <a:rPr kumimoji="0" lang="en-US" sz="1600" b="0" i="0" u="none" strike="noStrike" kern="0" cap="none" spc="0" normalizeH="0" baseline="0" noProof="0" dirty="0">
                <a:ln>
                  <a:noFill/>
                </a:ln>
                <a:solidFill>
                  <a:prstClr val="black"/>
                </a:solidFill>
                <a:effectLst/>
                <a:uLnTx/>
                <a:uFillTx/>
              </a:rPr>
              <a:t>SAP S/4HANA) to support IHB accounting. </a:t>
            </a:r>
            <a:endParaRPr kumimoji="0" lang="en-GB" sz="1600" b="0" i="0" u="none" strike="noStrike" kern="0" cap="none" spc="0" normalizeH="0" baseline="0" noProof="0" dirty="0">
              <a:ln>
                <a:noFill/>
              </a:ln>
              <a:solidFill>
                <a:prstClr val="black"/>
              </a:solidFill>
              <a:effectLst/>
              <a:uLnTx/>
              <a:uFillTx/>
            </a:endParaRPr>
          </a:p>
        </p:txBody>
      </p:sp>
      <p:sp>
        <p:nvSpPr>
          <p:cNvPr id="18" name="TextBox 17">
            <a:extLst>
              <a:ext uri="{FF2B5EF4-FFF2-40B4-BE49-F238E27FC236}">
                <a16:creationId xmlns:a16="http://schemas.microsoft.com/office/drawing/2014/main" id="{B740EC29-CF26-475A-8A10-C3464D69D314}"/>
              </a:ext>
            </a:extLst>
          </p:cNvPr>
          <p:cNvSpPr txBox="1"/>
          <p:nvPr/>
        </p:nvSpPr>
        <p:spPr>
          <a:xfrm>
            <a:off x="7635843" y="2520876"/>
            <a:ext cx="3608284" cy="1077218"/>
          </a:xfrm>
          <a:prstGeom prst="rect">
            <a:avLst/>
          </a:prstGeom>
          <a:noFill/>
          <a:ln w="31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#7 Respond to the shift of global supply chain demands a </a:t>
            </a:r>
            <a:r>
              <a:rPr lang="en-US" sz="1600" kern="0" dirty="0">
                <a:solidFill>
                  <a:prstClr val="black"/>
                </a:solidFill>
              </a:rPr>
              <a:t>new South Asia/ASEAN cash strategy to address trapped cash.</a:t>
            </a:r>
            <a:endParaRPr kumimoji="0" lang="en-GB" sz="1600" b="0" i="0" u="none" strike="noStrike" kern="0" cap="none" spc="0" normalizeH="0" baseline="0" noProof="0" dirty="0">
              <a:ln>
                <a:noFill/>
              </a:ln>
              <a:solidFill>
                <a:prstClr val="black"/>
              </a:solidFill>
              <a:effectLst/>
              <a:uLnTx/>
              <a:uFillTx/>
            </a:endParaRPr>
          </a:p>
        </p:txBody>
      </p:sp>
      <p:sp>
        <p:nvSpPr>
          <p:cNvPr id="19" name="TextBox 18">
            <a:extLst>
              <a:ext uri="{FF2B5EF4-FFF2-40B4-BE49-F238E27FC236}">
                <a16:creationId xmlns:a16="http://schemas.microsoft.com/office/drawing/2014/main" id="{8B3B30FB-9D84-4A02-909D-52530A381D79}"/>
              </a:ext>
            </a:extLst>
          </p:cNvPr>
          <p:cNvSpPr txBox="1"/>
          <p:nvPr/>
        </p:nvSpPr>
        <p:spPr>
          <a:xfrm>
            <a:off x="426160" y="3630346"/>
            <a:ext cx="3355894" cy="830997"/>
          </a:xfrm>
          <a:prstGeom prst="rect">
            <a:avLst/>
          </a:prstGeom>
          <a:noFill/>
          <a:ln w="31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#3 Respond to pressure to d</a:t>
            </a:r>
            <a:r>
              <a:rPr lang="en-US" sz="1600" kern="0" dirty="0">
                <a:solidFill>
                  <a:prstClr val="black"/>
                </a:solidFill>
              </a:rPr>
              <a:t>e-leverage to support future dividend and capex commitment.</a:t>
            </a:r>
            <a:endParaRPr kumimoji="0" lang="en-GB" sz="1600" b="0" i="0" u="none" strike="noStrike" kern="0" cap="none" spc="0" normalizeH="0" baseline="0" noProof="0" dirty="0">
              <a:ln>
                <a:noFill/>
              </a:ln>
              <a:solidFill>
                <a:prstClr val="black"/>
              </a:solidFill>
              <a:effectLst/>
              <a:uLnTx/>
              <a:uFillTx/>
            </a:endParaRPr>
          </a:p>
        </p:txBody>
      </p:sp>
      <p:sp>
        <p:nvSpPr>
          <p:cNvPr id="20" name="TextBox 19">
            <a:extLst>
              <a:ext uri="{FF2B5EF4-FFF2-40B4-BE49-F238E27FC236}">
                <a16:creationId xmlns:a16="http://schemas.microsoft.com/office/drawing/2014/main" id="{34F6318E-1D2E-4C3B-BD87-55953359E4E6}"/>
              </a:ext>
            </a:extLst>
          </p:cNvPr>
          <p:cNvSpPr txBox="1"/>
          <p:nvPr/>
        </p:nvSpPr>
        <p:spPr>
          <a:xfrm>
            <a:off x="7635843" y="3774532"/>
            <a:ext cx="3779227" cy="1323439"/>
          </a:xfrm>
          <a:prstGeom prst="rect">
            <a:avLst/>
          </a:prstGeom>
          <a:noFill/>
          <a:ln w="31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#6  Respond to digital transformation a game-changer. RTC needs to be fit for purpose to support more real time cash visibility, payment control and cash allocation.</a:t>
            </a:r>
            <a:endParaRPr kumimoji="0" lang="en-GB" sz="1600" b="0" i="0" u="none" strike="noStrike" kern="0" cap="none" spc="0" normalizeH="0" baseline="0" noProof="0" dirty="0">
              <a:ln>
                <a:noFill/>
              </a:ln>
              <a:solidFill>
                <a:prstClr val="black"/>
              </a:solidFill>
              <a:effectLst/>
              <a:uLnTx/>
              <a:uFillTx/>
            </a:endParaRPr>
          </a:p>
        </p:txBody>
      </p:sp>
      <p:sp>
        <p:nvSpPr>
          <p:cNvPr id="21" name="TextBox 20">
            <a:extLst>
              <a:ext uri="{FF2B5EF4-FFF2-40B4-BE49-F238E27FC236}">
                <a16:creationId xmlns:a16="http://schemas.microsoft.com/office/drawing/2014/main" id="{0A0D4CC0-BD76-4DA7-A3F3-49BF52614CA9}"/>
              </a:ext>
            </a:extLst>
          </p:cNvPr>
          <p:cNvSpPr txBox="1"/>
          <p:nvPr/>
        </p:nvSpPr>
        <p:spPr>
          <a:xfrm>
            <a:off x="7628470" y="1030415"/>
            <a:ext cx="3608284" cy="1323439"/>
          </a:xfrm>
          <a:prstGeom prst="rect">
            <a:avLst/>
          </a:prstGeom>
          <a:noFill/>
          <a:ln w="31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#8 Respond to market disruption risk: Expect the unexpected - counter-party exposure, cyber-attack, </a:t>
            </a:r>
            <a:r>
              <a:rPr lang="en-US" sz="1600" kern="0" dirty="0">
                <a:solidFill>
                  <a:prstClr val="black"/>
                </a:solidFill>
              </a:rPr>
              <a:t>currency loss, </a:t>
            </a:r>
            <a:r>
              <a:rPr kumimoji="0" lang="en-US" sz="1600" b="0" i="0" u="none" strike="noStrike" kern="0" cap="none" spc="0" normalizeH="0" baseline="0" noProof="0" dirty="0">
                <a:ln>
                  <a:noFill/>
                </a:ln>
                <a:solidFill>
                  <a:prstClr val="black"/>
                </a:solidFill>
                <a:effectLst/>
                <a:uLnTx/>
                <a:uFillTx/>
              </a:rPr>
              <a:t>sanction risk and FX control.</a:t>
            </a:r>
            <a:endParaRPr kumimoji="0" lang="en-GB" sz="1600" b="0" i="0" u="none" strike="noStrike" kern="0" cap="none" spc="0" normalizeH="0" baseline="0" noProof="0" dirty="0">
              <a:ln>
                <a:noFill/>
              </a:ln>
              <a:solidFill>
                <a:prstClr val="black"/>
              </a:solidFill>
              <a:effectLst/>
              <a:uLnTx/>
              <a:uFillTx/>
            </a:endParaRPr>
          </a:p>
        </p:txBody>
      </p:sp>
      <p:sp>
        <p:nvSpPr>
          <p:cNvPr id="22" name="TextBox 21">
            <a:extLst>
              <a:ext uri="{FF2B5EF4-FFF2-40B4-BE49-F238E27FC236}">
                <a16:creationId xmlns:a16="http://schemas.microsoft.com/office/drawing/2014/main" id="{0DFA348F-D5D9-4527-8B18-3E17E09DD058}"/>
              </a:ext>
            </a:extLst>
          </p:cNvPr>
          <p:cNvSpPr txBox="1"/>
          <p:nvPr/>
        </p:nvSpPr>
        <p:spPr>
          <a:xfrm>
            <a:off x="366343" y="4558639"/>
            <a:ext cx="3529002" cy="1323439"/>
          </a:xfrm>
          <a:prstGeom prst="rect">
            <a:avLst/>
          </a:prstGeom>
          <a:noFill/>
          <a:ln w="31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#4 Respond to costly and complex global</a:t>
            </a:r>
            <a:r>
              <a:rPr lang="en-US" sz="1600" kern="0" dirty="0">
                <a:solidFill>
                  <a:prstClr val="black"/>
                </a:solidFill>
              </a:rPr>
              <a:t> tax regime (Base Erosion and Profit Shifting or BEPS) on transfer pricing compliance. RTC can simplify and reduce tax compliance cost.</a:t>
            </a:r>
            <a:endParaRPr kumimoji="0" lang="en-GB" sz="1600" b="0" i="0" u="none" strike="noStrike" kern="0" cap="none" spc="0" normalizeH="0" baseline="0" noProof="0" dirty="0">
              <a:ln>
                <a:noFill/>
              </a:ln>
              <a:solidFill>
                <a:prstClr val="black"/>
              </a:solidFill>
              <a:effectLst/>
              <a:uLnTx/>
              <a:uFillTx/>
            </a:endParaRPr>
          </a:p>
        </p:txBody>
      </p:sp>
      <p:sp>
        <p:nvSpPr>
          <p:cNvPr id="24" name="TextBox 23">
            <a:extLst>
              <a:ext uri="{FF2B5EF4-FFF2-40B4-BE49-F238E27FC236}">
                <a16:creationId xmlns:a16="http://schemas.microsoft.com/office/drawing/2014/main" id="{3B83C273-9201-4550-BC6E-A717534748FC}"/>
              </a:ext>
            </a:extLst>
          </p:cNvPr>
          <p:cNvSpPr txBox="1"/>
          <p:nvPr/>
        </p:nvSpPr>
        <p:spPr>
          <a:xfrm>
            <a:off x="693682" y="1101470"/>
            <a:ext cx="2953429" cy="1323439"/>
          </a:xfrm>
          <a:prstGeom prst="rect">
            <a:avLst/>
          </a:prstGeom>
          <a:noFill/>
          <a:ln w="31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rPr>
              <a:t>#1 Respond to an era of prolonged high interest rate. </a:t>
            </a:r>
            <a:r>
              <a:rPr lang="en-US" sz="1600" kern="0" dirty="0">
                <a:solidFill>
                  <a:prstClr val="black"/>
                </a:solidFill>
              </a:rPr>
              <a:t>Idle cash has a cost. Higher expectation for RTC to do more to improve cash KPI.</a:t>
            </a:r>
            <a:endParaRPr kumimoji="0" lang="en-GB" sz="1600" b="0" i="0" u="none" strike="noStrike" kern="0" cap="none" spc="0" normalizeH="0" baseline="0" noProof="0" dirty="0">
              <a:ln>
                <a:noFill/>
              </a:ln>
              <a:solidFill>
                <a:prstClr val="black"/>
              </a:solidFill>
              <a:effectLst/>
              <a:uLnTx/>
              <a:uFillTx/>
            </a:endParaRPr>
          </a:p>
        </p:txBody>
      </p:sp>
      <p:sp>
        <p:nvSpPr>
          <p:cNvPr id="25" name="TextBox 24">
            <a:extLst>
              <a:ext uri="{FF2B5EF4-FFF2-40B4-BE49-F238E27FC236}">
                <a16:creationId xmlns:a16="http://schemas.microsoft.com/office/drawing/2014/main" id="{8F820968-8D29-4BAD-A05D-1C1BCA7678D6}"/>
              </a:ext>
            </a:extLst>
          </p:cNvPr>
          <p:cNvSpPr txBox="1"/>
          <p:nvPr/>
        </p:nvSpPr>
        <p:spPr>
          <a:xfrm>
            <a:off x="524316" y="2485821"/>
            <a:ext cx="3249856" cy="1077218"/>
          </a:xfrm>
          <a:prstGeom prst="rect">
            <a:avLst/>
          </a:prstGeom>
          <a:noFill/>
          <a:ln w="31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SG" sz="1600" b="0" i="0" u="none" strike="noStrike" kern="0" cap="none" spc="0" normalizeH="0" baseline="0" noProof="0" dirty="0">
                <a:ln>
                  <a:noFill/>
                </a:ln>
                <a:solidFill>
                  <a:prstClr val="black"/>
                </a:solidFill>
                <a:effectLst/>
                <a:uLnTx/>
                <a:uFillTx/>
              </a:rPr>
              <a:t>#2 Respond to demand down cycle when inventory/receivable are expected to</a:t>
            </a:r>
            <a:r>
              <a:rPr lang="en-SG" sz="1600" kern="0" dirty="0">
                <a:solidFill>
                  <a:prstClr val="black"/>
                </a:solidFill>
              </a:rPr>
              <a:t> </a:t>
            </a:r>
            <a:r>
              <a:rPr kumimoji="0" lang="en-SG" sz="1600" b="0" i="0" u="none" strike="noStrike" kern="0" cap="none" spc="0" normalizeH="0" baseline="0" noProof="0" dirty="0">
                <a:ln>
                  <a:noFill/>
                </a:ln>
                <a:solidFill>
                  <a:prstClr val="black"/>
                </a:solidFill>
                <a:effectLst/>
                <a:uLnTx/>
                <a:uFillTx/>
              </a:rPr>
              <a:t>lock up more cash. RTC can free up cash.</a:t>
            </a:r>
          </a:p>
        </p:txBody>
      </p:sp>
      <p:pic>
        <p:nvPicPr>
          <p:cNvPr id="15" name="Picture 14">
            <a:extLst>
              <a:ext uri="{FF2B5EF4-FFF2-40B4-BE49-F238E27FC236}">
                <a16:creationId xmlns:a16="http://schemas.microsoft.com/office/drawing/2014/main" id="{0850F315-10F6-A83B-8C8C-DCC720E3AE0F}"/>
              </a:ext>
            </a:extLst>
          </p:cNvPr>
          <p:cNvPicPr>
            <a:picLocks noChangeAspect="1"/>
          </p:cNvPicPr>
          <p:nvPr/>
        </p:nvPicPr>
        <p:blipFill>
          <a:blip r:embed="rId3"/>
          <a:stretch>
            <a:fillRect/>
          </a:stretch>
        </p:blipFill>
        <p:spPr>
          <a:xfrm>
            <a:off x="3654485" y="970003"/>
            <a:ext cx="3973984" cy="3884119"/>
          </a:xfrm>
          <a:prstGeom prst="rect">
            <a:avLst/>
          </a:prstGeom>
        </p:spPr>
      </p:pic>
      <p:sp>
        <p:nvSpPr>
          <p:cNvPr id="3" name="TextBox 2">
            <a:extLst>
              <a:ext uri="{FF2B5EF4-FFF2-40B4-BE49-F238E27FC236}">
                <a16:creationId xmlns:a16="http://schemas.microsoft.com/office/drawing/2014/main" id="{FE17C079-9274-FEDC-9E11-34358C1B6740}"/>
              </a:ext>
            </a:extLst>
          </p:cNvPr>
          <p:cNvSpPr txBox="1"/>
          <p:nvPr/>
        </p:nvSpPr>
        <p:spPr>
          <a:xfrm>
            <a:off x="921490" y="6241773"/>
            <a:ext cx="10168756" cy="246221"/>
          </a:xfrm>
          <a:prstGeom prst="rect">
            <a:avLst/>
          </a:prstGeom>
          <a:noFill/>
        </p:spPr>
        <p:txBody>
          <a:bodyPr wrap="square" rtlCol="0">
            <a:spAutoFit/>
          </a:bodyPr>
          <a:lstStyle/>
          <a:p>
            <a:r>
              <a:rPr lang="en-US" sz="1000" baseline="30000" dirty="0"/>
              <a:t>1</a:t>
            </a:r>
            <a:r>
              <a:rPr lang="en-US" sz="1000" dirty="0"/>
              <a:t> QE is quantitative easing and QT is quantitative tightening. US Federal Reserve raised federal funds rate from 0.25% (Q2 2022) to a 22-year high of 5.25-5.5% (Q3 2023) </a:t>
            </a:r>
            <a:endParaRPr lang="en-GB" sz="1000" dirty="0"/>
          </a:p>
        </p:txBody>
      </p:sp>
    </p:spTree>
    <p:extLst>
      <p:ext uri="{BB962C8B-B14F-4D97-AF65-F5344CB8AC3E}">
        <p14:creationId xmlns:p14="http://schemas.microsoft.com/office/powerpoint/2010/main" val="9388936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F5C9F-71DC-FC09-7859-1969B5CAD24D}"/>
              </a:ext>
            </a:extLst>
          </p:cNvPr>
          <p:cNvSpPr>
            <a:spLocks noGrp="1"/>
          </p:cNvSpPr>
          <p:nvPr>
            <p:ph type="title"/>
          </p:nvPr>
        </p:nvSpPr>
        <p:spPr>
          <a:xfrm>
            <a:off x="624418" y="430241"/>
            <a:ext cx="11022637" cy="389096"/>
          </a:xfrm>
        </p:spPr>
        <p:txBody>
          <a:bodyPr/>
          <a:lstStyle/>
          <a:p>
            <a:r>
              <a:rPr lang="en-US" dirty="0"/>
              <a:t>What to focus for MNCs: </a:t>
            </a:r>
            <a:r>
              <a:rPr lang="en-US" sz="1600" dirty="0"/>
              <a:t>Industry’s RTC agenda &amp; expectations from Today’s Treasury</a:t>
            </a:r>
            <a:endParaRPr lang="en-GB" sz="1600" dirty="0"/>
          </a:p>
        </p:txBody>
      </p:sp>
      <p:sp>
        <p:nvSpPr>
          <p:cNvPr id="15" name="Pentagon 4">
            <a:extLst>
              <a:ext uri="{FF2B5EF4-FFF2-40B4-BE49-F238E27FC236}">
                <a16:creationId xmlns:a16="http://schemas.microsoft.com/office/drawing/2014/main" id="{55DC7DC6-AE68-9C06-5131-0360CE9CDA30}"/>
              </a:ext>
            </a:extLst>
          </p:cNvPr>
          <p:cNvSpPr/>
          <p:nvPr/>
        </p:nvSpPr>
        <p:spPr>
          <a:xfrm>
            <a:off x="972230" y="1533890"/>
            <a:ext cx="2560320" cy="6949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r>
              <a:rPr lang="en-GB" sz="1400" b="1" dirty="0"/>
              <a:t>RTC agenda #1 – Sustainable growth via In-House Bank</a:t>
            </a:r>
          </a:p>
        </p:txBody>
      </p:sp>
      <p:sp>
        <p:nvSpPr>
          <p:cNvPr id="16" name="Pentagon 5">
            <a:extLst>
              <a:ext uri="{FF2B5EF4-FFF2-40B4-BE49-F238E27FC236}">
                <a16:creationId xmlns:a16="http://schemas.microsoft.com/office/drawing/2014/main" id="{76D9E314-AEB4-17CC-E54E-9C6D487FF955}"/>
              </a:ext>
            </a:extLst>
          </p:cNvPr>
          <p:cNvSpPr/>
          <p:nvPr/>
        </p:nvSpPr>
        <p:spPr>
          <a:xfrm>
            <a:off x="972230" y="2270471"/>
            <a:ext cx="2560320" cy="694944"/>
          </a:xfrm>
          <a:prstGeom prst="rect">
            <a:avLst/>
          </a:prstGeom>
          <a:solidFill>
            <a:srgbClr val="4F9DF0"/>
          </a:soli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r>
              <a:rPr lang="en-GB" sz="1400" b="1" dirty="0"/>
              <a:t>RTC agenda #2 – Treasury technology infrastructure </a:t>
            </a:r>
          </a:p>
        </p:txBody>
      </p:sp>
      <p:sp>
        <p:nvSpPr>
          <p:cNvPr id="17" name="Pentagon 6">
            <a:extLst>
              <a:ext uri="{FF2B5EF4-FFF2-40B4-BE49-F238E27FC236}">
                <a16:creationId xmlns:a16="http://schemas.microsoft.com/office/drawing/2014/main" id="{2D8C7A4E-F5E0-50ED-8988-BDD5D9F38AB9}"/>
              </a:ext>
            </a:extLst>
          </p:cNvPr>
          <p:cNvSpPr/>
          <p:nvPr/>
        </p:nvSpPr>
        <p:spPr>
          <a:xfrm>
            <a:off x="972230" y="3007052"/>
            <a:ext cx="2560320" cy="694944"/>
          </a:xfrm>
          <a:prstGeom prst="rect">
            <a:avLst/>
          </a:prstGeom>
          <a:solidFill>
            <a:srgbClr val="81B9F4"/>
          </a:soli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r>
              <a:rPr lang="en-US" sz="1400" b="1" dirty="0"/>
              <a:t>RTC agenda #3 – Towards real time </a:t>
            </a:r>
            <a:endParaRPr lang="en-GB" sz="1400" b="1" dirty="0"/>
          </a:p>
        </p:txBody>
      </p:sp>
      <p:sp>
        <p:nvSpPr>
          <p:cNvPr id="18" name="Pentagon 7">
            <a:extLst>
              <a:ext uri="{FF2B5EF4-FFF2-40B4-BE49-F238E27FC236}">
                <a16:creationId xmlns:a16="http://schemas.microsoft.com/office/drawing/2014/main" id="{1E13FE55-779B-EAB4-4E99-8BDCA4AB5B77}"/>
              </a:ext>
            </a:extLst>
          </p:cNvPr>
          <p:cNvSpPr/>
          <p:nvPr/>
        </p:nvSpPr>
        <p:spPr>
          <a:xfrm>
            <a:off x="972230" y="3743633"/>
            <a:ext cx="2560320" cy="694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11480" rIns="72000" rtlCol="0" anchor="ctr"/>
          <a:lstStyle/>
          <a:p>
            <a:r>
              <a:rPr lang="en-GB" sz="1400" b="1" dirty="0"/>
              <a:t>RTC agenda #4 - Automation </a:t>
            </a:r>
          </a:p>
        </p:txBody>
      </p:sp>
      <p:sp>
        <p:nvSpPr>
          <p:cNvPr id="19" name="Pentagon 8">
            <a:extLst>
              <a:ext uri="{FF2B5EF4-FFF2-40B4-BE49-F238E27FC236}">
                <a16:creationId xmlns:a16="http://schemas.microsoft.com/office/drawing/2014/main" id="{8AB40051-9751-1594-28D6-38F97F7024BA}"/>
              </a:ext>
            </a:extLst>
          </p:cNvPr>
          <p:cNvSpPr/>
          <p:nvPr/>
        </p:nvSpPr>
        <p:spPr>
          <a:xfrm>
            <a:off x="972230" y="4480214"/>
            <a:ext cx="2560320" cy="694944"/>
          </a:xfrm>
          <a:prstGeom prst="rect">
            <a:avLst/>
          </a:prstGeom>
          <a:solidFill>
            <a:srgbClr val="74DF4C"/>
          </a:soli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r>
              <a:rPr lang="en-US" sz="1400" b="1" dirty="0"/>
              <a:t>RTC agenda #5 – digital payment</a:t>
            </a:r>
            <a:endParaRPr lang="en-GB" sz="1400" b="1" dirty="0"/>
          </a:p>
        </p:txBody>
      </p:sp>
      <p:sp>
        <p:nvSpPr>
          <p:cNvPr id="20" name="Pentagon 9">
            <a:extLst>
              <a:ext uri="{FF2B5EF4-FFF2-40B4-BE49-F238E27FC236}">
                <a16:creationId xmlns:a16="http://schemas.microsoft.com/office/drawing/2014/main" id="{72CE36E1-5640-46C5-8408-684A24DB1E11}"/>
              </a:ext>
            </a:extLst>
          </p:cNvPr>
          <p:cNvSpPr/>
          <p:nvPr/>
        </p:nvSpPr>
        <p:spPr>
          <a:xfrm>
            <a:off x="972230" y="5216796"/>
            <a:ext cx="2560320" cy="694944"/>
          </a:xfrm>
          <a:prstGeom prst="rect">
            <a:avLst/>
          </a:prstGeom>
          <a:solidFill>
            <a:srgbClr val="3BEB8D"/>
          </a:soli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r>
              <a:rPr lang="en-GB" sz="1400" b="1" dirty="0"/>
              <a:t>RTC agenda #6 – Future technology adoption</a:t>
            </a:r>
          </a:p>
        </p:txBody>
      </p:sp>
      <p:sp>
        <p:nvSpPr>
          <p:cNvPr id="21" name="Oval 20">
            <a:extLst>
              <a:ext uri="{FF2B5EF4-FFF2-40B4-BE49-F238E27FC236}">
                <a16:creationId xmlns:a16="http://schemas.microsoft.com/office/drawing/2014/main" id="{AA81B557-3CC3-6CEF-6B2C-1483A917EA24}"/>
              </a:ext>
            </a:extLst>
          </p:cNvPr>
          <p:cNvSpPr>
            <a:spLocks noChangeAspect="1"/>
          </p:cNvSpPr>
          <p:nvPr/>
        </p:nvSpPr>
        <p:spPr>
          <a:xfrm>
            <a:off x="623888" y="1532162"/>
            <a:ext cx="698400" cy="6984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840364E6-A5A1-7A09-C87E-4E280371ED75}"/>
              </a:ext>
            </a:extLst>
          </p:cNvPr>
          <p:cNvSpPr>
            <a:spLocks noChangeAspect="1"/>
          </p:cNvSpPr>
          <p:nvPr/>
        </p:nvSpPr>
        <p:spPr>
          <a:xfrm>
            <a:off x="623888" y="2268536"/>
            <a:ext cx="698400" cy="698400"/>
          </a:xfrm>
          <a:prstGeom prst="ellipse">
            <a:avLst/>
          </a:prstGeom>
          <a:solidFill>
            <a:schemeClr val="bg1"/>
          </a:solidFill>
          <a:ln w="28575">
            <a:solidFill>
              <a:srgbClr val="4F9D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5A9910FB-87A2-842D-9918-B1CF75C152C5}"/>
              </a:ext>
            </a:extLst>
          </p:cNvPr>
          <p:cNvSpPr>
            <a:spLocks noChangeAspect="1"/>
          </p:cNvSpPr>
          <p:nvPr/>
        </p:nvSpPr>
        <p:spPr>
          <a:xfrm>
            <a:off x="623888" y="3004910"/>
            <a:ext cx="698400" cy="698400"/>
          </a:xfrm>
          <a:prstGeom prst="ellipse">
            <a:avLst/>
          </a:prstGeom>
          <a:solidFill>
            <a:schemeClr val="bg1"/>
          </a:solidFill>
          <a:ln w="28575">
            <a:solidFill>
              <a:srgbClr val="81B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76348B26-4273-585F-EF8F-BDC28D8A5889}"/>
              </a:ext>
            </a:extLst>
          </p:cNvPr>
          <p:cNvSpPr>
            <a:spLocks noChangeAspect="1"/>
          </p:cNvSpPr>
          <p:nvPr/>
        </p:nvSpPr>
        <p:spPr>
          <a:xfrm>
            <a:off x="623888" y="3741284"/>
            <a:ext cx="698400" cy="6984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D4C0FA2-7DA0-2E22-5C64-12CCE36991E8}"/>
              </a:ext>
            </a:extLst>
          </p:cNvPr>
          <p:cNvSpPr>
            <a:spLocks noChangeAspect="1"/>
          </p:cNvSpPr>
          <p:nvPr/>
        </p:nvSpPr>
        <p:spPr>
          <a:xfrm>
            <a:off x="623888" y="4477658"/>
            <a:ext cx="698400" cy="698400"/>
          </a:xfrm>
          <a:prstGeom prst="ellipse">
            <a:avLst/>
          </a:prstGeom>
          <a:solidFill>
            <a:schemeClr val="bg1"/>
          </a:solidFill>
          <a:ln w="28575">
            <a:solidFill>
              <a:srgbClr val="74D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4673E7E2-ACC7-7CDC-2E2C-2ECE1816B09C}"/>
              </a:ext>
            </a:extLst>
          </p:cNvPr>
          <p:cNvSpPr>
            <a:spLocks noChangeAspect="1"/>
          </p:cNvSpPr>
          <p:nvPr/>
        </p:nvSpPr>
        <p:spPr>
          <a:xfrm>
            <a:off x="623888" y="5214030"/>
            <a:ext cx="698400" cy="698400"/>
          </a:xfrm>
          <a:prstGeom prst="ellipse">
            <a:avLst/>
          </a:prstGeom>
          <a:solidFill>
            <a:schemeClr val="bg1"/>
          </a:solidFill>
          <a:ln w="28575">
            <a:solidFill>
              <a:srgbClr val="3BE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aphic 4102">
            <a:extLst>
              <a:ext uri="{FF2B5EF4-FFF2-40B4-BE49-F238E27FC236}">
                <a16:creationId xmlns:a16="http://schemas.microsoft.com/office/drawing/2014/main" id="{9D457B47-41B7-4491-D67C-146B8E236272}"/>
              </a:ext>
            </a:extLst>
          </p:cNvPr>
          <p:cNvGrpSpPr/>
          <p:nvPr/>
        </p:nvGrpSpPr>
        <p:grpSpPr>
          <a:xfrm>
            <a:off x="728338" y="1636620"/>
            <a:ext cx="489501" cy="489485"/>
            <a:chOff x="3953418" y="1285874"/>
            <a:chExt cx="4264959" cy="4264816"/>
          </a:xfrm>
        </p:grpSpPr>
        <p:sp>
          <p:nvSpPr>
            <p:cNvPr id="28" name="Freeform 4111">
              <a:extLst>
                <a:ext uri="{FF2B5EF4-FFF2-40B4-BE49-F238E27FC236}">
                  <a16:creationId xmlns:a16="http://schemas.microsoft.com/office/drawing/2014/main" id="{59581C5A-1BE8-AAFA-8990-1344D63E5FBD}"/>
                </a:ext>
              </a:extLst>
            </p:cNvPr>
            <p:cNvSpPr/>
            <p:nvPr/>
          </p:nvSpPr>
          <p:spPr>
            <a:xfrm>
              <a:off x="5311997" y="1285874"/>
              <a:ext cx="2906380" cy="3934777"/>
            </a:xfrm>
            <a:custGeom>
              <a:avLst/>
              <a:gdLst>
                <a:gd name="connsiteX0" fmla="*/ 0 w 2906380"/>
                <a:gd name="connsiteY0" fmla="*/ 144780 h 3934777"/>
                <a:gd name="connsiteX1" fmla="*/ 136684 w 2906380"/>
                <a:gd name="connsiteY1" fmla="*/ 256508 h 3934777"/>
                <a:gd name="connsiteX2" fmla="*/ 386144 w 2906380"/>
                <a:gd name="connsiteY2" fmla="*/ 764477 h 3934777"/>
                <a:gd name="connsiteX3" fmla="*/ 1779175 w 2906380"/>
                <a:gd name="connsiteY3" fmla="*/ 1127189 h 3934777"/>
                <a:gd name="connsiteX4" fmla="*/ 2005108 w 2906380"/>
                <a:gd name="connsiteY4" fmla="*/ 2843880 h 3934777"/>
                <a:gd name="connsiteX5" fmla="*/ 1484757 w 2906380"/>
                <a:gd name="connsiteY5" fmla="*/ 3388995 h 3934777"/>
                <a:gd name="connsiteX6" fmla="*/ 2030539 w 2906380"/>
                <a:gd name="connsiteY6" fmla="*/ 3934778 h 3934777"/>
                <a:gd name="connsiteX7" fmla="*/ 2576227 w 2906380"/>
                <a:gd name="connsiteY7" fmla="*/ 3389090 h 3934777"/>
                <a:gd name="connsiteX8" fmla="*/ 2566797 w 2906380"/>
                <a:gd name="connsiteY8" fmla="*/ 3287745 h 3934777"/>
                <a:gd name="connsiteX9" fmla="*/ 2281809 w 2906380"/>
                <a:gd name="connsiteY9" fmla="*/ 624554 h 3934777"/>
                <a:gd name="connsiteX10" fmla="*/ 0 w 2906380"/>
                <a:gd name="connsiteY10" fmla="*/ 144780 h 39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6380" h="3934776">
                  <a:moveTo>
                    <a:pt x="0" y="144780"/>
                  </a:moveTo>
                  <a:cubicBezTo>
                    <a:pt x="48292" y="176689"/>
                    <a:pt x="94107" y="213932"/>
                    <a:pt x="136684" y="256508"/>
                  </a:cubicBezTo>
                  <a:cubicBezTo>
                    <a:pt x="279273" y="399098"/>
                    <a:pt x="362426" y="578739"/>
                    <a:pt x="386144" y="764477"/>
                  </a:cubicBezTo>
                  <a:cubicBezTo>
                    <a:pt x="865441" y="629031"/>
                    <a:pt x="1401985" y="749999"/>
                    <a:pt x="1779175" y="1127189"/>
                  </a:cubicBezTo>
                  <a:cubicBezTo>
                    <a:pt x="2244471" y="1592485"/>
                    <a:pt x="2319814" y="2300097"/>
                    <a:pt x="2005108" y="2843880"/>
                  </a:cubicBezTo>
                  <a:cubicBezTo>
                    <a:pt x="1715453" y="2857119"/>
                    <a:pt x="1484757" y="3096101"/>
                    <a:pt x="1484757" y="3388995"/>
                  </a:cubicBezTo>
                  <a:cubicBezTo>
                    <a:pt x="1484757" y="3690366"/>
                    <a:pt x="1729073" y="3934778"/>
                    <a:pt x="2030539" y="3934778"/>
                  </a:cubicBezTo>
                  <a:cubicBezTo>
                    <a:pt x="2331911" y="3934778"/>
                    <a:pt x="2576322" y="3690462"/>
                    <a:pt x="2576227" y="3389090"/>
                  </a:cubicBezTo>
                  <a:cubicBezTo>
                    <a:pt x="2576227" y="3354420"/>
                    <a:pt x="2572988" y="3320606"/>
                    <a:pt x="2566797" y="3287745"/>
                  </a:cubicBezTo>
                  <a:cubicBezTo>
                    <a:pt x="3100197" y="2461832"/>
                    <a:pt x="3005233" y="1347978"/>
                    <a:pt x="2281809" y="624554"/>
                  </a:cubicBezTo>
                  <a:cubicBezTo>
                    <a:pt x="1664780" y="7715"/>
                    <a:pt x="764000" y="-152209"/>
                    <a:pt x="0" y="144780"/>
                  </a:cubicBezTo>
                  <a:close/>
                </a:path>
              </a:pathLst>
            </a:custGeom>
            <a:solidFill>
              <a:srgbClr val="0473EA"/>
            </a:solidFill>
            <a:ln w="9525" cap="flat">
              <a:noFill/>
              <a:prstDash val="solid"/>
              <a:miter/>
            </a:ln>
          </p:spPr>
          <p:txBody>
            <a:bodyPr rtlCol="0" anchor="ctr"/>
            <a:lstStyle/>
            <a:p>
              <a:endParaRPr lang="en-GB" dirty="0"/>
            </a:p>
          </p:txBody>
        </p:sp>
        <p:sp>
          <p:nvSpPr>
            <p:cNvPr id="29" name="Freeform 4112">
              <a:extLst>
                <a:ext uri="{FF2B5EF4-FFF2-40B4-BE49-F238E27FC236}">
                  <a16:creationId xmlns:a16="http://schemas.microsoft.com/office/drawing/2014/main" id="{87050079-04E4-3A6C-934E-7278312BBCA0}"/>
                </a:ext>
              </a:extLst>
            </p:cNvPr>
            <p:cNvSpPr/>
            <p:nvPr/>
          </p:nvSpPr>
          <p:spPr>
            <a:xfrm>
              <a:off x="3953418" y="1641347"/>
              <a:ext cx="2877339" cy="3909343"/>
            </a:xfrm>
            <a:custGeom>
              <a:avLst/>
              <a:gdLst>
                <a:gd name="connsiteX0" fmla="*/ 355406 w 2877339"/>
                <a:gd name="connsiteY0" fmla="*/ 520351 h 3909343"/>
                <a:gd name="connsiteX1" fmla="*/ 360073 w 2877339"/>
                <a:gd name="connsiteY1" fmla="*/ 590455 h 3909343"/>
                <a:gd name="connsiteX2" fmla="*/ 624487 w 2877339"/>
                <a:gd name="connsiteY2" fmla="*/ 3284792 h 3909343"/>
                <a:gd name="connsiteX3" fmla="*/ 2877340 w 2877339"/>
                <a:gd name="connsiteY3" fmla="*/ 3775520 h 3909343"/>
                <a:gd name="connsiteX4" fmla="*/ 2751705 w 2877339"/>
                <a:gd name="connsiteY4" fmla="*/ 3670745 h 3909343"/>
                <a:gd name="connsiteX5" fmla="*/ 2495578 w 2877339"/>
                <a:gd name="connsiteY5" fmla="*/ 3151632 h 3909343"/>
                <a:gd name="connsiteX6" fmla="*/ 1127121 w 2877339"/>
                <a:gd name="connsiteY6" fmla="*/ 2782253 h 3909343"/>
                <a:gd name="connsiteX7" fmla="*/ 916714 w 2877339"/>
                <a:gd name="connsiteY7" fmla="*/ 1039368 h 3909343"/>
                <a:gd name="connsiteX8" fmla="*/ 1396202 w 2877339"/>
                <a:gd name="connsiteY8" fmla="*/ 520446 h 3909343"/>
                <a:gd name="connsiteX9" fmla="*/ 875756 w 2877339"/>
                <a:gd name="connsiteY9" fmla="*/ 0 h 3909343"/>
                <a:gd name="connsiteX10" fmla="*/ 355406 w 2877339"/>
                <a:gd name="connsiteY10" fmla="*/ 520351 h 390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7339" h="3909342">
                  <a:moveTo>
                    <a:pt x="355406" y="520351"/>
                  </a:moveTo>
                  <a:cubicBezTo>
                    <a:pt x="355406" y="544163"/>
                    <a:pt x="357025" y="567500"/>
                    <a:pt x="360073" y="590455"/>
                  </a:cubicBezTo>
                  <a:cubicBezTo>
                    <a:pt x="-196092" y="1419416"/>
                    <a:pt x="-107986" y="2552224"/>
                    <a:pt x="624487" y="3284792"/>
                  </a:cubicBezTo>
                  <a:cubicBezTo>
                    <a:pt x="1233611" y="3893915"/>
                    <a:pt x="2119531" y="4057460"/>
                    <a:pt x="2877340" y="3775520"/>
                  </a:cubicBezTo>
                  <a:cubicBezTo>
                    <a:pt x="2833144" y="3744944"/>
                    <a:pt x="2791043" y="3710083"/>
                    <a:pt x="2751705" y="3670745"/>
                  </a:cubicBezTo>
                  <a:cubicBezTo>
                    <a:pt x="2605878" y="3524917"/>
                    <a:pt x="2520533" y="3341465"/>
                    <a:pt x="2495578" y="3151632"/>
                  </a:cubicBezTo>
                  <a:cubicBezTo>
                    <a:pt x="2022566" y="3276124"/>
                    <a:pt x="1497929" y="3152966"/>
                    <a:pt x="1127121" y="2782253"/>
                  </a:cubicBezTo>
                  <a:cubicBezTo>
                    <a:pt x="654300" y="2309432"/>
                    <a:pt x="584196" y="1586389"/>
                    <a:pt x="916714" y="1039368"/>
                  </a:cubicBezTo>
                  <a:cubicBezTo>
                    <a:pt x="1185033" y="1018508"/>
                    <a:pt x="1396202" y="794195"/>
                    <a:pt x="1396202" y="520446"/>
                  </a:cubicBezTo>
                  <a:cubicBezTo>
                    <a:pt x="1396202" y="232982"/>
                    <a:pt x="1163221" y="0"/>
                    <a:pt x="875756" y="0"/>
                  </a:cubicBezTo>
                  <a:cubicBezTo>
                    <a:pt x="588387" y="-95"/>
                    <a:pt x="355406" y="232982"/>
                    <a:pt x="355406" y="520351"/>
                  </a:cubicBezTo>
                  <a:close/>
                </a:path>
              </a:pathLst>
            </a:custGeom>
            <a:solidFill>
              <a:srgbClr val="38D200"/>
            </a:solidFill>
            <a:ln w="9525" cap="flat">
              <a:noFill/>
              <a:prstDash val="solid"/>
              <a:miter/>
            </a:ln>
          </p:spPr>
          <p:txBody>
            <a:bodyPr rtlCol="0" anchor="ctr"/>
            <a:lstStyle/>
            <a:p>
              <a:endParaRPr lang="en-GB" dirty="0"/>
            </a:p>
          </p:txBody>
        </p:sp>
        <p:grpSp>
          <p:nvGrpSpPr>
            <p:cNvPr id="30" name="Graphic 4102">
              <a:extLst>
                <a:ext uri="{FF2B5EF4-FFF2-40B4-BE49-F238E27FC236}">
                  <a16:creationId xmlns:a16="http://schemas.microsoft.com/office/drawing/2014/main" id="{0BEE4221-6221-C3B4-E119-D61E30EA324D}"/>
                </a:ext>
              </a:extLst>
            </p:cNvPr>
            <p:cNvGrpSpPr/>
            <p:nvPr/>
          </p:nvGrpSpPr>
          <p:grpSpPr>
            <a:xfrm>
              <a:off x="5024437" y="2357530"/>
              <a:ext cx="2143125" cy="2143031"/>
              <a:chOff x="5024437" y="2357530"/>
              <a:chExt cx="2143125" cy="2143031"/>
            </a:xfrm>
            <a:solidFill>
              <a:srgbClr val="0473EA"/>
            </a:solidFill>
          </p:grpSpPr>
          <p:sp>
            <p:nvSpPr>
              <p:cNvPr id="31" name="Freeform 4114">
                <a:extLst>
                  <a:ext uri="{FF2B5EF4-FFF2-40B4-BE49-F238E27FC236}">
                    <a16:creationId xmlns:a16="http://schemas.microsoft.com/office/drawing/2014/main" id="{E729F42A-BBAE-CD51-5198-D28F363E8B67}"/>
                  </a:ext>
                </a:extLst>
              </p:cNvPr>
              <p:cNvSpPr/>
              <p:nvPr/>
            </p:nvSpPr>
            <p:spPr>
              <a:xfrm>
                <a:off x="5797867" y="3969829"/>
                <a:ext cx="588168" cy="530733"/>
              </a:xfrm>
              <a:custGeom>
                <a:avLst/>
                <a:gdLst>
                  <a:gd name="connsiteX0" fmla="*/ 294037 w 588168"/>
                  <a:gd name="connsiteY0" fmla="*/ 0 h 530733"/>
                  <a:gd name="connsiteX1" fmla="*/ 0 w 588168"/>
                  <a:gd name="connsiteY1" fmla="*/ 11811 h 530733"/>
                  <a:gd name="connsiteX2" fmla="*/ 150495 w 588168"/>
                  <a:gd name="connsiteY2" fmla="*/ 520541 h 530733"/>
                  <a:gd name="connsiteX3" fmla="*/ 298132 w 588168"/>
                  <a:gd name="connsiteY3" fmla="*/ 530733 h 530733"/>
                  <a:gd name="connsiteX4" fmla="*/ 437007 w 588168"/>
                  <a:gd name="connsiteY4" fmla="*/ 521780 h 530733"/>
                  <a:gd name="connsiteX5" fmla="*/ 588169 w 588168"/>
                  <a:gd name="connsiteY5" fmla="*/ 11621 h 530733"/>
                  <a:gd name="connsiteX6" fmla="*/ 294037 w 588168"/>
                  <a:gd name="connsiteY6" fmla="*/ 0 h 53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168" h="530733">
                    <a:moveTo>
                      <a:pt x="294037" y="0"/>
                    </a:moveTo>
                    <a:cubicBezTo>
                      <a:pt x="205549" y="0"/>
                      <a:pt x="105823" y="3143"/>
                      <a:pt x="0" y="11811"/>
                    </a:cubicBezTo>
                    <a:cubicBezTo>
                      <a:pt x="29337" y="183642"/>
                      <a:pt x="76390" y="359569"/>
                      <a:pt x="150495" y="520541"/>
                    </a:cubicBezTo>
                    <a:cubicBezTo>
                      <a:pt x="198787" y="527209"/>
                      <a:pt x="248031" y="530733"/>
                      <a:pt x="298132" y="530733"/>
                    </a:cubicBezTo>
                    <a:cubicBezTo>
                      <a:pt x="345186" y="530733"/>
                      <a:pt x="391477" y="527685"/>
                      <a:pt x="437007" y="521780"/>
                    </a:cubicBezTo>
                    <a:cubicBezTo>
                      <a:pt x="491395" y="403574"/>
                      <a:pt x="549592" y="236411"/>
                      <a:pt x="588169" y="11621"/>
                    </a:cubicBezTo>
                    <a:cubicBezTo>
                      <a:pt x="497205" y="4191"/>
                      <a:pt x="399383" y="0"/>
                      <a:pt x="294037" y="0"/>
                    </a:cubicBezTo>
                    <a:close/>
                  </a:path>
                </a:pathLst>
              </a:custGeom>
              <a:solidFill>
                <a:srgbClr val="0473EA"/>
              </a:solidFill>
              <a:ln w="9525" cap="flat">
                <a:noFill/>
                <a:prstDash val="solid"/>
                <a:miter/>
              </a:ln>
            </p:spPr>
            <p:txBody>
              <a:bodyPr rtlCol="0" anchor="ctr"/>
              <a:lstStyle/>
              <a:p>
                <a:endParaRPr lang="en-GB" dirty="0"/>
              </a:p>
            </p:txBody>
          </p:sp>
          <p:sp>
            <p:nvSpPr>
              <p:cNvPr id="32" name="Freeform 4115">
                <a:extLst>
                  <a:ext uri="{FF2B5EF4-FFF2-40B4-BE49-F238E27FC236}">
                    <a16:creationId xmlns:a16="http://schemas.microsoft.com/office/drawing/2014/main" id="{5D267118-4B20-103B-41C2-BC53E37097D5}"/>
                  </a:ext>
                </a:extLst>
              </p:cNvPr>
              <p:cNvSpPr/>
              <p:nvPr/>
            </p:nvSpPr>
            <p:spPr>
              <a:xfrm>
                <a:off x="5753861" y="3090386"/>
                <a:ext cx="676179" cy="677417"/>
              </a:xfrm>
              <a:custGeom>
                <a:avLst/>
                <a:gdLst>
                  <a:gd name="connsiteX0" fmla="*/ 338042 w 676179"/>
                  <a:gd name="connsiteY0" fmla="*/ 13240 h 677417"/>
                  <a:gd name="connsiteX1" fmla="*/ 15621 w 676179"/>
                  <a:gd name="connsiteY1" fmla="*/ 0 h 677417"/>
                  <a:gd name="connsiteX2" fmla="*/ 0 w 676179"/>
                  <a:gd name="connsiteY2" fmla="*/ 338518 h 677417"/>
                  <a:gd name="connsiteX3" fmla="*/ 15812 w 676179"/>
                  <a:gd name="connsiteY3" fmla="*/ 677418 h 677417"/>
                  <a:gd name="connsiteX4" fmla="*/ 338042 w 676179"/>
                  <a:gd name="connsiteY4" fmla="*/ 664178 h 677417"/>
                  <a:gd name="connsiteX5" fmla="*/ 660464 w 676179"/>
                  <a:gd name="connsiteY5" fmla="*/ 677418 h 677417"/>
                  <a:gd name="connsiteX6" fmla="*/ 676180 w 676179"/>
                  <a:gd name="connsiteY6" fmla="*/ 338518 h 677417"/>
                  <a:gd name="connsiteX7" fmla="*/ 660368 w 676179"/>
                  <a:gd name="connsiteY7" fmla="*/ 0 h 677417"/>
                  <a:gd name="connsiteX8" fmla="*/ 338042 w 676179"/>
                  <a:gd name="connsiteY8" fmla="*/ 13240 h 67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179" h="677417">
                    <a:moveTo>
                      <a:pt x="338042" y="13240"/>
                    </a:moveTo>
                    <a:cubicBezTo>
                      <a:pt x="222980" y="13240"/>
                      <a:pt x="115729" y="8477"/>
                      <a:pt x="15621" y="0"/>
                    </a:cubicBezTo>
                    <a:cubicBezTo>
                      <a:pt x="5715" y="103156"/>
                      <a:pt x="0" y="215836"/>
                      <a:pt x="0" y="338518"/>
                    </a:cubicBezTo>
                    <a:cubicBezTo>
                      <a:pt x="0" y="439388"/>
                      <a:pt x="4096" y="555022"/>
                      <a:pt x="15812" y="677418"/>
                    </a:cubicBezTo>
                    <a:cubicBezTo>
                      <a:pt x="115824" y="668941"/>
                      <a:pt x="223076" y="664178"/>
                      <a:pt x="338042" y="664178"/>
                    </a:cubicBezTo>
                    <a:cubicBezTo>
                      <a:pt x="453104" y="664178"/>
                      <a:pt x="560356" y="668941"/>
                      <a:pt x="660464" y="677418"/>
                    </a:cubicBezTo>
                    <a:cubicBezTo>
                      <a:pt x="670370" y="574167"/>
                      <a:pt x="676180" y="461391"/>
                      <a:pt x="676180" y="338518"/>
                    </a:cubicBezTo>
                    <a:cubicBezTo>
                      <a:pt x="676180" y="237744"/>
                      <a:pt x="672084" y="122206"/>
                      <a:pt x="660368" y="0"/>
                    </a:cubicBezTo>
                    <a:cubicBezTo>
                      <a:pt x="560261" y="8477"/>
                      <a:pt x="453104" y="13240"/>
                      <a:pt x="338042" y="13240"/>
                    </a:cubicBezTo>
                    <a:close/>
                  </a:path>
                </a:pathLst>
              </a:custGeom>
              <a:solidFill>
                <a:srgbClr val="0473EA"/>
              </a:solidFill>
              <a:ln w="9525" cap="flat">
                <a:noFill/>
                <a:prstDash val="solid"/>
                <a:miter/>
              </a:ln>
            </p:spPr>
            <p:txBody>
              <a:bodyPr rtlCol="0" anchor="ctr"/>
              <a:lstStyle/>
              <a:p>
                <a:endParaRPr lang="en-GB" dirty="0"/>
              </a:p>
            </p:txBody>
          </p:sp>
          <p:sp>
            <p:nvSpPr>
              <p:cNvPr id="33" name="Freeform 4116">
                <a:extLst>
                  <a:ext uri="{FF2B5EF4-FFF2-40B4-BE49-F238E27FC236}">
                    <a16:creationId xmlns:a16="http://schemas.microsoft.com/office/drawing/2014/main" id="{F6C9E070-40E7-6899-964E-CFEE528FB31C}"/>
                  </a:ext>
                </a:extLst>
              </p:cNvPr>
              <p:cNvSpPr/>
              <p:nvPr/>
            </p:nvSpPr>
            <p:spPr>
              <a:xfrm>
                <a:off x="6493954" y="2433828"/>
                <a:ext cx="449865" cy="417766"/>
              </a:xfrm>
              <a:custGeom>
                <a:avLst/>
                <a:gdLst>
                  <a:gd name="connsiteX0" fmla="*/ 106299 w 449865"/>
                  <a:gd name="connsiteY0" fmla="*/ 417767 h 417766"/>
                  <a:gd name="connsiteX1" fmla="*/ 449866 w 449865"/>
                  <a:gd name="connsiteY1" fmla="*/ 339852 h 417766"/>
                  <a:gd name="connsiteX2" fmla="*/ 0 w 449865"/>
                  <a:gd name="connsiteY2" fmla="*/ 0 h 417766"/>
                  <a:gd name="connsiteX3" fmla="*/ 106299 w 449865"/>
                  <a:gd name="connsiteY3" fmla="*/ 417767 h 417766"/>
                </a:gdLst>
                <a:ahLst/>
                <a:cxnLst>
                  <a:cxn ang="0">
                    <a:pos x="connsiteX0" y="connsiteY0"/>
                  </a:cxn>
                  <a:cxn ang="0">
                    <a:pos x="connsiteX1" y="connsiteY1"/>
                  </a:cxn>
                  <a:cxn ang="0">
                    <a:pos x="connsiteX2" y="connsiteY2"/>
                  </a:cxn>
                  <a:cxn ang="0">
                    <a:pos x="connsiteX3" y="connsiteY3"/>
                  </a:cxn>
                </a:cxnLst>
                <a:rect l="l" t="t" r="r" b="b"/>
                <a:pathLst>
                  <a:path w="449865" h="417766">
                    <a:moveTo>
                      <a:pt x="106299" y="417767"/>
                    </a:moveTo>
                    <a:cubicBezTo>
                      <a:pt x="220123" y="400240"/>
                      <a:pt x="336518" y="375094"/>
                      <a:pt x="449866" y="339852"/>
                    </a:cubicBezTo>
                    <a:cubicBezTo>
                      <a:pt x="333756" y="189929"/>
                      <a:pt x="178784" y="71533"/>
                      <a:pt x="0" y="0"/>
                    </a:cubicBezTo>
                    <a:cubicBezTo>
                      <a:pt x="41815" y="117062"/>
                      <a:pt x="79153" y="255460"/>
                      <a:pt x="106299" y="417767"/>
                    </a:cubicBezTo>
                    <a:close/>
                  </a:path>
                </a:pathLst>
              </a:custGeom>
              <a:solidFill>
                <a:srgbClr val="0473EA"/>
              </a:solidFill>
              <a:ln w="9525" cap="flat">
                <a:noFill/>
                <a:prstDash val="solid"/>
                <a:miter/>
              </a:ln>
            </p:spPr>
            <p:txBody>
              <a:bodyPr rtlCol="0" anchor="ctr"/>
              <a:lstStyle/>
              <a:p>
                <a:endParaRPr lang="en-GB" dirty="0"/>
              </a:p>
            </p:txBody>
          </p:sp>
          <p:sp>
            <p:nvSpPr>
              <p:cNvPr id="34" name="Freeform 4117">
                <a:extLst>
                  <a:ext uri="{FF2B5EF4-FFF2-40B4-BE49-F238E27FC236}">
                    <a16:creationId xmlns:a16="http://schemas.microsoft.com/office/drawing/2014/main" id="{7A5808C9-89CE-362E-3507-AD52A8F107A9}"/>
                  </a:ext>
                </a:extLst>
              </p:cNvPr>
              <p:cNvSpPr/>
              <p:nvPr/>
            </p:nvSpPr>
            <p:spPr>
              <a:xfrm>
                <a:off x="6628257" y="2961798"/>
                <a:ext cx="539305" cy="934783"/>
              </a:xfrm>
              <a:custGeom>
                <a:avLst/>
                <a:gdLst>
                  <a:gd name="connsiteX0" fmla="*/ 432149 w 539305"/>
                  <a:gd name="connsiteY0" fmla="*/ 934784 h 934783"/>
                  <a:gd name="connsiteX1" fmla="*/ 539305 w 539305"/>
                  <a:gd name="connsiteY1" fmla="*/ 467201 h 934783"/>
                  <a:gd name="connsiteX2" fmla="*/ 432340 w 539305"/>
                  <a:gd name="connsiteY2" fmla="*/ 0 h 934783"/>
                  <a:gd name="connsiteX3" fmla="*/ 0 w 539305"/>
                  <a:gd name="connsiteY3" fmla="*/ 103632 h 934783"/>
                  <a:gd name="connsiteX4" fmla="*/ 16954 w 539305"/>
                  <a:gd name="connsiteY4" fmla="*/ 467297 h 934783"/>
                  <a:gd name="connsiteX5" fmla="*/ 0 w 539305"/>
                  <a:gd name="connsiteY5" fmla="*/ 831247 h 934783"/>
                  <a:gd name="connsiteX6" fmla="*/ 432149 w 539305"/>
                  <a:gd name="connsiteY6" fmla="*/ 934784 h 9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305" h="934783">
                    <a:moveTo>
                      <a:pt x="432149" y="934784"/>
                    </a:moveTo>
                    <a:cubicBezTo>
                      <a:pt x="500729" y="793528"/>
                      <a:pt x="539305" y="634841"/>
                      <a:pt x="539305" y="467201"/>
                    </a:cubicBezTo>
                    <a:cubicBezTo>
                      <a:pt x="539305" y="299657"/>
                      <a:pt x="500824" y="141160"/>
                      <a:pt x="432340" y="0"/>
                    </a:cubicBezTo>
                    <a:cubicBezTo>
                      <a:pt x="310991" y="41434"/>
                      <a:pt x="167830" y="78010"/>
                      <a:pt x="0" y="103632"/>
                    </a:cubicBezTo>
                    <a:cubicBezTo>
                      <a:pt x="10763" y="215265"/>
                      <a:pt x="16954" y="336233"/>
                      <a:pt x="16954" y="467297"/>
                    </a:cubicBezTo>
                    <a:cubicBezTo>
                      <a:pt x="16954" y="598456"/>
                      <a:pt x="10858" y="719518"/>
                      <a:pt x="0" y="831247"/>
                    </a:cubicBezTo>
                    <a:cubicBezTo>
                      <a:pt x="167735" y="856774"/>
                      <a:pt x="310801" y="893350"/>
                      <a:pt x="432149" y="934784"/>
                    </a:cubicBezTo>
                    <a:close/>
                  </a:path>
                </a:pathLst>
              </a:custGeom>
              <a:solidFill>
                <a:srgbClr val="0473EA"/>
              </a:solidFill>
              <a:ln w="9525" cap="flat">
                <a:noFill/>
                <a:prstDash val="solid"/>
                <a:miter/>
              </a:ln>
            </p:spPr>
            <p:txBody>
              <a:bodyPr rtlCol="0" anchor="ctr"/>
              <a:lstStyle/>
              <a:p>
                <a:endParaRPr lang="en-GB" dirty="0"/>
              </a:p>
            </p:txBody>
          </p:sp>
          <p:sp>
            <p:nvSpPr>
              <p:cNvPr id="35" name="Freeform 4118">
                <a:extLst>
                  <a:ext uri="{FF2B5EF4-FFF2-40B4-BE49-F238E27FC236}">
                    <a16:creationId xmlns:a16="http://schemas.microsoft.com/office/drawing/2014/main" id="{06D9E5A2-4122-38C1-C9D0-9DD90779BC03}"/>
                  </a:ext>
                </a:extLst>
              </p:cNvPr>
              <p:cNvSpPr/>
              <p:nvPr/>
            </p:nvSpPr>
            <p:spPr>
              <a:xfrm>
                <a:off x="5024437" y="2964179"/>
                <a:ext cx="531209" cy="929925"/>
              </a:xfrm>
              <a:custGeom>
                <a:avLst/>
                <a:gdLst>
                  <a:gd name="connsiteX0" fmla="*/ 514255 w 531209"/>
                  <a:gd name="connsiteY0" fmla="*/ 464820 h 929925"/>
                  <a:gd name="connsiteX1" fmla="*/ 531209 w 531209"/>
                  <a:gd name="connsiteY1" fmla="*/ 101156 h 929925"/>
                  <a:gd name="connsiteX2" fmla="*/ 105823 w 531209"/>
                  <a:gd name="connsiteY2" fmla="*/ 0 h 929925"/>
                  <a:gd name="connsiteX3" fmla="*/ 0 w 531209"/>
                  <a:gd name="connsiteY3" fmla="*/ 464820 h 929925"/>
                  <a:gd name="connsiteX4" fmla="*/ 105918 w 531209"/>
                  <a:gd name="connsiteY4" fmla="*/ 929926 h 929925"/>
                  <a:gd name="connsiteX5" fmla="*/ 531209 w 531209"/>
                  <a:gd name="connsiteY5" fmla="*/ 828770 h 929925"/>
                  <a:gd name="connsiteX6" fmla="*/ 514255 w 531209"/>
                  <a:gd name="connsiteY6" fmla="*/ 464820 h 92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09" h="929925">
                    <a:moveTo>
                      <a:pt x="514255" y="464820"/>
                    </a:moveTo>
                    <a:cubicBezTo>
                      <a:pt x="514255" y="333756"/>
                      <a:pt x="520351" y="212884"/>
                      <a:pt x="531209" y="101156"/>
                    </a:cubicBezTo>
                    <a:cubicBezTo>
                      <a:pt x="366617" y="76009"/>
                      <a:pt x="225647" y="40386"/>
                      <a:pt x="105823" y="0"/>
                    </a:cubicBezTo>
                    <a:cubicBezTo>
                      <a:pt x="38005" y="140589"/>
                      <a:pt x="0" y="298323"/>
                      <a:pt x="0" y="464820"/>
                    </a:cubicBezTo>
                    <a:cubicBezTo>
                      <a:pt x="0" y="631508"/>
                      <a:pt x="38100" y="789242"/>
                      <a:pt x="105918" y="929926"/>
                    </a:cubicBezTo>
                    <a:cubicBezTo>
                      <a:pt x="225742" y="889540"/>
                      <a:pt x="366617" y="853916"/>
                      <a:pt x="531209" y="828770"/>
                    </a:cubicBezTo>
                    <a:cubicBezTo>
                      <a:pt x="520351" y="717042"/>
                      <a:pt x="514255" y="595979"/>
                      <a:pt x="514255" y="464820"/>
                    </a:cubicBezTo>
                    <a:close/>
                  </a:path>
                </a:pathLst>
              </a:custGeom>
              <a:solidFill>
                <a:srgbClr val="0473EA"/>
              </a:solidFill>
              <a:ln w="9525" cap="flat">
                <a:noFill/>
                <a:prstDash val="solid"/>
                <a:miter/>
              </a:ln>
            </p:spPr>
            <p:txBody>
              <a:bodyPr rtlCol="0" anchor="ctr"/>
              <a:lstStyle/>
              <a:p>
                <a:endParaRPr lang="en-GB" dirty="0"/>
              </a:p>
            </p:txBody>
          </p:sp>
          <p:sp>
            <p:nvSpPr>
              <p:cNvPr id="36" name="Freeform 4119">
                <a:extLst>
                  <a:ext uri="{FF2B5EF4-FFF2-40B4-BE49-F238E27FC236}">
                    <a16:creationId xmlns:a16="http://schemas.microsoft.com/office/drawing/2014/main" id="{B1314A88-3CB9-E417-CBCC-3780B36E54A6}"/>
                  </a:ext>
                </a:extLst>
              </p:cNvPr>
              <p:cNvSpPr/>
              <p:nvPr/>
            </p:nvSpPr>
            <p:spPr>
              <a:xfrm>
                <a:off x="5246750" y="4006691"/>
                <a:ext cx="441674" cy="413575"/>
              </a:xfrm>
              <a:custGeom>
                <a:avLst/>
                <a:gdLst>
                  <a:gd name="connsiteX0" fmla="*/ 336804 w 441674"/>
                  <a:gd name="connsiteY0" fmla="*/ 0 h 413575"/>
                  <a:gd name="connsiteX1" fmla="*/ 0 w 441674"/>
                  <a:gd name="connsiteY1" fmla="*/ 75819 h 413575"/>
                  <a:gd name="connsiteX2" fmla="*/ 441674 w 441674"/>
                  <a:gd name="connsiteY2" fmla="*/ 413576 h 413575"/>
                  <a:gd name="connsiteX3" fmla="*/ 336804 w 441674"/>
                  <a:gd name="connsiteY3" fmla="*/ 0 h 413575"/>
                </a:gdLst>
                <a:ahLst/>
                <a:cxnLst>
                  <a:cxn ang="0">
                    <a:pos x="connsiteX0" y="connsiteY0"/>
                  </a:cxn>
                  <a:cxn ang="0">
                    <a:pos x="connsiteX1" y="connsiteY1"/>
                  </a:cxn>
                  <a:cxn ang="0">
                    <a:pos x="connsiteX2" y="connsiteY2"/>
                  </a:cxn>
                  <a:cxn ang="0">
                    <a:pos x="connsiteX3" y="connsiteY3"/>
                  </a:cxn>
                </a:cxnLst>
                <a:rect l="l" t="t" r="r" b="b"/>
                <a:pathLst>
                  <a:path w="441673" h="413575">
                    <a:moveTo>
                      <a:pt x="336804" y="0"/>
                    </a:moveTo>
                    <a:cubicBezTo>
                      <a:pt x="225266" y="17145"/>
                      <a:pt x="111157" y="41624"/>
                      <a:pt x="0" y="75819"/>
                    </a:cubicBezTo>
                    <a:cubicBezTo>
                      <a:pt x="114205" y="223933"/>
                      <a:pt x="266224" y="341376"/>
                      <a:pt x="441674" y="413576"/>
                    </a:cubicBezTo>
                    <a:cubicBezTo>
                      <a:pt x="400526" y="297371"/>
                      <a:pt x="363665" y="160401"/>
                      <a:pt x="336804" y="0"/>
                    </a:cubicBezTo>
                    <a:close/>
                  </a:path>
                </a:pathLst>
              </a:custGeom>
              <a:solidFill>
                <a:srgbClr val="0473EA"/>
              </a:solidFill>
              <a:ln w="9525" cap="flat">
                <a:noFill/>
                <a:prstDash val="solid"/>
                <a:miter/>
              </a:ln>
            </p:spPr>
            <p:txBody>
              <a:bodyPr rtlCol="0" anchor="ctr"/>
              <a:lstStyle/>
              <a:p>
                <a:endParaRPr lang="en-GB" dirty="0"/>
              </a:p>
            </p:txBody>
          </p:sp>
          <p:sp>
            <p:nvSpPr>
              <p:cNvPr id="37" name="Freeform 4120">
                <a:extLst>
                  <a:ext uri="{FF2B5EF4-FFF2-40B4-BE49-F238E27FC236}">
                    <a16:creationId xmlns:a16="http://schemas.microsoft.com/office/drawing/2014/main" id="{939AC8D4-79C9-D2EA-9B5C-7397F526EEDF}"/>
                  </a:ext>
                </a:extLst>
              </p:cNvPr>
              <p:cNvSpPr/>
              <p:nvPr/>
            </p:nvSpPr>
            <p:spPr>
              <a:xfrm>
                <a:off x="6494049" y="4006596"/>
                <a:ext cx="449484" cy="417575"/>
              </a:xfrm>
              <a:custGeom>
                <a:avLst/>
                <a:gdLst>
                  <a:gd name="connsiteX0" fmla="*/ 106204 w 449484"/>
                  <a:gd name="connsiteY0" fmla="*/ 0 h 417575"/>
                  <a:gd name="connsiteX1" fmla="*/ 0 w 449484"/>
                  <a:gd name="connsiteY1" fmla="*/ 417576 h 417575"/>
                  <a:gd name="connsiteX2" fmla="*/ 449485 w 449484"/>
                  <a:gd name="connsiteY2" fmla="*/ 78105 h 417575"/>
                  <a:gd name="connsiteX3" fmla="*/ 106204 w 449484"/>
                  <a:gd name="connsiteY3" fmla="*/ 0 h 417575"/>
                </a:gdLst>
                <a:ahLst/>
                <a:cxnLst>
                  <a:cxn ang="0">
                    <a:pos x="connsiteX0" y="connsiteY0"/>
                  </a:cxn>
                  <a:cxn ang="0">
                    <a:pos x="connsiteX1" y="connsiteY1"/>
                  </a:cxn>
                  <a:cxn ang="0">
                    <a:pos x="connsiteX2" y="connsiteY2"/>
                  </a:cxn>
                  <a:cxn ang="0">
                    <a:pos x="connsiteX3" y="connsiteY3"/>
                  </a:cxn>
                </a:cxnLst>
                <a:rect l="l" t="t" r="r" b="b"/>
                <a:pathLst>
                  <a:path w="449484" h="417575">
                    <a:moveTo>
                      <a:pt x="106204" y="0"/>
                    </a:moveTo>
                    <a:cubicBezTo>
                      <a:pt x="79057" y="162306"/>
                      <a:pt x="41720" y="300514"/>
                      <a:pt x="0" y="417576"/>
                    </a:cubicBezTo>
                    <a:cubicBezTo>
                      <a:pt x="178594" y="346043"/>
                      <a:pt x="333470" y="227933"/>
                      <a:pt x="449485" y="78105"/>
                    </a:cubicBezTo>
                    <a:cubicBezTo>
                      <a:pt x="352996" y="48101"/>
                      <a:pt x="239078" y="20574"/>
                      <a:pt x="106204" y="0"/>
                    </a:cubicBezTo>
                    <a:close/>
                  </a:path>
                </a:pathLst>
              </a:custGeom>
              <a:solidFill>
                <a:srgbClr val="0473EA"/>
              </a:solidFill>
              <a:ln w="9525" cap="flat">
                <a:noFill/>
                <a:prstDash val="solid"/>
                <a:miter/>
              </a:ln>
            </p:spPr>
            <p:txBody>
              <a:bodyPr rtlCol="0" anchor="ctr"/>
              <a:lstStyle/>
              <a:p>
                <a:endParaRPr lang="en-GB" dirty="0"/>
              </a:p>
            </p:txBody>
          </p:sp>
          <p:sp>
            <p:nvSpPr>
              <p:cNvPr id="38" name="Freeform 4121">
                <a:extLst>
                  <a:ext uri="{FF2B5EF4-FFF2-40B4-BE49-F238E27FC236}">
                    <a16:creationId xmlns:a16="http://schemas.microsoft.com/office/drawing/2014/main" id="{68E0D264-445C-FC56-3E31-E5B310FA0BF4}"/>
                  </a:ext>
                </a:extLst>
              </p:cNvPr>
              <p:cNvSpPr/>
              <p:nvPr/>
            </p:nvSpPr>
            <p:spPr>
              <a:xfrm>
                <a:off x="5246750" y="2437733"/>
                <a:ext cx="441674" cy="413956"/>
              </a:xfrm>
              <a:custGeom>
                <a:avLst/>
                <a:gdLst>
                  <a:gd name="connsiteX0" fmla="*/ 336804 w 441674"/>
                  <a:gd name="connsiteY0" fmla="*/ 413957 h 413956"/>
                  <a:gd name="connsiteX1" fmla="*/ 441674 w 441674"/>
                  <a:gd name="connsiteY1" fmla="*/ 0 h 413956"/>
                  <a:gd name="connsiteX2" fmla="*/ 0 w 441674"/>
                  <a:gd name="connsiteY2" fmla="*/ 337852 h 413956"/>
                  <a:gd name="connsiteX3" fmla="*/ 336804 w 441674"/>
                  <a:gd name="connsiteY3" fmla="*/ 413957 h 413956"/>
                </a:gdLst>
                <a:ahLst/>
                <a:cxnLst>
                  <a:cxn ang="0">
                    <a:pos x="connsiteX0" y="connsiteY0"/>
                  </a:cxn>
                  <a:cxn ang="0">
                    <a:pos x="connsiteX1" y="connsiteY1"/>
                  </a:cxn>
                  <a:cxn ang="0">
                    <a:pos x="connsiteX2" y="connsiteY2"/>
                  </a:cxn>
                  <a:cxn ang="0">
                    <a:pos x="connsiteX3" y="connsiteY3"/>
                  </a:cxn>
                </a:cxnLst>
                <a:rect l="l" t="t" r="r" b="b"/>
                <a:pathLst>
                  <a:path w="441673" h="413956">
                    <a:moveTo>
                      <a:pt x="336804" y="413957"/>
                    </a:moveTo>
                    <a:cubicBezTo>
                      <a:pt x="363665" y="253365"/>
                      <a:pt x="400526" y="116300"/>
                      <a:pt x="441674" y="0"/>
                    </a:cubicBezTo>
                    <a:cubicBezTo>
                      <a:pt x="266224" y="72200"/>
                      <a:pt x="114110" y="189643"/>
                      <a:pt x="0" y="337852"/>
                    </a:cubicBezTo>
                    <a:cubicBezTo>
                      <a:pt x="95060" y="367094"/>
                      <a:pt x="206788" y="393859"/>
                      <a:pt x="336804" y="413957"/>
                    </a:cubicBezTo>
                    <a:close/>
                  </a:path>
                </a:pathLst>
              </a:custGeom>
              <a:solidFill>
                <a:srgbClr val="0473EA"/>
              </a:solidFill>
              <a:ln w="9525" cap="flat">
                <a:noFill/>
                <a:prstDash val="solid"/>
                <a:miter/>
              </a:ln>
            </p:spPr>
            <p:txBody>
              <a:bodyPr rtlCol="0" anchor="ctr"/>
              <a:lstStyle/>
              <a:p>
                <a:endParaRPr lang="en-GB" dirty="0"/>
              </a:p>
            </p:txBody>
          </p:sp>
          <p:sp>
            <p:nvSpPr>
              <p:cNvPr id="39" name="Freeform 4122">
                <a:extLst>
                  <a:ext uri="{FF2B5EF4-FFF2-40B4-BE49-F238E27FC236}">
                    <a16:creationId xmlns:a16="http://schemas.microsoft.com/office/drawing/2014/main" id="{CEFFBFB1-7A74-2F6D-EF75-50196642A1AF}"/>
                  </a:ext>
                </a:extLst>
              </p:cNvPr>
              <p:cNvSpPr/>
              <p:nvPr/>
            </p:nvSpPr>
            <p:spPr>
              <a:xfrm>
                <a:off x="5797676" y="2357530"/>
                <a:ext cx="588168" cy="531020"/>
              </a:xfrm>
              <a:custGeom>
                <a:avLst/>
                <a:gdLst>
                  <a:gd name="connsiteX0" fmla="*/ 150686 w 588168"/>
                  <a:gd name="connsiteY0" fmla="*/ 10099 h 531020"/>
                  <a:gd name="connsiteX1" fmla="*/ 0 w 588168"/>
                  <a:gd name="connsiteY1" fmla="*/ 519305 h 531020"/>
                  <a:gd name="connsiteX2" fmla="*/ 294132 w 588168"/>
                  <a:gd name="connsiteY2" fmla="*/ 531021 h 531020"/>
                  <a:gd name="connsiteX3" fmla="*/ 588169 w 588168"/>
                  <a:gd name="connsiteY3" fmla="*/ 519210 h 531020"/>
                  <a:gd name="connsiteX4" fmla="*/ 437102 w 588168"/>
                  <a:gd name="connsiteY4" fmla="*/ 8955 h 531020"/>
                  <a:gd name="connsiteX5" fmla="*/ 298228 w 588168"/>
                  <a:gd name="connsiteY5" fmla="*/ 2 h 531020"/>
                  <a:gd name="connsiteX6" fmla="*/ 150686 w 588168"/>
                  <a:gd name="connsiteY6" fmla="*/ 10099 h 53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168" h="531020">
                    <a:moveTo>
                      <a:pt x="150686" y="10099"/>
                    </a:moveTo>
                    <a:cubicBezTo>
                      <a:pt x="96393" y="128304"/>
                      <a:pt x="38481" y="295182"/>
                      <a:pt x="0" y="519305"/>
                    </a:cubicBezTo>
                    <a:cubicBezTo>
                      <a:pt x="90869" y="526734"/>
                      <a:pt x="188786" y="531021"/>
                      <a:pt x="294132" y="531021"/>
                    </a:cubicBezTo>
                    <a:cubicBezTo>
                      <a:pt x="382619" y="531021"/>
                      <a:pt x="482441" y="527877"/>
                      <a:pt x="588169" y="519210"/>
                    </a:cubicBezTo>
                    <a:cubicBezTo>
                      <a:pt x="558832" y="346902"/>
                      <a:pt x="511493" y="170309"/>
                      <a:pt x="437102" y="8955"/>
                    </a:cubicBezTo>
                    <a:cubicBezTo>
                      <a:pt x="391668" y="3050"/>
                      <a:pt x="345281" y="2"/>
                      <a:pt x="298228" y="2"/>
                    </a:cubicBezTo>
                    <a:cubicBezTo>
                      <a:pt x="248221" y="-93"/>
                      <a:pt x="198977" y="3431"/>
                      <a:pt x="150686" y="10099"/>
                    </a:cubicBezTo>
                    <a:close/>
                  </a:path>
                </a:pathLst>
              </a:custGeom>
              <a:solidFill>
                <a:srgbClr val="0473EA"/>
              </a:solidFill>
              <a:ln w="9525" cap="flat">
                <a:noFill/>
                <a:prstDash val="solid"/>
                <a:miter/>
              </a:ln>
            </p:spPr>
            <p:txBody>
              <a:bodyPr rtlCol="0" anchor="ctr"/>
              <a:lstStyle/>
              <a:p>
                <a:endParaRPr lang="en-GB" dirty="0"/>
              </a:p>
            </p:txBody>
          </p:sp>
        </p:grpSp>
      </p:grpSp>
      <p:grpSp>
        <p:nvGrpSpPr>
          <p:cNvPr id="40" name="Group 39">
            <a:extLst>
              <a:ext uri="{FF2B5EF4-FFF2-40B4-BE49-F238E27FC236}">
                <a16:creationId xmlns:a16="http://schemas.microsoft.com/office/drawing/2014/main" id="{7D971A39-B1D5-9C07-5083-15CD5B155C07}"/>
              </a:ext>
            </a:extLst>
          </p:cNvPr>
          <p:cNvGrpSpPr/>
          <p:nvPr/>
        </p:nvGrpSpPr>
        <p:grpSpPr>
          <a:xfrm>
            <a:off x="764968" y="3095707"/>
            <a:ext cx="460845" cy="437367"/>
            <a:chOff x="6049909" y="2994358"/>
            <a:chExt cx="833291" cy="790837"/>
          </a:xfrm>
        </p:grpSpPr>
        <p:grpSp>
          <p:nvGrpSpPr>
            <p:cNvPr id="41" name="Group 40">
              <a:extLst>
                <a:ext uri="{FF2B5EF4-FFF2-40B4-BE49-F238E27FC236}">
                  <a16:creationId xmlns:a16="http://schemas.microsoft.com/office/drawing/2014/main" id="{EEA5D161-9707-BD31-0117-D16FCCF5CA00}"/>
                </a:ext>
              </a:extLst>
            </p:cNvPr>
            <p:cNvGrpSpPr/>
            <p:nvPr/>
          </p:nvGrpSpPr>
          <p:grpSpPr>
            <a:xfrm>
              <a:off x="6482796" y="3244037"/>
              <a:ext cx="253360" cy="253360"/>
              <a:chOff x="2790083" y="1453115"/>
              <a:chExt cx="253360" cy="253360"/>
            </a:xfrm>
          </p:grpSpPr>
          <p:sp>
            <p:nvSpPr>
              <p:cNvPr id="51" name="Oval 50">
                <a:extLst>
                  <a:ext uri="{FF2B5EF4-FFF2-40B4-BE49-F238E27FC236}">
                    <a16:creationId xmlns:a16="http://schemas.microsoft.com/office/drawing/2014/main" id="{3CC4A40F-5702-4480-C5BB-22DC71463DBE}"/>
                  </a:ext>
                </a:extLst>
              </p:cNvPr>
              <p:cNvSpPr/>
              <p:nvPr/>
            </p:nvSpPr>
            <p:spPr>
              <a:xfrm>
                <a:off x="2790083" y="1453115"/>
                <a:ext cx="253360" cy="253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Freeform 210">
                <a:extLst>
                  <a:ext uri="{FF2B5EF4-FFF2-40B4-BE49-F238E27FC236}">
                    <a16:creationId xmlns:a16="http://schemas.microsoft.com/office/drawing/2014/main" id="{9EF7950D-3610-5679-C43B-4D0A61E9E320}"/>
                  </a:ext>
                </a:extLst>
              </p:cNvPr>
              <p:cNvSpPr/>
              <p:nvPr/>
            </p:nvSpPr>
            <p:spPr>
              <a:xfrm>
                <a:off x="2874473" y="1494129"/>
                <a:ext cx="84580" cy="171332"/>
              </a:xfrm>
              <a:custGeom>
                <a:avLst/>
                <a:gdLst>
                  <a:gd name="connsiteX0" fmla="*/ 461604 w 723147"/>
                  <a:gd name="connsiteY0" fmla="*/ 1271583 h 1464862"/>
                  <a:gd name="connsiteX1" fmla="*/ 461604 w 723147"/>
                  <a:gd name="connsiteY1" fmla="*/ 1464863 h 1464862"/>
                  <a:gd name="connsiteX2" fmla="*/ 280159 w 723147"/>
                  <a:gd name="connsiteY2" fmla="*/ 1464863 h 1464862"/>
                  <a:gd name="connsiteX3" fmla="*/ 280159 w 723147"/>
                  <a:gd name="connsiteY3" fmla="*/ 1281731 h 1464862"/>
                  <a:gd name="connsiteX4" fmla="*/ 0 w 723147"/>
                  <a:gd name="connsiteY4" fmla="*/ 1185471 h 1464862"/>
                  <a:gd name="connsiteX5" fmla="*/ 0 w 723147"/>
                  <a:gd name="connsiteY5" fmla="*/ 945816 h 1464862"/>
                  <a:gd name="connsiteX6" fmla="*/ 345874 w 723147"/>
                  <a:gd name="connsiteY6" fmla="*/ 1104385 h 1464862"/>
                  <a:gd name="connsiteX7" fmla="*/ 497329 w 723147"/>
                  <a:gd name="connsiteY7" fmla="*/ 993330 h 1464862"/>
                  <a:gd name="connsiteX8" fmla="*/ 401624 w 723147"/>
                  <a:gd name="connsiteY8" fmla="*/ 873739 h 1464862"/>
                  <a:gd name="connsiteX9" fmla="*/ 200060 w 723147"/>
                  <a:gd name="connsiteY9" fmla="*/ 774255 h 1464862"/>
                  <a:gd name="connsiteX10" fmla="*/ 8555 w 723147"/>
                  <a:gd name="connsiteY10" fmla="*/ 491638 h 1464862"/>
                  <a:gd name="connsiteX11" fmla="*/ 281193 w 723147"/>
                  <a:gd name="connsiteY11" fmla="*/ 184554 h 1464862"/>
                  <a:gd name="connsiteX12" fmla="*/ 281193 w 723147"/>
                  <a:gd name="connsiteY12" fmla="*/ 0 h 1464862"/>
                  <a:gd name="connsiteX13" fmla="*/ 463108 w 723147"/>
                  <a:gd name="connsiteY13" fmla="*/ 0 h 1464862"/>
                  <a:gd name="connsiteX14" fmla="*/ 463108 w 723147"/>
                  <a:gd name="connsiteY14" fmla="*/ 181709 h 1464862"/>
                  <a:gd name="connsiteX15" fmla="*/ 669937 w 723147"/>
                  <a:gd name="connsiteY15" fmla="*/ 252268 h 1464862"/>
                  <a:gd name="connsiteX16" fmla="*/ 669937 w 723147"/>
                  <a:gd name="connsiteY16" fmla="*/ 478646 h 1464862"/>
                  <a:gd name="connsiteX17" fmla="*/ 377274 w 723147"/>
                  <a:gd name="connsiteY17" fmla="*/ 357538 h 1464862"/>
                  <a:gd name="connsiteX18" fmla="*/ 230144 w 723147"/>
                  <a:gd name="connsiteY18" fmla="*/ 471343 h 1464862"/>
                  <a:gd name="connsiteX19" fmla="*/ 318704 w 723147"/>
                  <a:gd name="connsiteY19" fmla="*/ 583821 h 1464862"/>
                  <a:gd name="connsiteX20" fmla="*/ 533148 w 723147"/>
                  <a:gd name="connsiteY20" fmla="*/ 690608 h 1464862"/>
                  <a:gd name="connsiteX21" fmla="*/ 723148 w 723147"/>
                  <a:gd name="connsiteY21" fmla="*/ 954446 h 1464862"/>
                  <a:gd name="connsiteX22" fmla="*/ 461604 w 723147"/>
                  <a:gd name="connsiteY22" fmla="*/ 1271583 h 146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3147" h="1464862">
                    <a:moveTo>
                      <a:pt x="461604" y="1271583"/>
                    </a:moveTo>
                    <a:lnTo>
                      <a:pt x="461604" y="1464863"/>
                    </a:lnTo>
                    <a:lnTo>
                      <a:pt x="280159" y="1464863"/>
                    </a:lnTo>
                    <a:lnTo>
                      <a:pt x="280159" y="1281731"/>
                    </a:lnTo>
                    <a:cubicBezTo>
                      <a:pt x="180017" y="1274998"/>
                      <a:pt x="83395" y="1241804"/>
                      <a:pt x="0" y="1185471"/>
                    </a:cubicBezTo>
                    <a:lnTo>
                      <a:pt x="0" y="945816"/>
                    </a:lnTo>
                    <a:cubicBezTo>
                      <a:pt x="121465" y="1052698"/>
                      <a:pt x="237289" y="1104385"/>
                      <a:pt x="345874" y="1104385"/>
                    </a:cubicBezTo>
                    <a:cubicBezTo>
                      <a:pt x="428793" y="1104385"/>
                      <a:pt x="497329" y="1068346"/>
                      <a:pt x="497329" y="993330"/>
                    </a:cubicBezTo>
                    <a:cubicBezTo>
                      <a:pt x="497329" y="940031"/>
                      <a:pt x="474484" y="911200"/>
                      <a:pt x="401624" y="873739"/>
                    </a:cubicBezTo>
                    <a:lnTo>
                      <a:pt x="200060" y="774255"/>
                    </a:lnTo>
                    <a:cubicBezTo>
                      <a:pt x="78595" y="715076"/>
                      <a:pt x="8555" y="632947"/>
                      <a:pt x="8555" y="491638"/>
                    </a:cubicBezTo>
                    <a:cubicBezTo>
                      <a:pt x="8555" y="328707"/>
                      <a:pt x="121371" y="216609"/>
                      <a:pt x="281193" y="184554"/>
                    </a:cubicBezTo>
                    <a:lnTo>
                      <a:pt x="281193" y="0"/>
                    </a:lnTo>
                    <a:lnTo>
                      <a:pt x="463108" y="0"/>
                    </a:lnTo>
                    <a:lnTo>
                      <a:pt x="463108" y="181709"/>
                    </a:lnTo>
                    <a:cubicBezTo>
                      <a:pt x="536385" y="189465"/>
                      <a:pt x="607034" y="213567"/>
                      <a:pt x="669937" y="252268"/>
                    </a:cubicBezTo>
                    <a:lnTo>
                      <a:pt x="669937" y="478646"/>
                    </a:lnTo>
                    <a:cubicBezTo>
                      <a:pt x="570283" y="399361"/>
                      <a:pt x="467339" y="357538"/>
                      <a:pt x="377274" y="357538"/>
                    </a:cubicBezTo>
                    <a:cubicBezTo>
                      <a:pt x="295859" y="357538"/>
                      <a:pt x="230144" y="395473"/>
                      <a:pt x="230144" y="471343"/>
                    </a:cubicBezTo>
                    <a:cubicBezTo>
                      <a:pt x="230144" y="521797"/>
                      <a:pt x="260134" y="553567"/>
                      <a:pt x="318704" y="583821"/>
                    </a:cubicBezTo>
                    <a:lnTo>
                      <a:pt x="533148" y="690608"/>
                    </a:lnTo>
                    <a:cubicBezTo>
                      <a:pt x="661757" y="755477"/>
                      <a:pt x="723148" y="833339"/>
                      <a:pt x="723148" y="954446"/>
                    </a:cubicBezTo>
                    <a:cubicBezTo>
                      <a:pt x="723148" y="1115955"/>
                      <a:pt x="617383" y="1231277"/>
                      <a:pt x="461604" y="1271583"/>
                    </a:cubicBezTo>
                    <a:close/>
                  </a:path>
                </a:pathLst>
              </a:custGeom>
              <a:solidFill>
                <a:schemeClr val="bg1"/>
              </a:solidFill>
              <a:ln w="9401" cap="flat">
                <a:noFill/>
                <a:prstDash val="solid"/>
                <a:miter/>
              </a:ln>
            </p:spPr>
            <p:txBody>
              <a:bodyPr rtlCol="0" anchor="ctr"/>
              <a:lstStyle/>
              <a:p>
                <a:endParaRPr lang="en-GB" dirty="0">
                  <a:solidFill>
                    <a:schemeClr val="bg1"/>
                  </a:solidFill>
                </a:endParaRPr>
              </a:p>
            </p:txBody>
          </p:sp>
        </p:grpSp>
        <p:sp>
          <p:nvSpPr>
            <p:cNvPr id="42" name="Freeform 5">
              <a:extLst>
                <a:ext uri="{FF2B5EF4-FFF2-40B4-BE49-F238E27FC236}">
                  <a16:creationId xmlns:a16="http://schemas.microsoft.com/office/drawing/2014/main" id="{AB888909-7B6C-9D15-3F43-8AFC7BC6823E}"/>
                </a:ext>
              </a:extLst>
            </p:cNvPr>
            <p:cNvSpPr/>
            <p:nvPr/>
          </p:nvSpPr>
          <p:spPr bwMode="auto">
            <a:xfrm>
              <a:off x="6049909" y="3449211"/>
              <a:ext cx="833291" cy="335984"/>
            </a:xfrm>
            <a:custGeom>
              <a:avLst/>
              <a:gdLst/>
              <a:ahLst/>
              <a:cxnLst>
                <a:cxn ang="0">
                  <a:pos x="280" y="239"/>
                </a:cxn>
                <a:cxn ang="0">
                  <a:pos x="328" y="244"/>
                </a:cxn>
                <a:cxn ang="0">
                  <a:pos x="372" y="236"/>
                </a:cxn>
                <a:cxn ang="0">
                  <a:pos x="420" y="200"/>
                </a:cxn>
                <a:cxn ang="0">
                  <a:pos x="540" y="91"/>
                </a:cxn>
                <a:cxn ang="0">
                  <a:pos x="606" y="28"/>
                </a:cxn>
                <a:cxn ang="0">
                  <a:pos x="607" y="22"/>
                </a:cxn>
                <a:cxn ang="0">
                  <a:pos x="550" y="11"/>
                </a:cxn>
                <a:cxn ang="0">
                  <a:pos x="388" y="95"/>
                </a:cxn>
                <a:cxn ang="0">
                  <a:pos x="384" y="102"/>
                </a:cxn>
                <a:cxn ang="0">
                  <a:pos x="376" y="134"/>
                </a:cxn>
                <a:cxn ang="0">
                  <a:pos x="354" y="153"/>
                </a:cxn>
                <a:cxn ang="0">
                  <a:pos x="293" y="156"/>
                </a:cxn>
                <a:cxn ang="0">
                  <a:pos x="248" y="154"/>
                </a:cxn>
                <a:cxn ang="0">
                  <a:pos x="239" y="145"/>
                </a:cxn>
                <a:cxn ang="0">
                  <a:pos x="249" y="137"/>
                </a:cxn>
                <a:cxn ang="0">
                  <a:pos x="257" y="138"/>
                </a:cxn>
                <a:cxn ang="0">
                  <a:pos x="352" y="135"/>
                </a:cxn>
                <a:cxn ang="0">
                  <a:pos x="358" y="130"/>
                </a:cxn>
                <a:cxn ang="0">
                  <a:pos x="366" y="101"/>
                </a:cxn>
                <a:cxn ang="0">
                  <a:pos x="363" y="96"/>
                </a:cxn>
                <a:cxn ang="0">
                  <a:pos x="347" y="90"/>
                </a:cxn>
                <a:cxn ang="0">
                  <a:pos x="287" y="70"/>
                </a:cxn>
                <a:cxn ang="0">
                  <a:pos x="191" y="55"/>
                </a:cxn>
                <a:cxn ang="0">
                  <a:pos x="115" y="81"/>
                </a:cxn>
                <a:cxn ang="0">
                  <a:pos x="4" y="163"/>
                </a:cxn>
                <a:cxn ang="0">
                  <a:pos x="3" y="170"/>
                </a:cxn>
                <a:cxn ang="0">
                  <a:pos x="66" y="241"/>
                </a:cxn>
                <a:cxn ang="0">
                  <a:pos x="73" y="243"/>
                </a:cxn>
                <a:cxn ang="0">
                  <a:pos x="136" y="219"/>
                </a:cxn>
                <a:cxn ang="0">
                  <a:pos x="163" y="217"/>
                </a:cxn>
                <a:cxn ang="0">
                  <a:pos x="280" y="239"/>
                </a:cxn>
              </a:cxnLst>
              <a:rect l="0" t="0" r="r" b="b"/>
              <a:pathLst>
                <a:path w="610" h="246">
                  <a:moveTo>
                    <a:pt x="280" y="239"/>
                  </a:moveTo>
                  <a:cubicBezTo>
                    <a:pt x="295" y="241"/>
                    <a:pt x="312" y="243"/>
                    <a:pt x="328" y="244"/>
                  </a:cubicBezTo>
                  <a:cubicBezTo>
                    <a:pt x="344" y="246"/>
                    <a:pt x="359" y="246"/>
                    <a:pt x="372" y="236"/>
                  </a:cubicBezTo>
                  <a:cubicBezTo>
                    <a:pt x="388" y="224"/>
                    <a:pt x="405" y="213"/>
                    <a:pt x="420" y="200"/>
                  </a:cubicBezTo>
                  <a:cubicBezTo>
                    <a:pt x="460" y="164"/>
                    <a:pt x="501" y="128"/>
                    <a:pt x="540" y="91"/>
                  </a:cubicBezTo>
                  <a:cubicBezTo>
                    <a:pt x="563" y="71"/>
                    <a:pt x="584" y="49"/>
                    <a:pt x="606" y="28"/>
                  </a:cubicBezTo>
                  <a:cubicBezTo>
                    <a:pt x="608" y="26"/>
                    <a:pt x="610" y="25"/>
                    <a:pt x="607" y="22"/>
                  </a:cubicBezTo>
                  <a:cubicBezTo>
                    <a:pt x="587" y="8"/>
                    <a:pt x="573" y="0"/>
                    <a:pt x="550" y="11"/>
                  </a:cubicBezTo>
                  <a:cubicBezTo>
                    <a:pt x="494" y="37"/>
                    <a:pt x="441" y="66"/>
                    <a:pt x="388" y="95"/>
                  </a:cubicBezTo>
                  <a:cubicBezTo>
                    <a:pt x="386" y="97"/>
                    <a:pt x="384" y="100"/>
                    <a:pt x="384" y="102"/>
                  </a:cubicBezTo>
                  <a:cubicBezTo>
                    <a:pt x="381" y="113"/>
                    <a:pt x="379" y="124"/>
                    <a:pt x="376" y="134"/>
                  </a:cubicBezTo>
                  <a:cubicBezTo>
                    <a:pt x="372" y="144"/>
                    <a:pt x="366" y="152"/>
                    <a:pt x="354" y="153"/>
                  </a:cubicBezTo>
                  <a:cubicBezTo>
                    <a:pt x="334" y="154"/>
                    <a:pt x="314" y="156"/>
                    <a:pt x="293" y="156"/>
                  </a:cubicBezTo>
                  <a:cubicBezTo>
                    <a:pt x="278" y="157"/>
                    <a:pt x="263" y="155"/>
                    <a:pt x="248" y="154"/>
                  </a:cubicBezTo>
                  <a:cubicBezTo>
                    <a:pt x="242" y="154"/>
                    <a:pt x="239" y="150"/>
                    <a:pt x="239" y="145"/>
                  </a:cubicBezTo>
                  <a:cubicBezTo>
                    <a:pt x="240" y="141"/>
                    <a:pt x="244" y="137"/>
                    <a:pt x="249" y="137"/>
                  </a:cubicBezTo>
                  <a:cubicBezTo>
                    <a:pt x="252" y="137"/>
                    <a:pt x="254" y="138"/>
                    <a:pt x="257" y="138"/>
                  </a:cubicBezTo>
                  <a:cubicBezTo>
                    <a:pt x="289" y="141"/>
                    <a:pt x="320" y="139"/>
                    <a:pt x="352" y="135"/>
                  </a:cubicBezTo>
                  <a:cubicBezTo>
                    <a:pt x="354" y="135"/>
                    <a:pt x="358" y="132"/>
                    <a:pt x="358" y="130"/>
                  </a:cubicBezTo>
                  <a:cubicBezTo>
                    <a:pt x="361" y="121"/>
                    <a:pt x="364" y="111"/>
                    <a:pt x="366" y="101"/>
                  </a:cubicBezTo>
                  <a:cubicBezTo>
                    <a:pt x="366" y="100"/>
                    <a:pt x="364" y="97"/>
                    <a:pt x="363" y="96"/>
                  </a:cubicBezTo>
                  <a:cubicBezTo>
                    <a:pt x="358" y="94"/>
                    <a:pt x="352" y="92"/>
                    <a:pt x="347" y="90"/>
                  </a:cubicBezTo>
                  <a:cubicBezTo>
                    <a:pt x="327" y="83"/>
                    <a:pt x="307" y="76"/>
                    <a:pt x="287" y="70"/>
                  </a:cubicBezTo>
                  <a:cubicBezTo>
                    <a:pt x="256" y="60"/>
                    <a:pt x="224" y="54"/>
                    <a:pt x="191" y="55"/>
                  </a:cubicBezTo>
                  <a:cubicBezTo>
                    <a:pt x="164" y="57"/>
                    <a:pt x="138" y="65"/>
                    <a:pt x="115" y="81"/>
                  </a:cubicBezTo>
                  <a:cubicBezTo>
                    <a:pt x="78" y="108"/>
                    <a:pt x="41" y="136"/>
                    <a:pt x="4" y="163"/>
                  </a:cubicBezTo>
                  <a:cubicBezTo>
                    <a:pt x="0" y="165"/>
                    <a:pt x="0" y="167"/>
                    <a:pt x="3" y="170"/>
                  </a:cubicBezTo>
                  <a:cubicBezTo>
                    <a:pt x="24" y="194"/>
                    <a:pt x="45" y="218"/>
                    <a:pt x="66" y="241"/>
                  </a:cubicBezTo>
                  <a:cubicBezTo>
                    <a:pt x="68" y="244"/>
                    <a:pt x="70" y="245"/>
                    <a:pt x="73" y="243"/>
                  </a:cubicBezTo>
                  <a:cubicBezTo>
                    <a:pt x="94" y="235"/>
                    <a:pt x="115" y="228"/>
                    <a:pt x="136" y="219"/>
                  </a:cubicBezTo>
                  <a:cubicBezTo>
                    <a:pt x="145" y="215"/>
                    <a:pt x="154" y="215"/>
                    <a:pt x="163" y="217"/>
                  </a:cubicBezTo>
                  <a:cubicBezTo>
                    <a:pt x="201" y="225"/>
                    <a:pt x="240" y="232"/>
                    <a:pt x="280" y="239"/>
                  </a:cubicBezTo>
                  <a:close/>
                </a:path>
              </a:pathLst>
            </a:custGeom>
            <a:solidFill>
              <a:schemeClr val="accent1"/>
            </a:solid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43" name="Freeform 6">
              <a:extLst>
                <a:ext uri="{FF2B5EF4-FFF2-40B4-BE49-F238E27FC236}">
                  <a16:creationId xmlns:a16="http://schemas.microsoft.com/office/drawing/2014/main" id="{EBE4219A-BD3B-A02E-E8F6-E691333054C3}"/>
                </a:ext>
              </a:extLst>
            </p:cNvPr>
            <p:cNvSpPr/>
            <p:nvPr/>
          </p:nvSpPr>
          <p:spPr bwMode="auto">
            <a:xfrm>
              <a:off x="6049909" y="3449211"/>
              <a:ext cx="833291" cy="335984"/>
            </a:xfrm>
            <a:custGeom>
              <a:avLst/>
              <a:gdLst/>
              <a:ahLst/>
              <a:cxnLst>
                <a:cxn ang="0">
                  <a:pos x="280" y="239"/>
                </a:cxn>
                <a:cxn ang="0">
                  <a:pos x="163" y="217"/>
                </a:cxn>
                <a:cxn ang="0">
                  <a:pos x="136" y="219"/>
                </a:cxn>
                <a:cxn ang="0">
                  <a:pos x="73" y="243"/>
                </a:cxn>
                <a:cxn ang="0">
                  <a:pos x="66" y="241"/>
                </a:cxn>
                <a:cxn ang="0">
                  <a:pos x="3" y="170"/>
                </a:cxn>
                <a:cxn ang="0">
                  <a:pos x="4" y="163"/>
                </a:cxn>
                <a:cxn ang="0">
                  <a:pos x="115" y="81"/>
                </a:cxn>
                <a:cxn ang="0">
                  <a:pos x="191" y="55"/>
                </a:cxn>
                <a:cxn ang="0">
                  <a:pos x="287" y="70"/>
                </a:cxn>
                <a:cxn ang="0">
                  <a:pos x="347" y="90"/>
                </a:cxn>
                <a:cxn ang="0">
                  <a:pos x="363" y="96"/>
                </a:cxn>
                <a:cxn ang="0">
                  <a:pos x="366" y="101"/>
                </a:cxn>
                <a:cxn ang="0">
                  <a:pos x="358" y="130"/>
                </a:cxn>
                <a:cxn ang="0">
                  <a:pos x="352" y="135"/>
                </a:cxn>
                <a:cxn ang="0">
                  <a:pos x="257" y="138"/>
                </a:cxn>
                <a:cxn ang="0">
                  <a:pos x="249" y="137"/>
                </a:cxn>
                <a:cxn ang="0">
                  <a:pos x="239" y="145"/>
                </a:cxn>
                <a:cxn ang="0">
                  <a:pos x="248" y="154"/>
                </a:cxn>
                <a:cxn ang="0">
                  <a:pos x="293" y="156"/>
                </a:cxn>
                <a:cxn ang="0">
                  <a:pos x="354" y="153"/>
                </a:cxn>
                <a:cxn ang="0">
                  <a:pos x="376" y="134"/>
                </a:cxn>
                <a:cxn ang="0">
                  <a:pos x="384" y="102"/>
                </a:cxn>
                <a:cxn ang="0">
                  <a:pos x="388" y="95"/>
                </a:cxn>
                <a:cxn ang="0">
                  <a:pos x="550" y="11"/>
                </a:cxn>
                <a:cxn ang="0">
                  <a:pos x="607" y="22"/>
                </a:cxn>
                <a:cxn ang="0">
                  <a:pos x="606" y="28"/>
                </a:cxn>
                <a:cxn ang="0">
                  <a:pos x="540" y="91"/>
                </a:cxn>
                <a:cxn ang="0">
                  <a:pos x="420" y="200"/>
                </a:cxn>
                <a:cxn ang="0">
                  <a:pos x="372" y="236"/>
                </a:cxn>
                <a:cxn ang="0">
                  <a:pos x="328" y="244"/>
                </a:cxn>
                <a:cxn ang="0">
                  <a:pos x="280" y="239"/>
                </a:cxn>
              </a:cxnLst>
              <a:rect l="0" t="0" r="r" b="b"/>
              <a:pathLst>
                <a:path w="610" h="246">
                  <a:moveTo>
                    <a:pt x="280" y="239"/>
                  </a:moveTo>
                  <a:cubicBezTo>
                    <a:pt x="240" y="232"/>
                    <a:pt x="201" y="225"/>
                    <a:pt x="163" y="217"/>
                  </a:cubicBezTo>
                  <a:cubicBezTo>
                    <a:pt x="154" y="215"/>
                    <a:pt x="145" y="215"/>
                    <a:pt x="136" y="219"/>
                  </a:cubicBezTo>
                  <a:cubicBezTo>
                    <a:pt x="115" y="228"/>
                    <a:pt x="94" y="235"/>
                    <a:pt x="73" y="243"/>
                  </a:cubicBezTo>
                  <a:cubicBezTo>
                    <a:pt x="70" y="245"/>
                    <a:pt x="68" y="244"/>
                    <a:pt x="66" y="241"/>
                  </a:cubicBezTo>
                  <a:cubicBezTo>
                    <a:pt x="45" y="218"/>
                    <a:pt x="24" y="194"/>
                    <a:pt x="3" y="170"/>
                  </a:cubicBezTo>
                  <a:cubicBezTo>
                    <a:pt x="0" y="167"/>
                    <a:pt x="0" y="165"/>
                    <a:pt x="4" y="163"/>
                  </a:cubicBezTo>
                  <a:cubicBezTo>
                    <a:pt x="41" y="136"/>
                    <a:pt x="78" y="108"/>
                    <a:pt x="115" y="81"/>
                  </a:cubicBezTo>
                  <a:cubicBezTo>
                    <a:pt x="138" y="65"/>
                    <a:pt x="164" y="57"/>
                    <a:pt x="191" y="55"/>
                  </a:cubicBezTo>
                  <a:cubicBezTo>
                    <a:pt x="224" y="54"/>
                    <a:pt x="256" y="60"/>
                    <a:pt x="287" y="70"/>
                  </a:cubicBezTo>
                  <a:cubicBezTo>
                    <a:pt x="307" y="76"/>
                    <a:pt x="327" y="83"/>
                    <a:pt x="347" y="90"/>
                  </a:cubicBezTo>
                  <a:cubicBezTo>
                    <a:pt x="352" y="92"/>
                    <a:pt x="358" y="94"/>
                    <a:pt x="363" y="96"/>
                  </a:cubicBezTo>
                  <a:cubicBezTo>
                    <a:pt x="364" y="97"/>
                    <a:pt x="366" y="100"/>
                    <a:pt x="366" y="101"/>
                  </a:cubicBezTo>
                  <a:cubicBezTo>
                    <a:pt x="364" y="111"/>
                    <a:pt x="361" y="121"/>
                    <a:pt x="358" y="130"/>
                  </a:cubicBezTo>
                  <a:cubicBezTo>
                    <a:pt x="358" y="132"/>
                    <a:pt x="354" y="135"/>
                    <a:pt x="352" y="135"/>
                  </a:cubicBezTo>
                  <a:cubicBezTo>
                    <a:pt x="320" y="139"/>
                    <a:pt x="289" y="141"/>
                    <a:pt x="257" y="138"/>
                  </a:cubicBezTo>
                  <a:cubicBezTo>
                    <a:pt x="254" y="138"/>
                    <a:pt x="252" y="137"/>
                    <a:pt x="249" y="137"/>
                  </a:cubicBezTo>
                  <a:cubicBezTo>
                    <a:pt x="244" y="137"/>
                    <a:pt x="240" y="141"/>
                    <a:pt x="239" y="145"/>
                  </a:cubicBezTo>
                  <a:cubicBezTo>
                    <a:pt x="239" y="150"/>
                    <a:pt x="242" y="154"/>
                    <a:pt x="248" y="154"/>
                  </a:cubicBezTo>
                  <a:cubicBezTo>
                    <a:pt x="263" y="155"/>
                    <a:pt x="278" y="157"/>
                    <a:pt x="293" y="156"/>
                  </a:cubicBezTo>
                  <a:cubicBezTo>
                    <a:pt x="314" y="156"/>
                    <a:pt x="334" y="154"/>
                    <a:pt x="354" y="153"/>
                  </a:cubicBezTo>
                  <a:cubicBezTo>
                    <a:pt x="366" y="152"/>
                    <a:pt x="372" y="144"/>
                    <a:pt x="376" y="134"/>
                  </a:cubicBezTo>
                  <a:cubicBezTo>
                    <a:pt x="379" y="124"/>
                    <a:pt x="381" y="113"/>
                    <a:pt x="384" y="102"/>
                  </a:cubicBezTo>
                  <a:cubicBezTo>
                    <a:pt x="384" y="100"/>
                    <a:pt x="386" y="97"/>
                    <a:pt x="388" y="95"/>
                  </a:cubicBezTo>
                  <a:cubicBezTo>
                    <a:pt x="441" y="66"/>
                    <a:pt x="494" y="37"/>
                    <a:pt x="550" y="11"/>
                  </a:cubicBezTo>
                  <a:cubicBezTo>
                    <a:pt x="573" y="0"/>
                    <a:pt x="587" y="8"/>
                    <a:pt x="607" y="22"/>
                  </a:cubicBezTo>
                  <a:cubicBezTo>
                    <a:pt x="610" y="25"/>
                    <a:pt x="608" y="26"/>
                    <a:pt x="606" y="28"/>
                  </a:cubicBezTo>
                  <a:cubicBezTo>
                    <a:pt x="584" y="49"/>
                    <a:pt x="563" y="71"/>
                    <a:pt x="540" y="91"/>
                  </a:cubicBezTo>
                  <a:cubicBezTo>
                    <a:pt x="501" y="128"/>
                    <a:pt x="460" y="164"/>
                    <a:pt x="420" y="200"/>
                  </a:cubicBezTo>
                  <a:cubicBezTo>
                    <a:pt x="405" y="213"/>
                    <a:pt x="388" y="224"/>
                    <a:pt x="372" y="236"/>
                  </a:cubicBezTo>
                  <a:cubicBezTo>
                    <a:pt x="359" y="246"/>
                    <a:pt x="344" y="246"/>
                    <a:pt x="328" y="244"/>
                  </a:cubicBezTo>
                  <a:cubicBezTo>
                    <a:pt x="312" y="243"/>
                    <a:pt x="295" y="241"/>
                    <a:pt x="280" y="239"/>
                  </a:cubicBezTo>
                  <a:close/>
                </a:path>
              </a:pathLst>
            </a:custGeom>
            <a:solidFill>
              <a:schemeClr val="accent2"/>
            </a:solid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44" name="Freeform 7">
              <a:extLst>
                <a:ext uri="{FF2B5EF4-FFF2-40B4-BE49-F238E27FC236}">
                  <a16:creationId xmlns:a16="http://schemas.microsoft.com/office/drawing/2014/main" id="{BF314817-4B37-EB68-D3C0-F6CA1A22936F}"/>
                </a:ext>
              </a:extLst>
            </p:cNvPr>
            <p:cNvSpPr/>
            <p:nvPr/>
          </p:nvSpPr>
          <p:spPr bwMode="auto">
            <a:xfrm>
              <a:off x="6165138" y="2994358"/>
              <a:ext cx="641646" cy="221968"/>
            </a:xfrm>
            <a:custGeom>
              <a:avLst/>
              <a:gdLst/>
              <a:ahLst/>
              <a:cxnLst>
                <a:cxn ang="0">
                  <a:pos x="463" y="163"/>
                </a:cxn>
                <a:cxn ang="0">
                  <a:pos x="4" y="163"/>
                </a:cxn>
                <a:cxn ang="0">
                  <a:pos x="23" y="117"/>
                </a:cxn>
                <a:cxn ang="0">
                  <a:pos x="218" y="7"/>
                </a:cxn>
                <a:cxn ang="0">
                  <a:pos x="252" y="7"/>
                </a:cxn>
                <a:cxn ang="0">
                  <a:pos x="441" y="114"/>
                </a:cxn>
                <a:cxn ang="0">
                  <a:pos x="463" y="163"/>
                </a:cxn>
              </a:cxnLst>
              <a:rect l="0" t="0" r="r" b="b"/>
              <a:pathLst>
                <a:path w="470" h="163">
                  <a:moveTo>
                    <a:pt x="463" y="163"/>
                  </a:moveTo>
                  <a:cubicBezTo>
                    <a:pt x="310" y="163"/>
                    <a:pt x="158" y="163"/>
                    <a:pt x="4" y="163"/>
                  </a:cubicBezTo>
                  <a:cubicBezTo>
                    <a:pt x="0" y="143"/>
                    <a:pt x="2" y="128"/>
                    <a:pt x="23" y="117"/>
                  </a:cubicBezTo>
                  <a:cubicBezTo>
                    <a:pt x="89" y="82"/>
                    <a:pt x="154" y="44"/>
                    <a:pt x="218" y="7"/>
                  </a:cubicBezTo>
                  <a:cubicBezTo>
                    <a:pt x="230" y="0"/>
                    <a:pt x="239" y="0"/>
                    <a:pt x="252" y="7"/>
                  </a:cubicBezTo>
                  <a:cubicBezTo>
                    <a:pt x="314" y="44"/>
                    <a:pt x="377" y="80"/>
                    <a:pt x="441" y="114"/>
                  </a:cubicBezTo>
                  <a:cubicBezTo>
                    <a:pt x="462" y="126"/>
                    <a:pt x="470" y="138"/>
                    <a:pt x="463" y="163"/>
                  </a:cubicBezTo>
                  <a:close/>
                </a:path>
              </a:pathLst>
            </a:custGeom>
            <a:solidFill>
              <a:schemeClr val="accent1"/>
            </a:solid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45" name="Freeform 8">
              <a:extLst>
                <a:ext uri="{FF2B5EF4-FFF2-40B4-BE49-F238E27FC236}">
                  <a16:creationId xmlns:a16="http://schemas.microsoft.com/office/drawing/2014/main" id="{3DDEC6DB-2B98-6BB4-0261-D6951DBAA4B0}"/>
                </a:ext>
              </a:extLst>
            </p:cNvPr>
            <p:cNvSpPr/>
            <p:nvPr/>
          </p:nvSpPr>
          <p:spPr bwMode="auto">
            <a:xfrm>
              <a:off x="6334950" y="3424952"/>
              <a:ext cx="177089" cy="70351"/>
            </a:xfrm>
            <a:custGeom>
              <a:avLst/>
              <a:gdLst/>
              <a:ahLst/>
              <a:cxnLst>
                <a:cxn ang="0">
                  <a:pos x="129" y="52"/>
                </a:cxn>
                <a:cxn ang="0">
                  <a:pos x="26" y="52"/>
                </a:cxn>
                <a:cxn ang="0">
                  <a:pos x="0" y="28"/>
                </a:cxn>
                <a:cxn ang="0">
                  <a:pos x="25" y="1"/>
                </a:cxn>
                <a:cxn ang="0">
                  <a:pos x="87" y="2"/>
                </a:cxn>
                <a:cxn ang="0">
                  <a:pos x="95" y="8"/>
                </a:cxn>
                <a:cxn ang="0">
                  <a:pos x="129" y="52"/>
                </a:cxn>
              </a:cxnLst>
              <a:rect l="0" t="0" r="r" b="b"/>
              <a:pathLst>
                <a:path w="129" h="52">
                  <a:moveTo>
                    <a:pt x="129" y="52"/>
                  </a:moveTo>
                  <a:cubicBezTo>
                    <a:pt x="96" y="52"/>
                    <a:pt x="61" y="52"/>
                    <a:pt x="26" y="52"/>
                  </a:cubicBezTo>
                  <a:cubicBezTo>
                    <a:pt x="11" y="52"/>
                    <a:pt x="1" y="43"/>
                    <a:pt x="0" y="28"/>
                  </a:cubicBezTo>
                  <a:cubicBezTo>
                    <a:pt x="0" y="15"/>
                    <a:pt x="11" y="1"/>
                    <a:pt x="25" y="1"/>
                  </a:cubicBezTo>
                  <a:cubicBezTo>
                    <a:pt x="45" y="0"/>
                    <a:pt x="66" y="1"/>
                    <a:pt x="87" y="2"/>
                  </a:cubicBezTo>
                  <a:cubicBezTo>
                    <a:pt x="90" y="3"/>
                    <a:pt x="93" y="5"/>
                    <a:pt x="95" y="8"/>
                  </a:cubicBezTo>
                  <a:cubicBezTo>
                    <a:pt x="107" y="22"/>
                    <a:pt x="118" y="37"/>
                    <a:pt x="129" y="52"/>
                  </a:cubicBezTo>
                  <a:close/>
                </a:path>
              </a:pathLst>
            </a:custGeom>
            <a:solidFill>
              <a:schemeClr val="accent1"/>
            </a:solid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46" name="Freeform 9">
              <a:extLst>
                <a:ext uri="{FF2B5EF4-FFF2-40B4-BE49-F238E27FC236}">
                  <a16:creationId xmlns:a16="http://schemas.microsoft.com/office/drawing/2014/main" id="{78952EFF-4828-FA87-84CE-CD7A232CBFC7}"/>
                </a:ext>
              </a:extLst>
            </p:cNvPr>
            <p:cNvSpPr/>
            <p:nvPr/>
          </p:nvSpPr>
          <p:spPr bwMode="auto">
            <a:xfrm>
              <a:off x="6334950" y="3249076"/>
              <a:ext cx="166173" cy="71563"/>
            </a:xfrm>
            <a:custGeom>
              <a:avLst/>
              <a:gdLst/>
              <a:ahLst/>
              <a:cxnLst>
                <a:cxn ang="0">
                  <a:pos x="121" y="1"/>
                </a:cxn>
                <a:cxn ang="0">
                  <a:pos x="93" y="46"/>
                </a:cxn>
                <a:cxn ang="0">
                  <a:pos x="82" y="52"/>
                </a:cxn>
                <a:cxn ang="0">
                  <a:pos x="27" y="52"/>
                </a:cxn>
                <a:cxn ang="0">
                  <a:pos x="0" y="27"/>
                </a:cxn>
                <a:cxn ang="0">
                  <a:pos x="24" y="1"/>
                </a:cxn>
                <a:cxn ang="0">
                  <a:pos x="121" y="1"/>
                </a:cxn>
              </a:cxnLst>
              <a:rect l="0" t="0" r="r" b="b"/>
              <a:pathLst>
                <a:path w="120" h="52">
                  <a:moveTo>
                    <a:pt x="121" y="1"/>
                  </a:moveTo>
                  <a:cubicBezTo>
                    <a:pt x="111" y="18"/>
                    <a:pt x="102" y="32"/>
                    <a:pt x="93" y="46"/>
                  </a:cubicBezTo>
                  <a:cubicBezTo>
                    <a:pt x="91" y="49"/>
                    <a:pt x="86" y="51"/>
                    <a:pt x="82" y="52"/>
                  </a:cubicBezTo>
                  <a:cubicBezTo>
                    <a:pt x="64" y="52"/>
                    <a:pt x="45" y="52"/>
                    <a:pt x="27" y="52"/>
                  </a:cubicBezTo>
                  <a:cubicBezTo>
                    <a:pt x="13" y="51"/>
                    <a:pt x="1" y="40"/>
                    <a:pt x="0" y="27"/>
                  </a:cubicBezTo>
                  <a:cubicBezTo>
                    <a:pt x="0" y="15"/>
                    <a:pt x="11" y="1"/>
                    <a:pt x="24" y="1"/>
                  </a:cubicBezTo>
                  <a:cubicBezTo>
                    <a:pt x="56" y="0"/>
                    <a:pt x="88" y="1"/>
                    <a:pt x="121" y="1"/>
                  </a:cubicBezTo>
                  <a:close/>
                </a:path>
              </a:pathLst>
            </a:custGeom>
            <a:solidFill>
              <a:schemeClr val="accent1"/>
            </a:solid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47" name="Freeform 10">
              <a:extLst>
                <a:ext uri="{FF2B5EF4-FFF2-40B4-BE49-F238E27FC236}">
                  <a16:creationId xmlns:a16="http://schemas.microsoft.com/office/drawing/2014/main" id="{604AB237-3AFA-E1D7-EE18-E4CC4792C2F6}"/>
                </a:ext>
              </a:extLst>
            </p:cNvPr>
            <p:cNvSpPr/>
            <p:nvPr/>
          </p:nvSpPr>
          <p:spPr bwMode="auto">
            <a:xfrm>
              <a:off x="6188184" y="3424952"/>
              <a:ext cx="143127" cy="70351"/>
            </a:xfrm>
            <a:custGeom>
              <a:avLst/>
              <a:gdLst/>
              <a:ahLst/>
              <a:cxnLst>
                <a:cxn ang="0">
                  <a:pos x="105" y="0"/>
                </a:cxn>
                <a:cxn ang="0">
                  <a:pos x="99" y="52"/>
                </a:cxn>
                <a:cxn ang="0">
                  <a:pos x="19" y="51"/>
                </a:cxn>
                <a:cxn ang="0">
                  <a:pos x="0" y="26"/>
                </a:cxn>
                <a:cxn ang="0">
                  <a:pos x="25" y="0"/>
                </a:cxn>
                <a:cxn ang="0">
                  <a:pos x="29" y="0"/>
                </a:cxn>
                <a:cxn ang="0">
                  <a:pos x="105" y="0"/>
                </a:cxn>
              </a:cxnLst>
              <a:rect l="0" t="0" r="r" b="b"/>
              <a:pathLst>
                <a:path w="105" h="52">
                  <a:moveTo>
                    <a:pt x="105" y="0"/>
                  </a:moveTo>
                  <a:cubicBezTo>
                    <a:pt x="89" y="13"/>
                    <a:pt x="90" y="35"/>
                    <a:pt x="99" y="52"/>
                  </a:cubicBezTo>
                  <a:cubicBezTo>
                    <a:pt x="72" y="52"/>
                    <a:pt x="45" y="52"/>
                    <a:pt x="19" y="51"/>
                  </a:cubicBezTo>
                  <a:cubicBezTo>
                    <a:pt x="8" y="51"/>
                    <a:pt x="0" y="39"/>
                    <a:pt x="0" y="26"/>
                  </a:cubicBezTo>
                  <a:cubicBezTo>
                    <a:pt x="0" y="12"/>
                    <a:pt x="11" y="1"/>
                    <a:pt x="25" y="0"/>
                  </a:cubicBezTo>
                  <a:cubicBezTo>
                    <a:pt x="27" y="0"/>
                    <a:pt x="28" y="0"/>
                    <a:pt x="29" y="0"/>
                  </a:cubicBezTo>
                  <a:cubicBezTo>
                    <a:pt x="54" y="0"/>
                    <a:pt x="78" y="0"/>
                    <a:pt x="105" y="0"/>
                  </a:cubicBezTo>
                  <a:close/>
                </a:path>
              </a:pathLst>
            </a:custGeom>
            <a:solidFill>
              <a:schemeClr val="accent1"/>
            </a:solid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48" name="Freeform 11">
              <a:extLst>
                <a:ext uri="{FF2B5EF4-FFF2-40B4-BE49-F238E27FC236}">
                  <a16:creationId xmlns:a16="http://schemas.microsoft.com/office/drawing/2014/main" id="{DD65125A-AEA0-181D-4E48-DA788156AE37}"/>
                </a:ext>
              </a:extLst>
            </p:cNvPr>
            <p:cNvSpPr/>
            <p:nvPr/>
          </p:nvSpPr>
          <p:spPr bwMode="auto">
            <a:xfrm>
              <a:off x="6186971" y="3249076"/>
              <a:ext cx="144340" cy="71563"/>
            </a:xfrm>
            <a:custGeom>
              <a:avLst/>
              <a:gdLst/>
              <a:ahLst/>
              <a:cxnLst>
                <a:cxn ang="0">
                  <a:pos x="106" y="0"/>
                </a:cxn>
                <a:cxn ang="0">
                  <a:pos x="106" y="52"/>
                </a:cxn>
                <a:cxn ang="0">
                  <a:pos x="22" y="51"/>
                </a:cxn>
                <a:cxn ang="0">
                  <a:pos x="1" y="25"/>
                </a:cxn>
                <a:cxn ang="0">
                  <a:pos x="25" y="1"/>
                </a:cxn>
                <a:cxn ang="0">
                  <a:pos x="31" y="0"/>
                </a:cxn>
                <a:cxn ang="0">
                  <a:pos x="106" y="0"/>
                </a:cxn>
              </a:cxnLst>
              <a:rect l="0" t="0" r="r" b="b"/>
              <a:pathLst>
                <a:path w="105" h="52">
                  <a:moveTo>
                    <a:pt x="106" y="0"/>
                  </a:moveTo>
                  <a:cubicBezTo>
                    <a:pt x="89" y="16"/>
                    <a:pt x="89" y="35"/>
                    <a:pt x="106" y="52"/>
                  </a:cubicBezTo>
                  <a:cubicBezTo>
                    <a:pt x="77" y="52"/>
                    <a:pt x="50" y="52"/>
                    <a:pt x="22" y="51"/>
                  </a:cubicBezTo>
                  <a:cubicBezTo>
                    <a:pt x="10" y="51"/>
                    <a:pt x="0" y="37"/>
                    <a:pt x="1" y="25"/>
                  </a:cubicBezTo>
                  <a:cubicBezTo>
                    <a:pt x="2" y="12"/>
                    <a:pt x="12" y="2"/>
                    <a:pt x="25" y="1"/>
                  </a:cubicBezTo>
                  <a:cubicBezTo>
                    <a:pt x="27" y="0"/>
                    <a:pt x="29" y="0"/>
                    <a:pt x="31" y="0"/>
                  </a:cubicBezTo>
                  <a:cubicBezTo>
                    <a:pt x="55" y="0"/>
                    <a:pt x="80" y="0"/>
                    <a:pt x="106" y="0"/>
                  </a:cubicBezTo>
                  <a:close/>
                </a:path>
              </a:pathLst>
            </a:custGeom>
            <a:solidFill>
              <a:schemeClr val="accent1"/>
            </a:solid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49" name="Freeform 12">
              <a:extLst>
                <a:ext uri="{FF2B5EF4-FFF2-40B4-BE49-F238E27FC236}">
                  <a16:creationId xmlns:a16="http://schemas.microsoft.com/office/drawing/2014/main" id="{20A79285-A3E5-5A2B-FDC0-5330D748E120}"/>
                </a:ext>
              </a:extLst>
            </p:cNvPr>
            <p:cNvSpPr/>
            <p:nvPr/>
          </p:nvSpPr>
          <p:spPr bwMode="auto">
            <a:xfrm>
              <a:off x="6188184" y="3341259"/>
              <a:ext cx="141915" cy="66711"/>
            </a:xfrm>
            <a:custGeom>
              <a:avLst/>
              <a:gdLst/>
              <a:ahLst/>
              <a:cxnLst>
                <a:cxn ang="0">
                  <a:pos x="104" y="49"/>
                </a:cxn>
                <a:cxn ang="0">
                  <a:pos x="27" y="49"/>
                </a:cxn>
                <a:cxn ang="0">
                  <a:pos x="0" y="24"/>
                </a:cxn>
                <a:cxn ang="0">
                  <a:pos x="27" y="0"/>
                </a:cxn>
                <a:cxn ang="0">
                  <a:pos x="103" y="0"/>
                </a:cxn>
                <a:cxn ang="0">
                  <a:pos x="104" y="49"/>
                </a:cxn>
              </a:cxnLst>
              <a:rect l="0" t="0" r="r" b="b"/>
              <a:pathLst>
                <a:path w="104" h="49">
                  <a:moveTo>
                    <a:pt x="104" y="49"/>
                  </a:moveTo>
                  <a:cubicBezTo>
                    <a:pt x="77" y="49"/>
                    <a:pt x="52" y="49"/>
                    <a:pt x="27" y="49"/>
                  </a:cubicBezTo>
                  <a:cubicBezTo>
                    <a:pt x="11" y="48"/>
                    <a:pt x="0" y="38"/>
                    <a:pt x="0" y="24"/>
                  </a:cubicBezTo>
                  <a:cubicBezTo>
                    <a:pt x="0" y="10"/>
                    <a:pt x="11" y="0"/>
                    <a:pt x="27" y="0"/>
                  </a:cubicBezTo>
                  <a:cubicBezTo>
                    <a:pt x="52" y="0"/>
                    <a:pt x="77" y="0"/>
                    <a:pt x="103" y="0"/>
                  </a:cubicBezTo>
                  <a:cubicBezTo>
                    <a:pt x="89" y="17"/>
                    <a:pt x="89" y="33"/>
                    <a:pt x="104" y="49"/>
                  </a:cubicBezTo>
                  <a:close/>
                </a:path>
              </a:pathLst>
            </a:custGeom>
            <a:solidFill>
              <a:schemeClr val="accent1"/>
            </a:solid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50" name="Freeform 13">
              <a:extLst>
                <a:ext uri="{FF2B5EF4-FFF2-40B4-BE49-F238E27FC236}">
                  <a16:creationId xmlns:a16="http://schemas.microsoft.com/office/drawing/2014/main" id="{74D01A88-DBD8-0BCB-6ED8-3BA99793C78E}"/>
                </a:ext>
              </a:extLst>
            </p:cNvPr>
            <p:cNvSpPr/>
            <p:nvPr/>
          </p:nvSpPr>
          <p:spPr bwMode="auto">
            <a:xfrm>
              <a:off x="6334950" y="3341259"/>
              <a:ext cx="116442" cy="66711"/>
            </a:xfrm>
            <a:custGeom>
              <a:avLst/>
              <a:gdLst/>
              <a:ahLst/>
              <a:cxnLst>
                <a:cxn ang="0">
                  <a:pos x="85" y="0"/>
                </a:cxn>
                <a:cxn ang="0">
                  <a:pos x="85" y="49"/>
                </a:cxn>
                <a:cxn ang="0">
                  <a:pos x="24" y="48"/>
                </a:cxn>
                <a:cxn ang="0">
                  <a:pos x="0" y="24"/>
                </a:cxn>
                <a:cxn ang="0">
                  <a:pos x="25" y="0"/>
                </a:cxn>
                <a:cxn ang="0">
                  <a:pos x="85" y="0"/>
                </a:cxn>
              </a:cxnLst>
              <a:rect l="0" t="0" r="r" b="b"/>
              <a:pathLst>
                <a:path w="85" h="49">
                  <a:moveTo>
                    <a:pt x="85" y="0"/>
                  </a:moveTo>
                  <a:cubicBezTo>
                    <a:pt x="85" y="17"/>
                    <a:pt x="85" y="32"/>
                    <a:pt x="85" y="49"/>
                  </a:cubicBezTo>
                  <a:cubicBezTo>
                    <a:pt x="65" y="49"/>
                    <a:pt x="44" y="49"/>
                    <a:pt x="24" y="48"/>
                  </a:cubicBezTo>
                  <a:cubicBezTo>
                    <a:pt x="10" y="48"/>
                    <a:pt x="0" y="36"/>
                    <a:pt x="0" y="24"/>
                  </a:cubicBezTo>
                  <a:cubicBezTo>
                    <a:pt x="1" y="12"/>
                    <a:pt x="11" y="1"/>
                    <a:pt x="25" y="0"/>
                  </a:cubicBezTo>
                  <a:cubicBezTo>
                    <a:pt x="44" y="0"/>
                    <a:pt x="64" y="0"/>
                    <a:pt x="85" y="0"/>
                  </a:cubicBezTo>
                  <a:close/>
                </a:path>
              </a:pathLst>
            </a:custGeom>
            <a:solidFill>
              <a:schemeClr val="accent1"/>
            </a:solidFill>
            <a:ln w="9525">
              <a:noFill/>
              <a:round/>
            </a:ln>
          </p:spPr>
          <p:txBody>
            <a:bodyPr vert="horz" wrap="square" lIns="82918" tIns="41459" rIns="82918" bIns="41459" numCol="1" anchor="t" anchorCtr="0" compatLnSpc="1">
              <a:prstTxWarp prst="textNoShape">
                <a:avLst/>
              </a:prstTxWarp>
            </a:bodyPr>
            <a:lstStyle/>
            <a:p>
              <a:endParaRPr lang="en-GB" sz="833" dirty="0"/>
            </a:p>
          </p:txBody>
        </p:sp>
      </p:grpSp>
      <p:grpSp>
        <p:nvGrpSpPr>
          <p:cNvPr id="53" name="Group 199">
            <a:extLst>
              <a:ext uri="{FF2B5EF4-FFF2-40B4-BE49-F238E27FC236}">
                <a16:creationId xmlns:a16="http://schemas.microsoft.com/office/drawing/2014/main" id="{37E32DB5-666C-DBCF-DC5C-8683F280F823}"/>
              </a:ext>
            </a:extLst>
          </p:cNvPr>
          <p:cNvGrpSpPr/>
          <p:nvPr/>
        </p:nvGrpSpPr>
        <p:grpSpPr>
          <a:xfrm>
            <a:off x="789231" y="2381169"/>
            <a:ext cx="367714" cy="433944"/>
            <a:chOff x="4953001" y="4862513"/>
            <a:chExt cx="846138" cy="998538"/>
          </a:xfrm>
          <a:solidFill>
            <a:schemeClr val="accent1"/>
          </a:solidFill>
        </p:grpSpPr>
        <p:sp>
          <p:nvSpPr>
            <p:cNvPr id="54" name="Freeform 32">
              <a:extLst>
                <a:ext uri="{FF2B5EF4-FFF2-40B4-BE49-F238E27FC236}">
                  <a16:creationId xmlns:a16="http://schemas.microsoft.com/office/drawing/2014/main" id="{FF502AF2-D885-6251-A4E7-B9DD6245C5E1}"/>
                </a:ext>
              </a:extLst>
            </p:cNvPr>
            <p:cNvSpPr>
              <a:spLocks noEditPoints="1"/>
            </p:cNvSpPr>
            <p:nvPr/>
          </p:nvSpPr>
          <p:spPr bwMode="auto">
            <a:xfrm>
              <a:off x="4953001" y="4862513"/>
              <a:ext cx="846138" cy="998538"/>
            </a:xfrm>
            <a:custGeom>
              <a:avLst/>
              <a:gdLst/>
              <a:ahLst/>
              <a:cxnLst>
                <a:cxn ang="0">
                  <a:pos x="0" y="72"/>
                </a:cxn>
                <a:cxn ang="0">
                  <a:pos x="0" y="57"/>
                </a:cxn>
                <a:cxn ang="0">
                  <a:pos x="1" y="54"/>
                </a:cxn>
                <a:cxn ang="0">
                  <a:pos x="25" y="13"/>
                </a:cxn>
                <a:cxn ang="0">
                  <a:pos x="71" y="0"/>
                </a:cxn>
                <a:cxn ang="0">
                  <a:pos x="125" y="25"/>
                </a:cxn>
                <a:cxn ang="0">
                  <a:pos x="136" y="75"/>
                </a:cxn>
                <a:cxn ang="0">
                  <a:pos x="137" y="78"/>
                </a:cxn>
                <a:cxn ang="0">
                  <a:pos x="150" y="97"/>
                </a:cxn>
                <a:cxn ang="0">
                  <a:pos x="150" y="103"/>
                </a:cxn>
                <a:cxn ang="0">
                  <a:pos x="138" y="114"/>
                </a:cxn>
                <a:cxn ang="0">
                  <a:pos x="136" y="128"/>
                </a:cxn>
                <a:cxn ang="0">
                  <a:pos x="136" y="130"/>
                </a:cxn>
                <a:cxn ang="0">
                  <a:pos x="133" y="140"/>
                </a:cxn>
                <a:cxn ang="0">
                  <a:pos x="118" y="156"/>
                </a:cxn>
                <a:cxn ang="0">
                  <a:pos x="100" y="156"/>
                </a:cxn>
                <a:cxn ang="0">
                  <a:pos x="96" y="158"/>
                </a:cxn>
                <a:cxn ang="0">
                  <a:pos x="93" y="170"/>
                </a:cxn>
                <a:cxn ang="0">
                  <a:pos x="83" y="176"/>
                </a:cxn>
                <a:cxn ang="0">
                  <a:pos x="21" y="177"/>
                </a:cxn>
                <a:cxn ang="0">
                  <a:pos x="14" y="164"/>
                </a:cxn>
                <a:cxn ang="0">
                  <a:pos x="25" y="135"/>
                </a:cxn>
                <a:cxn ang="0">
                  <a:pos x="23" y="122"/>
                </a:cxn>
                <a:cxn ang="0">
                  <a:pos x="2" y="81"/>
                </a:cxn>
                <a:cxn ang="0">
                  <a:pos x="0" y="72"/>
                </a:cxn>
                <a:cxn ang="0">
                  <a:pos x="21" y="169"/>
                </a:cxn>
                <a:cxn ang="0">
                  <a:pos x="21" y="169"/>
                </a:cxn>
                <a:cxn ang="0">
                  <a:pos x="83" y="169"/>
                </a:cxn>
                <a:cxn ang="0">
                  <a:pos x="85" y="167"/>
                </a:cxn>
                <a:cxn ang="0">
                  <a:pos x="89" y="156"/>
                </a:cxn>
                <a:cxn ang="0">
                  <a:pos x="101" y="148"/>
                </a:cxn>
                <a:cxn ang="0">
                  <a:pos x="117" y="149"/>
                </a:cxn>
                <a:cxn ang="0">
                  <a:pos x="124" y="143"/>
                </a:cxn>
                <a:cxn ang="0">
                  <a:pos x="125" y="133"/>
                </a:cxn>
                <a:cxn ang="0">
                  <a:pos x="127" y="128"/>
                </a:cxn>
                <a:cxn ang="0">
                  <a:pos x="129" y="125"/>
                </a:cxn>
                <a:cxn ang="0">
                  <a:pos x="130" y="118"/>
                </a:cxn>
                <a:cxn ang="0">
                  <a:pos x="130" y="116"/>
                </a:cxn>
                <a:cxn ang="0">
                  <a:pos x="136" y="106"/>
                </a:cxn>
                <a:cxn ang="0">
                  <a:pos x="141" y="95"/>
                </a:cxn>
                <a:cxn ang="0">
                  <a:pos x="131" y="83"/>
                </a:cxn>
                <a:cxn ang="0">
                  <a:pos x="129" y="72"/>
                </a:cxn>
                <a:cxn ang="0">
                  <a:pos x="131" y="54"/>
                </a:cxn>
                <a:cxn ang="0">
                  <a:pos x="109" y="20"/>
                </a:cxn>
                <a:cxn ang="0">
                  <a:pos x="60" y="8"/>
                </a:cxn>
                <a:cxn ang="0">
                  <a:pos x="27" y="22"/>
                </a:cxn>
                <a:cxn ang="0">
                  <a:pos x="12" y="88"/>
                </a:cxn>
                <a:cxn ang="0">
                  <a:pos x="31" y="121"/>
                </a:cxn>
                <a:cxn ang="0">
                  <a:pos x="34" y="131"/>
                </a:cxn>
                <a:cxn ang="0">
                  <a:pos x="30" y="146"/>
                </a:cxn>
                <a:cxn ang="0">
                  <a:pos x="21" y="169"/>
                </a:cxn>
              </a:cxnLst>
              <a:rect l="0" t="0" r="r" b="b"/>
              <a:pathLst>
                <a:path w="150" h="177">
                  <a:moveTo>
                    <a:pt x="0" y="72"/>
                  </a:moveTo>
                  <a:cubicBezTo>
                    <a:pt x="0" y="67"/>
                    <a:pt x="0" y="62"/>
                    <a:pt x="0" y="57"/>
                  </a:cubicBezTo>
                  <a:cubicBezTo>
                    <a:pt x="1" y="56"/>
                    <a:pt x="1" y="55"/>
                    <a:pt x="1" y="54"/>
                  </a:cubicBezTo>
                  <a:cubicBezTo>
                    <a:pt x="4" y="37"/>
                    <a:pt x="12" y="23"/>
                    <a:pt x="25" y="13"/>
                  </a:cubicBezTo>
                  <a:cubicBezTo>
                    <a:pt x="39" y="3"/>
                    <a:pt x="54" y="0"/>
                    <a:pt x="71" y="0"/>
                  </a:cubicBezTo>
                  <a:cubicBezTo>
                    <a:pt x="92" y="1"/>
                    <a:pt x="111" y="8"/>
                    <a:pt x="125" y="25"/>
                  </a:cubicBezTo>
                  <a:cubicBezTo>
                    <a:pt x="137" y="39"/>
                    <a:pt x="144" y="56"/>
                    <a:pt x="136" y="75"/>
                  </a:cubicBezTo>
                  <a:cubicBezTo>
                    <a:pt x="136" y="76"/>
                    <a:pt x="136" y="77"/>
                    <a:pt x="137" y="78"/>
                  </a:cubicBezTo>
                  <a:cubicBezTo>
                    <a:pt x="142" y="84"/>
                    <a:pt x="148" y="90"/>
                    <a:pt x="150" y="97"/>
                  </a:cubicBezTo>
                  <a:cubicBezTo>
                    <a:pt x="150" y="99"/>
                    <a:pt x="150" y="101"/>
                    <a:pt x="150" y="103"/>
                  </a:cubicBezTo>
                  <a:cubicBezTo>
                    <a:pt x="148" y="109"/>
                    <a:pt x="144" y="112"/>
                    <a:pt x="138" y="114"/>
                  </a:cubicBezTo>
                  <a:cubicBezTo>
                    <a:pt x="138" y="119"/>
                    <a:pt x="137" y="124"/>
                    <a:pt x="136" y="128"/>
                  </a:cubicBezTo>
                  <a:cubicBezTo>
                    <a:pt x="136" y="129"/>
                    <a:pt x="136" y="129"/>
                    <a:pt x="136" y="130"/>
                  </a:cubicBezTo>
                  <a:cubicBezTo>
                    <a:pt x="133" y="133"/>
                    <a:pt x="133" y="136"/>
                    <a:pt x="133" y="140"/>
                  </a:cubicBezTo>
                  <a:cubicBezTo>
                    <a:pt x="133" y="149"/>
                    <a:pt x="127" y="155"/>
                    <a:pt x="118" y="156"/>
                  </a:cubicBezTo>
                  <a:cubicBezTo>
                    <a:pt x="112" y="157"/>
                    <a:pt x="106" y="156"/>
                    <a:pt x="100" y="156"/>
                  </a:cubicBezTo>
                  <a:cubicBezTo>
                    <a:pt x="98" y="156"/>
                    <a:pt x="97" y="156"/>
                    <a:pt x="96" y="158"/>
                  </a:cubicBezTo>
                  <a:cubicBezTo>
                    <a:pt x="95" y="162"/>
                    <a:pt x="94" y="166"/>
                    <a:pt x="93" y="170"/>
                  </a:cubicBezTo>
                  <a:cubicBezTo>
                    <a:pt x="91" y="175"/>
                    <a:pt x="89" y="176"/>
                    <a:pt x="83" y="176"/>
                  </a:cubicBezTo>
                  <a:cubicBezTo>
                    <a:pt x="63" y="176"/>
                    <a:pt x="42" y="176"/>
                    <a:pt x="21" y="177"/>
                  </a:cubicBezTo>
                  <a:cubicBezTo>
                    <a:pt x="14" y="177"/>
                    <a:pt x="10" y="171"/>
                    <a:pt x="14" y="164"/>
                  </a:cubicBezTo>
                  <a:cubicBezTo>
                    <a:pt x="19" y="155"/>
                    <a:pt x="23" y="145"/>
                    <a:pt x="25" y="135"/>
                  </a:cubicBezTo>
                  <a:cubicBezTo>
                    <a:pt x="26" y="130"/>
                    <a:pt x="26" y="126"/>
                    <a:pt x="23" y="122"/>
                  </a:cubicBezTo>
                  <a:cubicBezTo>
                    <a:pt x="13" y="110"/>
                    <a:pt x="6" y="96"/>
                    <a:pt x="2" y="81"/>
                  </a:cubicBezTo>
                  <a:cubicBezTo>
                    <a:pt x="2" y="78"/>
                    <a:pt x="1" y="75"/>
                    <a:pt x="0" y="72"/>
                  </a:cubicBezTo>
                  <a:close/>
                  <a:moveTo>
                    <a:pt x="21" y="169"/>
                  </a:moveTo>
                  <a:cubicBezTo>
                    <a:pt x="21" y="169"/>
                    <a:pt x="21" y="169"/>
                    <a:pt x="21" y="169"/>
                  </a:cubicBezTo>
                  <a:cubicBezTo>
                    <a:pt x="42" y="169"/>
                    <a:pt x="62" y="169"/>
                    <a:pt x="83" y="169"/>
                  </a:cubicBezTo>
                  <a:cubicBezTo>
                    <a:pt x="84" y="169"/>
                    <a:pt x="85" y="168"/>
                    <a:pt x="85" y="167"/>
                  </a:cubicBezTo>
                  <a:cubicBezTo>
                    <a:pt x="87" y="163"/>
                    <a:pt x="88" y="160"/>
                    <a:pt x="89" y="156"/>
                  </a:cubicBezTo>
                  <a:cubicBezTo>
                    <a:pt x="91" y="149"/>
                    <a:pt x="93" y="148"/>
                    <a:pt x="101" y="148"/>
                  </a:cubicBezTo>
                  <a:cubicBezTo>
                    <a:pt x="106" y="149"/>
                    <a:pt x="111" y="149"/>
                    <a:pt x="117" y="149"/>
                  </a:cubicBezTo>
                  <a:cubicBezTo>
                    <a:pt x="121" y="149"/>
                    <a:pt x="124" y="147"/>
                    <a:pt x="124" y="143"/>
                  </a:cubicBezTo>
                  <a:cubicBezTo>
                    <a:pt x="125" y="140"/>
                    <a:pt x="125" y="136"/>
                    <a:pt x="125" y="133"/>
                  </a:cubicBezTo>
                  <a:cubicBezTo>
                    <a:pt x="125" y="131"/>
                    <a:pt x="125" y="129"/>
                    <a:pt x="127" y="128"/>
                  </a:cubicBezTo>
                  <a:cubicBezTo>
                    <a:pt x="128" y="127"/>
                    <a:pt x="129" y="126"/>
                    <a:pt x="129" y="125"/>
                  </a:cubicBezTo>
                  <a:cubicBezTo>
                    <a:pt x="127" y="122"/>
                    <a:pt x="128" y="120"/>
                    <a:pt x="130" y="118"/>
                  </a:cubicBezTo>
                  <a:cubicBezTo>
                    <a:pt x="130" y="118"/>
                    <a:pt x="131" y="117"/>
                    <a:pt x="130" y="116"/>
                  </a:cubicBezTo>
                  <a:cubicBezTo>
                    <a:pt x="130" y="108"/>
                    <a:pt x="130" y="108"/>
                    <a:pt x="136" y="106"/>
                  </a:cubicBezTo>
                  <a:cubicBezTo>
                    <a:pt x="143" y="104"/>
                    <a:pt x="145" y="100"/>
                    <a:pt x="141" y="95"/>
                  </a:cubicBezTo>
                  <a:cubicBezTo>
                    <a:pt x="138" y="90"/>
                    <a:pt x="134" y="87"/>
                    <a:pt x="131" y="83"/>
                  </a:cubicBezTo>
                  <a:cubicBezTo>
                    <a:pt x="128" y="80"/>
                    <a:pt x="127" y="77"/>
                    <a:pt x="129" y="72"/>
                  </a:cubicBezTo>
                  <a:cubicBezTo>
                    <a:pt x="131" y="66"/>
                    <a:pt x="133" y="60"/>
                    <a:pt x="131" y="54"/>
                  </a:cubicBezTo>
                  <a:cubicBezTo>
                    <a:pt x="128" y="40"/>
                    <a:pt x="121" y="28"/>
                    <a:pt x="109" y="20"/>
                  </a:cubicBezTo>
                  <a:cubicBezTo>
                    <a:pt x="95" y="9"/>
                    <a:pt x="78" y="6"/>
                    <a:pt x="60" y="8"/>
                  </a:cubicBezTo>
                  <a:cubicBezTo>
                    <a:pt x="48" y="9"/>
                    <a:pt x="36" y="13"/>
                    <a:pt x="27" y="22"/>
                  </a:cubicBezTo>
                  <a:cubicBezTo>
                    <a:pt x="9" y="38"/>
                    <a:pt x="3" y="64"/>
                    <a:pt x="12" y="88"/>
                  </a:cubicBezTo>
                  <a:cubicBezTo>
                    <a:pt x="16" y="100"/>
                    <a:pt x="23" y="110"/>
                    <a:pt x="31" y="121"/>
                  </a:cubicBezTo>
                  <a:cubicBezTo>
                    <a:pt x="33" y="124"/>
                    <a:pt x="34" y="127"/>
                    <a:pt x="34" y="131"/>
                  </a:cubicBezTo>
                  <a:cubicBezTo>
                    <a:pt x="33" y="136"/>
                    <a:pt x="32" y="141"/>
                    <a:pt x="30" y="146"/>
                  </a:cubicBezTo>
                  <a:cubicBezTo>
                    <a:pt x="27" y="154"/>
                    <a:pt x="24" y="161"/>
                    <a:pt x="21" y="169"/>
                  </a:cubicBezTo>
                  <a:close/>
                </a:path>
              </a:pathLst>
            </a:custGeom>
            <a:grp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55" name="Freeform 33">
              <a:extLst>
                <a:ext uri="{FF2B5EF4-FFF2-40B4-BE49-F238E27FC236}">
                  <a16:creationId xmlns:a16="http://schemas.microsoft.com/office/drawing/2014/main" id="{4108677B-B20B-C34B-99C6-D2E94FA66C50}"/>
                </a:ext>
              </a:extLst>
            </p:cNvPr>
            <p:cNvSpPr>
              <a:spLocks noEditPoints="1"/>
            </p:cNvSpPr>
            <p:nvPr/>
          </p:nvSpPr>
          <p:spPr bwMode="auto">
            <a:xfrm>
              <a:off x="5054601" y="5008563"/>
              <a:ext cx="354013" cy="339725"/>
            </a:xfrm>
            <a:custGeom>
              <a:avLst/>
              <a:gdLst/>
              <a:ahLst/>
              <a:cxnLst>
                <a:cxn ang="0">
                  <a:pos x="61" y="21"/>
                </a:cxn>
                <a:cxn ang="0">
                  <a:pos x="58" y="29"/>
                </a:cxn>
                <a:cxn ang="0">
                  <a:pos x="61" y="32"/>
                </a:cxn>
                <a:cxn ang="0">
                  <a:pos x="63" y="35"/>
                </a:cxn>
                <a:cxn ang="0">
                  <a:pos x="60" y="39"/>
                </a:cxn>
                <a:cxn ang="0">
                  <a:pos x="57" y="49"/>
                </a:cxn>
                <a:cxn ang="0">
                  <a:pos x="50" y="52"/>
                </a:cxn>
                <a:cxn ang="0">
                  <a:pos x="43" y="56"/>
                </a:cxn>
                <a:cxn ang="0">
                  <a:pos x="41" y="60"/>
                </a:cxn>
                <a:cxn ang="0">
                  <a:pos x="36" y="58"/>
                </a:cxn>
                <a:cxn ang="0">
                  <a:pos x="27" y="58"/>
                </a:cxn>
                <a:cxn ang="0">
                  <a:pos x="23" y="60"/>
                </a:cxn>
                <a:cxn ang="0">
                  <a:pos x="20" y="56"/>
                </a:cxn>
                <a:cxn ang="0">
                  <a:pos x="13" y="52"/>
                </a:cxn>
                <a:cxn ang="0">
                  <a:pos x="6" y="49"/>
                </a:cxn>
                <a:cxn ang="0">
                  <a:pos x="7" y="41"/>
                </a:cxn>
                <a:cxn ang="0">
                  <a:pos x="3" y="39"/>
                </a:cxn>
                <a:cxn ang="0">
                  <a:pos x="0" y="36"/>
                </a:cxn>
                <a:cxn ang="0">
                  <a:pos x="3" y="32"/>
                </a:cxn>
                <a:cxn ang="0">
                  <a:pos x="4" y="23"/>
                </a:cxn>
                <a:cxn ang="0">
                  <a:pos x="4" y="16"/>
                </a:cxn>
                <a:cxn ang="0">
                  <a:pos x="12" y="15"/>
                </a:cxn>
                <a:cxn ang="0">
                  <a:pos x="12" y="7"/>
                </a:cxn>
                <a:cxn ang="0">
                  <a:pos x="19" y="6"/>
                </a:cxn>
                <a:cxn ang="0">
                  <a:pos x="28" y="3"/>
                </a:cxn>
                <a:cxn ang="0">
                  <a:pos x="31" y="0"/>
                </a:cxn>
                <a:cxn ang="0">
                  <a:pos x="35" y="2"/>
                </a:cxn>
                <a:cxn ang="0">
                  <a:pos x="45" y="5"/>
                </a:cxn>
                <a:cxn ang="0">
                  <a:pos x="47" y="4"/>
                </a:cxn>
                <a:cxn ang="0">
                  <a:pos x="50" y="10"/>
                </a:cxn>
                <a:cxn ang="0">
                  <a:pos x="56" y="17"/>
                </a:cxn>
                <a:cxn ang="0">
                  <a:pos x="61" y="21"/>
                </a:cxn>
                <a:cxn ang="0">
                  <a:pos x="32" y="21"/>
                </a:cxn>
                <a:cxn ang="0">
                  <a:pos x="22" y="30"/>
                </a:cxn>
                <a:cxn ang="0">
                  <a:pos x="31" y="39"/>
                </a:cxn>
                <a:cxn ang="0">
                  <a:pos x="41" y="30"/>
                </a:cxn>
                <a:cxn ang="0">
                  <a:pos x="32" y="21"/>
                </a:cxn>
              </a:cxnLst>
              <a:rect l="0" t="0" r="r" b="b"/>
              <a:pathLst>
                <a:path w="62" h="60">
                  <a:moveTo>
                    <a:pt x="61" y="21"/>
                  </a:moveTo>
                  <a:cubicBezTo>
                    <a:pt x="58" y="23"/>
                    <a:pt x="56" y="25"/>
                    <a:pt x="58" y="29"/>
                  </a:cubicBezTo>
                  <a:cubicBezTo>
                    <a:pt x="59" y="30"/>
                    <a:pt x="59" y="31"/>
                    <a:pt x="61" y="32"/>
                  </a:cubicBezTo>
                  <a:cubicBezTo>
                    <a:pt x="62" y="33"/>
                    <a:pt x="63" y="33"/>
                    <a:pt x="63" y="35"/>
                  </a:cubicBezTo>
                  <a:cubicBezTo>
                    <a:pt x="62" y="37"/>
                    <a:pt x="62" y="38"/>
                    <a:pt x="60" y="39"/>
                  </a:cubicBezTo>
                  <a:cubicBezTo>
                    <a:pt x="55" y="39"/>
                    <a:pt x="54" y="44"/>
                    <a:pt x="57" y="49"/>
                  </a:cubicBezTo>
                  <a:cubicBezTo>
                    <a:pt x="55" y="51"/>
                    <a:pt x="54" y="54"/>
                    <a:pt x="50" y="52"/>
                  </a:cubicBezTo>
                  <a:cubicBezTo>
                    <a:pt x="48" y="50"/>
                    <a:pt x="43" y="54"/>
                    <a:pt x="43" y="56"/>
                  </a:cubicBezTo>
                  <a:cubicBezTo>
                    <a:pt x="43" y="58"/>
                    <a:pt x="42" y="59"/>
                    <a:pt x="41" y="60"/>
                  </a:cubicBezTo>
                  <a:cubicBezTo>
                    <a:pt x="39" y="60"/>
                    <a:pt x="37" y="60"/>
                    <a:pt x="36" y="58"/>
                  </a:cubicBezTo>
                  <a:cubicBezTo>
                    <a:pt x="34" y="56"/>
                    <a:pt x="29" y="56"/>
                    <a:pt x="27" y="58"/>
                  </a:cubicBezTo>
                  <a:cubicBezTo>
                    <a:pt x="26" y="60"/>
                    <a:pt x="25" y="60"/>
                    <a:pt x="23" y="60"/>
                  </a:cubicBezTo>
                  <a:cubicBezTo>
                    <a:pt x="21" y="59"/>
                    <a:pt x="20" y="58"/>
                    <a:pt x="20" y="56"/>
                  </a:cubicBezTo>
                  <a:cubicBezTo>
                    <a:pt x="20" y="54"/>
                    <a:pt x="15" y="50"/>
                    <a:pt x="13" y="52"/>
                  </a:cubicBezTo>
                  <a:cubicBezTo>
                    <a:pt x="9" y="54"/>
                    <a:pt x="8" y="51"/>
                    <a:pt x="6" y="49"/>
                  </a:cubicBezTo>
                  <a:cubicBezTo>
                    <a:pt x="9" y="46"/>
                    <a:pt x="9" y="44"/>
                    <a:pt x="7" y="41"/>
                  </a:cubicBezTo>
                  <a:cubicBezTo>
                    <a:pt x="6" y="40"/>
                    <a:pt x="5" y="39"/>
                    <a:pt x="3" y="39"/>
                  </a:cubicBezTo>
                  <a:cubicBezTo>
                    <a:pt x="2" y="38"/>
                    <a:pt x="1" y="38"/>
                    <a:pt x="0" y="36"/>
                  </a:cubicBezTo>
                  <a:cubicBezTo>
                    <a:pt x="0" y="34"/>
                    <a:pt x="0" y="33"/>
                    <a:pt x="3" y="32"/>
                  </a:cubicBezTo>
                  <a:cubicBezTo>
                    <a:pt x="6" y="31"/>
                    <a:pt x="7" y="25"/>
                    <a:pt x="4" y="23"/>
                  </a:cubicBezTo>
                  <a:cubicBezTo>
                    <a:pt x="1" y="20"/>
                    <a:pt x="1" y="20"/>
                    <a:pt x="4" y="16"/>
                  </a:cubicBezTo>
                  <a:cubicBezTo>
                    <a:pt x="6" y="17"/>
                    <a:pt x="9" y="18"/>
                    <a:pt x="12" y="15"/>
                  </a:cubicBezTo>
                  <a:cubicBezTo>
                    <a:pt x="15" y="12"/>
                    <a:pt x="13" y="9"/>
                    <a:pt x="12" y="7"/>
                  </a:cubicBezTo>
                  <a:cubicBezTo>
                    <a:pt x="14" y="4"/>
                    <a:pt x="16" y="3"/>
                    <a:pt x="19" y="6"/>
                  </a:cubicBezTo>
                  <a:cubicBezTo>
                    <a:pt x="22" y="9"/>
                    <a:pt x="27" y="7"/>
                    <a:pt x="28" y="3"/>
                  </a:cubicBezTo>
                  <a:cubicBezTo>
                    <a:pt x="29" y="2"/>
                    <a:pt x="29" y="0"/>
                    <a:pt x="31" y="0"/>
                  </a:cubicBezTo>
                  <a:cubicBezTo>
                    <a:pt x="33" y="0"/>
                    <a:pt x="34" y="1"/>
                    <a:pt x="35" y="2"/>
                  </a:cubicBezTo>
                  <a:cubicBezTo>
                    <a:pt x="36" y="8"/>
                    <a:pt x="41" y="9"/>
                    <a:pt x="45" y="5"/>
                  </a:cubicBezTo>
                  <a:cubicBezTo>
                    <a:pt x="46" y="5"/>
                    <a:pt x="46" y="4"/>
                    <a:pt x="47" y="4"/>
                  </a:cubicBezTo>
                  <a:cubicBezTo>
                    <a:pt x="50" y="5"/>
                    <a:pt x="52" y="7"/>
                    <a:pt x="50" y="10"/>
                  </a:cubicBezTo>
                  <a:cubicBezTo>
                    <a:pt x="49" y="13"/>
                    <a:pt x="53" y="17"/>
                    <a:pt x="56" y="17"/>
                  </a:cubicBezTo>
                  <a:cubicBezTo>
                    <a:pt x="59" y="16"/>
                    <a:pt x="61" y="17"/>
                    <a:pt x="61" y="21"/>
                  </a:cubicBezTo>
                  <a:close/>
                  <a:moveTo>
                    <a:pt x="32" y="21"/>
                  </a:moveTo>
                  <a:cubicBezTo>
                    <a:pt x="26" y="21"/>
                    <a:pt x="22" y="25"/>
                    <a:pt x="22" y="30"/>
                  </a:cubicBezTo>
                  <a:cubicBezTo>
                    <a:pt x="22" y="35"/>
                    <a:pt x="26" y="39"/>
                    <a:pt x="31" y="39"/>
                  </a:cubicBezTo>
                  <a:cubicBezTo>
                    <a:pt x="37" y="39"/>
                    <a:pt x="41" y="35"/>
                    <a:pt x="41" y="30"/>
                  </a:cubicBezTo>
                  <a:cubicBezTo>
                    <a:pt x="41" y="25"/>
                    <a:pt x="37" y="21"/>
                    <a:pt x="32" y="21"/>
                  </a:cubicBezTo>
                  <a:close/>
                </a:path>
              </a:pathLst>
            </a:custGeom>
            <a:solidFill>
              <a:schemeClr val="accent2"/>
            </a:solid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56" name="Freeform 34">
              <a:extLst>
                <a:ext uri="{FF2B5EF4-FFF2-40B4-BE49-F238E27FC236}">
                  <a16:creationId xmlns:a16="http://schemas.microsoft.com/office/drawing/2014/main" id="{CDCFCEC6-5EDE-6826-BE17-F89202079C0E}"/>
                </a:ext>
              </a:extLst>
            </p:cNvPr>
            <p:cNvSpPr>
              <a:spLocks noEditPoints="1"/>
            </p:cNvSpPr>
            <p:nvPr/>
          </p:nvSpPr>
          <p:spPr bwMode="auto">
            <a:xfrm>
              <a:off x="5403851" y="5019676"/>
              <a:ext cx="214313" cy="215900"/>
            </a:xfrm>
            <a:custGeom>
              <a:avLst/>
              <a:gdLst/>
              <a:ahLst/>
              <a:cxnLst>
                <a:cxn ang="0">
                  <a:pos x="30" y="4"/>
                </a:cxn>
                <a:cxn ang="0">
                  <a:pos x="34" y="9"/>
                </a:cxn>
                <a:cxn ang="0">
                  <a:pos x="36" y="10"/>
                </a:cxn>
                <a:cxn ang="0">
                  <a:pos x="36" y="13"/>
                </a:cxn>
                <a:cxn ang="0">
                  <a:pos x="37" y="18"/>
                </a:cxn>
                <a:cxn ang="0">
                  <a:pos x="38" y="20"/>
                </a:cxn>
                <a:cxn ang="0">
                  <a:pos x="37" y="22"/>
                </a:cxn>
                <a:cxn ang="0">
                  <a:pos x="35" y="27"/>
                </a:cxn>
                <a:cxn ang="0">
                  <a:pos x="33" y="31"/>
                </a:cxn>
                <a:cxn ang="0">
                  <a:pos x="28" y="34"/>
                </a:cxn>
                <a:cxn ang="0">
                  <a:pos x="24" y="36"/>
                </a:cxn>
                <a:cxn ang="0">
                  <a:pos x="18" y="36"/>
                </a:cxn>
                <a:cxn ang="0">
                  <a:pos x="14" y="35"/>
                </a:cxn>
                <a:cxn ang="0">
                  <a:pos x="8" y="32"/>
                </a:cxn>
                <a:cxn ang="0">
                  <a:pos x="6" y="30"/>
                </a:cxn>
                <a:cxn ang="0">
                  <a:pos x="3" y="25"/>
                </a:cxn>
                <a:cxn ang="0">
                  <a:pos x="1" y="23"/>
                </a:cxn>
                <a:cxn ang="0">
                  <a:pos x="2" y="21"/>
                </a:cxn>
                <a:cxn ang="0">
                  <a:pos x="2" y="15"/>
                </a:cxn>
                <a:cxn ang="0">
                  <a:pos x="1" y="13"/>
                </a:cxn>
                <a:cxn ang="0">
                  <a:pos x="3" y="11"/>
                </a:cxn>
                <a:cxn ang="0">
                  <a:pos x="7" y="7"/>
                </a:cxn>
                <a:cxn ang="0">
                  <a:pos x="8" y="4"/>
                </a:cxn>
                <a:cxn ang="0">
                  <a:pos x="10" y="4"/>
                </a:cxn>
                <a:cxn ang="0">
                  <a:pos x="16" y="2"/>
                </a:cxn>
                <a:cxn ang="0">
                  <a:pos x="18" y="0"/>
                </a:cxn>
                <a:cxn ang="0">
                  <a:pos x="20" y="1"/>
                </a:cxn>
                <a:cxn ang="0">
                  <a:pos x="26" y="3"/>
                </a:cxn>
                <a:cxn ang="0">
                  <a:pos x="29" y="2"/>
                </a:cxn>
                <a:cxn ang="0">
                  <a:pos x="30" y="4"/>
                </a:cxn>
                <a:cxn ang="0">
                  <a:pos x="25" y="18"/>
                </a:cxn>
                <a:cxn ang="0">
                  <a:pos x="19" y="13"/>
                </a:cxn>
                <a:cxn ang="0">
                  <a:pos x="14" y="18"/>
                </a:cxn>
                <a:cxn ang="0">
                  <a:pos x="19" y="24"/>
                </a:cxn>
                <a:cxn ang="0">
                  <a:pos x="25" y="18"/>
                </a:cxn>
              </a:cxnLst>
              <a:rect l="0" t="0" r="r" b="b"/>
              <a:pathLst>
                <a:path w="38" h="38">
                  <a:moveTo>
                    <a:pt x="30" y="4"/>
                  </a:moveTo>
                  <a:cubicBezTo>
                    <a:pt x="30" y="7"/>
                    <a:pt x="31" y="9"/>
                    <a:pt x="34" y="9"/>
                  </a:cubicBezTo>
                  <a:cubicBezTo>
                    <a:pt x="35" y="9"/>
                    <a:pt x="36" y="9"/>
                    <a:pt x="36" y="10"/>
                  </a:cubicBezTo>
                  <a:cubicBezTo>
                    <a:pt x="37" y="10"/>
                    <a:pt x="36" y="12"/>
                    <a:pt x="36" y="13"/>
                  </a:cubicBezTo>
                  <a:cubicBezTo>
                    <a:pt x="34" y="15"/>
                    <a:pt x="35" y="16"/>
                    <a:pt x="37" y="18"/>
                  </a:cubicBezTo>
                  <a:cubicBezTo>
                    <a:pt x="38" y="18"/>
                    <a:pt x="38" y="19"/>
                    <a:pt x="38" y="20"/>
                  </a:cubicBezTo>
                  <a:cubicBezTo>
                    <a:pt x="38" y="21"/>
                    <a:pt x="37" y="21"/>
                    <a:pt x="37" y="22"/>
                  </a:cubicBezTo>
                  <a:cubicBezTo>
                    <a:pt x="36" y="24"/>
                    <a:pt x="35" y="26"/>
                    <a:pt x="35" y="27"/>
                  </a:cubicBezTo>
                  <a:cubicBezTo>
                    <a:pt x="36" y="30"/>
                    <a:pt x="35" y="31"/>
                    <a:pt x="33" y="31"/>
                  </a:cubicBezTo>
                  <a:cubicBezTo>
                    <a:pt x="30" y="30"/>
                    <a:pt x="28" y="31"/>
                    <a:pt x="28" y="34"/>
                  </a:cubicBezTo>
                  <a:cubicBezTo>
                    <a:pt x="27" y="35"/>
                    <a:pt x="25" y="36"/>
                    <a:pt x="24" y="36"/>
                  </a:cubicBezTo>
                  <a:cubicBezTo>
                    <a:pt x="22" y="34"/>
                    <a:pt x="20" y="34"/>
                    <a:pt x="18" y="36"/>
                  </a:cubicBezTo>
                  <a:cubicBezTo>
                    <a:pt x="16" y="38"/>
                    <a:pt x="15" y="37"/>
                    <a:pt x="14" y="35"/>
                  </a:cubicBezTo>
                  <a:cubicBezTo>
                    <a:pt x="13" y="33"/>
                    <a:pt x="11" y="32"/>
                    <a:pt x="8" y="32"/>
                  </a:cubicBezTo>
                  <a:cubicBezTo>
                    <a:pt x="6" y="33"/>
                    <a:pt x="5" y="32"/>
                    <a:pt x="6" y="30"/>
                  </a:cubicBezTo>
                  <a:cubicBezTo>
                    <a:pt x="6" y="27"/>
                    <a:pt x="5" y="25"/>
                    <a:pt x="3" y="25"/>
                  </a:cubicBezTo>
                  <a:cubicBezTo>
                    <a:pt x="2" y="24"/>
                    <a:pt x="1" y="24"/>
                    <a:pt x="1" y="23"/>
                  </a:cubicBezTo>
                  <a:cubicBezTo>
                    <a:pt x="0" y="22"/>
                    <a:pt x="1" y="21"/>
                    <a:pt x="2" y="21"/>
                  </a:cubicBezTo>
                  <a:cubicBezTo>
                    <a:pt x="4" y="19"/>
                    <a:pt x="4" y="17"/>
                    <a:pt x="2" y="15"/>
                  </a:cubicBezTo>
                  <a:cubicBezTo>
                    <a:pt x="2" y="14"/>
                    <a:pt x="1" y="13"/>
                    <a:pt x="1" y="13"/>
                  </a:cubicBezTo>
                  <a:cubicBezTo>
                    <a:pt x="2" y="12"/>
                    <a:pt x="3" y="11"/>
                    <a:pt x="3" y="11"/>
                  </a:cubicBezTo>
                  <a:cubicBezTo>
                    <a:pt x="6" y="11"/>
                    <a:pt x="7" y="9"/>
                    <a:pt x="7" y="7"/>
                  </a:cubicBezTo>
                  <a:cubicBezTo>
                    <a:pt x="7" y="6"/>
                    <a:pt x="7" y="4"/>
                    <a:pt x="8" y="4"/>
                  </a:cubicBezTo>
                  <a:cubicBezTo>
                    <a:pt x="8" y="3"/>
                    <a:pt x="9" y="4"/>
                    <a:pt x="10" y="4"/>
                  </a:cubicBezTo>
                  <a:cubicBezTo>
                    <a:pt x="13" y="5"/>
                    <a:pt x="15" y="5"/>
                    <a:pt x="16" y="2"/>
                  </a:cubicBezTo>
                  <a:cubicBezTo>
                    <a:pt x="16" y="1"/>
                    <a:pt x="17" y="0"/>
                    <a:pt x="18" y="0"/>
                  </a:cubicBezTo>
                  <a:cubicBezTo>
                    <a:pt x="19" y="0"/>
                    <a:pt x="20" y="1"/>
                    <a:pt x="20" y="1"/>
                  </a:cubicBezTo>
                  <a:cubicBezTo>
                    <a:pt x="22" y="4"/>
                    <a:pt x="24" y="4"/>
                    <a:pt x="26" y="3"/>
                  </a:cubicBezTo>
                  <a:cubicBezTo>
                    <a:pt x="27" y="2"/>
                    <a:pt x="28" y="2"/>
                    <a:pt x="29" y="2"/>
                  </a:cubicBezTo>
                  <a:cubicBezTo>
                    <a:pt x="29" y="3"/>
                    <a:pt x="30" y="4"/>
                    <a:pt x="30" y="4"/>
                  </a:cubicBezTo>
                  <a:close/>
                  <a:moveTo>
                    <a:pt x="25" y="18"/>
                  </a:moveTo>
                  <a:cubicBezTo>
                    <a:pt x="25" y="15"/>
                    <a:pt x="22" y="13"/>
                    <a:pt x="19" y="13"/>
                  </a:cubicBezTo>
                  <a:cubicBezTo>
                    <a:pt x="16" y="13"/>
                    <a:pt x="14" y="15"/>
                    <a:pt x="14" y="18"/>
                  </a:cubicBezTo>
                  <a:cubicBezTo>
                    <a:pt x="14" y="21"/>
                    <a:pt x="16" y="24"/>
                    <a:pt x="19" y="24"/>
                  </a:cubicBezTo>
                  <a:cubicBezTo>
                    <a:pt x="23" y="24"/>
                    <a:pt x="25" y="21"/>
                    <a:pt x="25" y="18"/>
                  </a:cubicBezTo>
                  <a:close/>
                </a:path>
              </a:pathLst>
            </a:custGeom>
            <a:solidFill>
              <a:schemeClr val="accent2"/>
            </a:solid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57" name="Freeform 35">
              <a:extLst>
                <a:ext uri="{FF2B5EF4-FFF2-40B4-BE49-F238E27FC236}">
                  <a16:creationId xmlns:a16="http://schemas.microsoft.com/office/drawing/2014/main" id="{499C2790-DC4B-59D1-F0AE-F28F00FE27F5}"/>
                </a:ext>
              </a:extLst>
            </p:cNvPr>
            <p:cNvSpPr>
              <a:spLocks noEditPoints="1"/>
            </p:cNvSpPr>
            <p:nvPr/>
          </p:nvSpPr>
          <p:spPr bwMode="auto">
            <a:xfrm>
              <a:off x="5381626" y="5229226"/>
              <a:ext cx="128588" cy="130175"/>
            </a:xfrm>
            <a:custGeom>
              <a:avLst/>
              <a:gdLst/>
              <a:ahLst/>
              <a:cxnLst>
                <a:cxn ang="0">
                  <a:pos x="6" y="1"/>
                </a:cxn>
                <a:cxn ang="0">
                  <a:pos x="12" y="0"/>
                </a:cxn>
                <a:cxn ang="0">
                  <a:pos x="19" y="1"/>
                </a:cxn>
                <a:cxn ang="0">
                  <a:pos x="22" y="5"/>
                </a:cxn>
                <a:cxn ang="0">
                  <a:pos x="22" y="13"/>
                </a:cxn>
                <a:cxn ang="0">
                  <a:pos x="21" y="17"/>
                </a:cxn>
                <a:cxn ang="0">
                  <a:pos x="21" y="18"/>
                </a:cxn>
                <a:cxn ang="0">
                  <a:pos x="20" y="19"/>
                </a:cxn>
                <a:cxn ang="0">
                  <a:pos x="13" y="21"/>
                </a:cxn>
                <a:cxn ang="0">
                  <a:pos x="11" y="21"/>
                </a:cxn>
                <a:cxn ang="0">
                  <a:pos x="7" y="20"/>
                </a:cxn>
                <a:cxn ang="0">
                  <a:pos x="1" y="13"/>
                </a:cxn>
                <a:cxn ang="0">
                  <a:pos x="0" y="12"/>
                </a:cxn>
                <a:cxn ang="0">
                  <a:pos x="1" y="7"/>
                </a:cxn>
                <a:cxn ang="0">
                  <a:pos x="1" y="5"/>
                </a:cxn>
                <a:cxn ang="0">
                  <a:pos x="6" y="1"/>
                </a:cxn>
                <a:cxn ang="0">
                  <a:pos x="16" y="11"/>
                </a:cxn>
                <a:cxn ang="0">
                  <a:pos x="16" y="9"/>
                </a:cxn>
                <a:cxn ang="0">
                  <a:pos x="11" y="7"/>
                </a:cxn>
                <a:cxn ang="0">
                  <a:pos x="8" y="11"/>
                </a:cxn>
                <a:cxn ang="0">
                  <a:pos x="12" y="14"/>
                </a:cxn>
                <a:cxn ang="0">
                  <a:pos x="16" y="11"/>
                </a:cxn>
              </a:cxnLst>
              <a:rect l="0" t="0" r="r" b="b"/>
              <a:pathLst>
                <a:path w="23" h="23">
                  <a:moveTo>
                    <a:pt x="6" y="1"/>
                  </a:moveTo>
                  <a:cubicBezTo>
                    <a:pt x="8" y="1"/>
                    <a:pt x="10" y="0"/>
                    <a:pt x="12" y="0"/>
                  </a:cubicBezTo>
                  <a:cubicBezTo>
                    <a:pt x="13" y="2"/>
                    <a:pt x="16" y="2"/>
                    <a:pt x="19" y="1"/>
                  </a:cubicBezTo>
                  <a:cubicBezTo>
                    <a:pt x="18" y="3"/>
                    <a:pt x="19" y="6"/>
                    <a:pt x="22" y="5"/>
                  </a:cubicBezTo>
                  <a:cubicBezTo>
                    <a:pt x="22" y="8"/>
                    <a:pt x="23" y="11"/>
                    <a:pt x="22" y="13"/>
                  </a:cubicBezTo>
                  <a:cubicBezTo>
                    <a:pt x="22" y="15"/>
                    <a:pt x="20" y="15"/>
                    <a:pt x="21" y="17"/>
                  </a:cubicBezTo>
                  <a:cubicBezTo>
                    <a:pt x="21" y="17"/>
                    <a:pt x="21" y="18"/>
                    <a:pt x="21" y="18"/>
                  </a:cubicBezTo>
                  <a:cubicBezTo>
                    <a:pt x="21" y="18"/>
                    <a:pt x="20" y="19"/>
                    <a:pt x="20" y="19"/>
                  </a:cubicBezTo>
                  <a:cubicBezTo>
                    <a:pt x="17" y="17"/>
                    <a:pt x="16" y="23"/>
                    <a:pt x="13" y="21"/>
                  </a:cubicBezTo>
                  <a:cubicBezTo>
                    <a:pt x="12" y="21"/>
                    <a:pt x="11" y="20"/>
                    <a:pt x="11" y="21"/>
                  </a:cubicBezTo>
                  <a:cubicBezTo>
                    <a:pt x="9" y="22"/>
                    <a:pt x="8" y="20"/>
                    <a:pt x="7" y="20"/>
                  </a:cubicBezTo>
                  <a:cubicBezTo>
                    <a:pt x="2" y="20"/>
                    <a:pt x="3" y="15"/>
                    <a:pt x="1" y="13"/>
                  </a:cubicBezTo>
                  <a:cubicBezTo>
                    <a:pt x="0" y="13"/>
                    <a:pt x="0" y="12"/>
                    <a:pt x="0" y="12"/>
                  </a:cubicBezTo>
                  <a:cubicBezTo>
                    <a:pt x="2" y="10"/>
                    <a:pt x="2" y="9"/>
                    <a:pt x="1" y="7"/>
                  </a:cubicBezTo>
                  <a:cubicBezTo>
                    <a:pt x="1" y="7"/>
                    <a:pt x="1" y="6"/>
                    <a:pt x="1" y="5"/>
                  </a:cubicBezTo>
                  <a:cubicBezTo>
                    <a:pt x="3" y="4"/>
                    <a:pt x="4" y="3"/>
                    <a:pt x="6" y="1"/>
                  </a:cubicBezTo>
                  <a:close/>
                  <a:moveTo>
                    <a:pt x="16" y="11"/>
                  </a:moveTo>
                  <a:cubicBezTo>
                    <a:pt x="16" y="10"/>
                    <a:pt x="16" y="10"/>
                    <a:pt x="16" y="9"/>
                  </a:cubicBezTo>
                  <a:cubicBezTo>
                    <a:pt x="14" y="9"/>
                    <a:pt x="13" y="7"/>
                    <a:pt x="11" y="7"/>
                  </a:cubicBezTo>
                  <a:cubicBezTo>
                    <a:pt x="10" y="8"/>
                    <a:pt x="9" y="10"/>
                    <a:pt x="8" y="11"/>
                  </a:cubicBezTo>
                  <a:cubicBezTo>
                    <a:pt x="9" y="12"/>
                    <a:pt x="11" y="14"/>
                    <a:pt x="12" y="14"/>
                  </a:cubicBezTo>
                  <a:cubicBezTo>
                    <a:pt x="13" y="14"/>
                    <a:pt x="14" y="12"/>
                    <a:pt x="16" y="11"/>
                  </a:cubicBezTo>
                  <a:close/>
                </a:path>
              </a:pathLst>
            </a:custGeom>
            <a:solidFill>
              <a:schemeClr val="accent2"/>
            </a:solidFill>
            <a:ln w="9525">
              <a:noFill/>
              <a:round/>
            </a:ln>
          </p:spPr>
          <p:txBody>
            <a:bodyPr vert="horz" wrap="square" lIns="82918" tIns="41459" rIns="82918" bIns="41459" numCol="1" anchor="t" anchorCtr="0" compatLnSpc="1">
              <a:prstTxWarp prst="textNoShape">
                <a:avLst/>
              </a:prstTxWarp>
            </a:bodyPr>
            <a:lstStyle/>
            <a:p>
              <a:endParaRPr lang="en-GB" sz="833" dirty="0"/>
            </a:p>
          </p:txBody>
        </p:sp>
      </p:grpSp>
      <p:grpSp>
        <p:nvGrpSpPr>
          <p:cNvPr id="58" name="Group 201">
            <a:extLst>
              <a:ext uri="{FF2B5EF4-FFF2-40B4-BE49-F238E27FC236}">
                <a16:creationId xmlns:a16="http://schemas.microsoft.com/office/drawing/2014/main" id="{F03B7111-BAE4-AA1C-BA8A-33BA8A622978}"/>
              </a:ext>
            </a:extLst>
          </p:cNvPr>
          <p:cNvGrpSpPr/>
          <p:nvPr/>
        </p:nvGrpSpPr>
        <p:grpSpPr>
          <a:xfrm>
            <a:off x="760957" y="4597156"/>
            <a:ext cx="446565" cy="410974"/>
            <a:chOff x="1833563" y="6278563"/>
            <a:chExt cx="1055688" cy="971550"/>
          </a:xfrm>
          <a:solidFill>
            <a:schemeClr val="accent1"/>
          </a:solidFill>
        </p:grpSpPr>
        <p:sp>
          <p:nvSpPr>
            <p:cNvPr id="59" name="Freeform 19">
              <a:extLst>
                <a:ext uri="{FF2B5EF4-FFF2-40B4-BE49-F238E27FC236}">
                  <a16:creationId xmlns:a16="http://schemas.microsoft.com/office/drawing/2014/main" id="{5BF86D67-00C1-4E59-CEE5-3ADC16CF1AD1}"/>
                </a:ext>
              </a:extLst>
            </p:cNvPr>
            <p:cNvSpPr>
              <a:spLocks noEditPoints="1"/>
            </p:cNvSpPr>
            <p:nvPr/>
          </p:nvSpPr>
          <p:spPr bwMode="auto">
            <a:xfrm>
              <a:off x="1833563" y="6278563"/>
              <a:ext cx="1055688" cy="971550"/>
            </a:xfrm>
            <a:custGeom>
              <a:avLst/>
              <a:gdLst/>
              <a:ahLst/>
              <a:cxnLst>
                <a:cxn ang="0">
                  <a:pos x="16" y="172"/>
                </a:cxn>
                <a:cxn ang="0">
                  <a:pos x="12" y="158"/>
                </a:cxn>
                <a:cxn ang="0">
                  <a:pos x="24" y="154"/>
                </a:cxn>
                <a:cxn ang="0">
                  <a:pos x="27" y="143"/>
                </a:cxn>
                <a:cxn ang="0">
                  <a:pos x="11" y="140"/>
                </a:cxn>
                <a:cxn ang="0">
                  <a:pos x="8" y="90"/>
                </a:cxn>
                <a:cxn ang="0">
                  <a:pos x="3" y="71"/>
                </a:cxn>
                <a:cxn ang="0">
                  <a:pos x="19" y="83"/>
                </a:cxn>
                <a:cxn ang="0">
                  <a:pos x="15" y="96"/>
                </a:cxn>
                <a:cxn ang="0">
                  <a:pos x="18" y="132"/>
                </a:cxn>
                <a:cxn ang="0">
                  <a:pos x="27" y="129"/>
                </a:cxn>
                <a:cxn ang="0">
                  <a:pos x="32" y="73"/>
                </a:cxn>
                <a:cxn ang="0">
                  <a:pos x="69" y="70"/>
                </a:cxn>
                <a:cxn ang="0">
                  <a:pos x="65" y="43"/>
                </a:cxn>
                <a:cxn ang="0">
                  <a:pos x="25" y="46"/>
                </a:cxn>
                <a:cxn ang="0">
                  <a:pos x="12" y="31"/>
                </a:cxn>
                <a:cxn ang="0">
                  <a:pos x="32" y="36"/>
                </a:cxn>
                <a:cxn ang="0">
                  <a:pos x="76" y="40"/>
                </a:cxn>
                <a:cxn ang="0">
                  <a:pos x="81" y="73"/>
                </a:cxn>
                <a:cxn ang="0">
                  <a:pos x="91" y="70"/>
                </a:cxn>
                <a:cxn ang="0">
                  <a:pos x="87" y="18"/>
                </a:cxn>
                <a:cxn ang="0">
                  <a:pos x="97" y="1"/>
                </a:cxn>
                <a:cxn ang="0">
                  <a:pos x="101" y="19"/>
                </a:cxn>
                <a:cxn ang="0">
                  <a:pos x="98" y="70"/>
                </a:cxn>
                <a:cxn ang="0">
                  <a:pos x="112" y="73"/>
                </a:cxn>
                <a:cxn ang="0">
                  <a:pos x="115" y="48"/>
                </a:cxn>
                <a:cxn ang="0">
                  <a:pos x="136" y="45"/>
                </a:cxn>
                <a:cxn ang="0">
                  <a:pos x="153" y="39"/>
                </a:cxn>
                <a:cxn ang="0">
                  <a:pos x="153" y="58"/>
                </a:cxn>
                <a:cxn ang="0">
                  <a:pos x="137" y="52"/>
                </a:cxn>
                <a:cxn ang="0">
                  <a:pos x="122" y="55"/>
                </a:cxn>
                <a:cxn ang="0">
                  <a:pos x="126" y="74"/>
                </a:cxn>
                <a:cxn ang="0">
                  <a:pos x="160" y="77"/>
                </a:cxn>
                <a:cxn ang="0">
                  <a:pos x="163" y="132"/>
                </a:cxn>
                <a:cxn ang="0">
                  <a:pos x="172" y="127"/>
                </a:cxn>
                <a:cxn ang="0">
                  <a:pos x="169" y="35"/>
                </a:cxn>
                <a:cxn ang="0">
                  <a:pos x="183" y="21"/>
                </a:cxn>
                <a:cxn ang="0">
                  <a:pos x="179" y="42"/>
                </a:cxn>
                <a:cxn ang="0">
                  <a:pos x="175" y="140"/>
                </a:cxn>
                <a:cxn ang="0">
                  <a:pos x="160" y="143"/>
                </a:cxn>
                <a:cxn ang="0">
                  <a:pos x="163" y="154"/>
                </a:cxn>
                <a:cxn ang="0">
                  <a:pos x="175" y="157"/>
                </a:cxn>
                <a:cxn ang="0">
                  <a:pos x="172" y="172"/>
                </a:cxn>
                <a:cxn ang="0">
                  <a:pos x="93" y="172"/>
                </a:cxn>
                <a:cxn ang="0">
                  <a:pos x="45" y="87"/>
                </a:cxn>
                <a:cxn ang="0">
                  <a:pos x="41" y="151"/>
                </a:cxn>
                <a:cxn ang="0">
                  <a:pos x="69" y="154"/>
                </a:cxn>
                <a:cxn ang="0">
                  <a:pos x="78" y="163"/>
                </a:cxn>
                <a:cxn ang="0">
                  <a:pos x="113" y="158"/>
                </a:cxn>
                <a:cxn ang="0">
                  <a:pos x="142" y="154"/>
                </a:cxn>
                <a:cxn ang="0">
                  <a:pos x="146" y="91"/>
                </a:cxn>
                <a:cxn ang="0">
                  <a:pos x="94" y="87"/>
                </a:cxn>
              </a:cxnLst>
              <a:rect l="0" t="0" r="r" b="b"/>
              <a:pathLst>
                <a:path w="187" h="172">
                  <a:moveTo>
                    <a:pt x="93" y="172"/>
                  </a:moveTo>
                  <a:cubicBezTo>
                    <a:pt x="68" y="172"/>
                    <a:pt x="42" y="172"/>
                    <a:pt x="16" y="172"/>
                  </a:cubicBezTo>
                  <a:cubicBezTo>
                    <a:pt x="12" y="172"/>
                    <a:pt x="12" y="172"/>
                    <a:pt x="12" y="168"/>
                  </a:cubicBezTo>
                  <a:cubicBezTo>
                    <a:pt x="12" y="165"/>
                    <a:pt x="12" y="161"/>
                    <a:pt x="12" y="158"/>
                  </a:cubicBezTo>
                  <a:cubicBezTo>
                    <a:pt x="12" y="155"/>
                    <a:pt x="13" y="154"/>
                    <a:pt x="15" y="154"/>
                  </a:cubicBezTo>
                  <a:cubicBezTo>
                    <a:pt x="18" y="154"/>
                    <a:pt x="21" y="154"/>
                    <a:pt x="24" y="154"/>
                  </a:cubicBezTo>
                  <a:cubicBezTo>
                    <a:pt x="27" y="155"/>
                    <a:pt x="28" y="153"/>
                    <a:pt x="27" y="151"/>
                  </a:cubicBezTo>
                  <a:cubicBezTo>
                    <a:pt x="27" y="148"/>
                    <a:pt x="27" y="146"/>
                    <a:pt x="27" y="143"/>
                  </a:cubicBezTo>
                  <a:cubicBezTo>
                    <a:pt x="27" y="141"/>
                    <a:pt x="26" y="140"/>
                    <a:pt x="24" y="140"/>
                  </a:cubicBezTo>
                  <a:cubicBezTo>
                    <a:pt x="20" y="140"/>
                    <a:pt x="15" y="140"/>
                    <a:pt x="11" y="140"/>
                  </a:cubicBezTo>
                  <a:cubicBezTo>
                    <a:pt x="8" y="140"/>
                    <a:pt x="8" y="139"/>
                    <a:pt x="8" y="136"/>
                  </a:cubicBezTo>
                  <a:cubicBezTo>
                    <a:pt x="8" y="121"/>
                    <a:pt x="8" y="106"/>
                    <a:pt x="8" y="90"/>
                  </a:cubicBezTo>
                  <a:cubicBezTo>
                    <a:pt x="8" y="88"/>
                    <a:pt x="7" y="86"/>
                    <a:pt x="5" y="85"/>
                  </a:cubicBezTo>
                  <a:cubicBezTo>
                    <a:pt x="0" y="82"/>
                    <a:pt x="0" y="75"/>
                    <a:pt x="3" y="71"/>
                  </a:cubicBezTo>
                  <a:cubicBezTo>
                    <a:pt x="6" y="66"/>
                    <a:pt x="13" y="65"/>
                    <a:pt x="17" y="69"/>
                  </a:cubicBezTo>
                  <a:cubicBezTo>
                    <a:pt x="22" y="72"/>
                    <a:pt x="23" y="79"/>
                    <a:pt x="19" y="83"/>
                  </a:cubicBezTo>
                  <a:cubicBezTo>
                    <a:pt x="19" y="83"/>
                    <a:pt x="19" y="83"/>
                    <a:pt x="19" y="83"/>
                  </a:cubicBezTo>
                  <a:cubicBezTo>
                    <a:pt x="14" y="86"/>
                    <a:pt x="15" y="91"/>
                    <a:pt x="15" y="96"/>
                  </a:cubicBezTo>
                  <a:cubicBezTo>
                    <a:pt x="15" y="107"/>
                    <a:pt x="15" y="118"/>
                    <a:pt x="15" y="129"/>
                  </a:cubicBezTo>
                  <a:cubicBezTo>
                    <a:pt x="15" y="131"/>
                    <a:pt x="16" y="132"/>
                    <a:pt x="18" y="132"/>
                  </a:cubicBezTo>
                  <a:cubicBezTo>
                    <a:pt x="20" y="132"/>
                    <a:pt x="22" y="132"/>
                    <a:pt x="24" y="132"/>
                  </a:cubicBezTo>
                  <a:cubicBezTo>
                    <a:pt x="26" y="133"/>
                    <a:pt x="27" y="132"/>
                    <a:pt x="27" y="129"/>
                  </a:cubicBezTo>
                  <a:cubicBezTo>
                    <a:pt x="27" y="112"/>
                    <a:pt x="27" y="95"/>
                    <a:pt x="27" y="78"/>
                  </a:cubicBezTo>
                  <a:cubicBezTo>
                    <a:pt x="27" y="74"/>
                    <a:pt x="27" y="74"/>
                    <a:pt x="32" y="73"/>
                  </a:cubicBezTo>
                  <a:cubicBezTo>
                    <a:pt x="43" y="73"/>
                    <a:pt x="54" y="73"/>
                    <a:pt x="65" y="73"/>
                  </a:cubicBezTo>
                  <a:cubicBezTo>
                    <a:pt x="68" y="74"/>
                    <a:pt x="69" y="73"/>
                    <a:pt x="69" y="70"/>
                  </a:cubicBezTo>
                  <a:cubicBezTo>
                    <a:pt x="69" y="62"/>
                    <a:pt x="69" y="54"/>
                    <a:pt x="69" y="47"/>
                  </a:cubicBezTo>
                  <a:cubicBezTo>
                    <a:pt x="69" y="44"/>
                    <a:pt x="68" y="43"/>
                    <a:pt x="65" y="43"/>
                  </a:cubicBezTo>
                  <a:cubicBezTo>
                    <a:pt x="54" y="43"/>
                    <a:pt x="43" y="43"/>
                    <a:pt x="32" y="43"/>
                  </a:cubicBezTo>
                  <a:cubicBezTo>
                    <a:pt x="29" y="43"/>
                    <a:pt x="27" y="44"/>
                    <a:pt x="25" y="46"/>
                  </a:cubicBezTo>
                  <a:cubicBezTo>
                    <a:pt x="21" y="52"/>
                    <a:pt x="11" y="51"/>
                    <a:pt x="8" y="44"/>
                  </a:cubicBezTo>
                  <a:cubicBezTo>
                    <a:pt x="6" y="39"/>
                    <a:pt x="8" y="34"/>
                    <a:pt x="12" y="31"/>
                  </a:cubicBezTo>
                  <a:cubicBezTo>
                    <a:pt x="17" y="28"/>
                    <a:pt x="23" y="29"/>
                    <a:pt x="25" y="33"/>
                  </a:cubicBezTo>
                  <a:cubicBezTo>
                    <a:pt x="27" y="35"/>
                    <a:pt x="29" y="36"/>
                    <a:pt x="32" y="36"/>
                  </a:cubicBezTo>
                  <a:cubicBezTo>
                    <a:pt x="45" y="36"/>
                    <a:pt x="59" y="36"/>
                    <a:pt x="72" y="36"/>
                  </a:cubicBezTo>
                  <a:cubicBezTo>
                    <a:pt x="76" y="36"/>
                    <a:pt x="76" y="36"/>
                    <a:pt x="76" y="40"/>
                  </a:cubicBezTo>
                  <a:cubicBezTo>
                    <a:pt x="76" y="50"/>
                    <a:pt x="76" y="60"/>
                    <a:pt x="76" y="69"/>
                  </a:cubicBezTo>
                  <a:cubicBezTo>
                    <a:pt x="76" y="73"/>
                    <a:pt x="77" y="74"/>
                    <a:pt x="81" y="73"/>
                  </a:cubicBezTo>
                  <a:cubicBezTo>
                    <a:pt x="83" y="73"/>
                    <a:pt x="85" y="73"/>
                    <a:pt x="87" y="73"/>
                  </a:cubicBezTo>
                  <a:cubicBezTo>
                    <a:pt x="90" y="74"/>
                    <a:pt x="91" y="73"/>
                    <a:pt x="91" y="70"/>
                  </a:cubicBezTo>
                  <a:cubicBezTo>
                    <a:pt x="91" y="55"/>
                    <a:pt x="91" y="41"/>
                    <a:pt x="91" y="26"/>
                  </a:cubicBezTo>
                  <a:cubicBezTo>
                    <a:pt x="91" y="23"/>
                    <a:pt x="91" y="20"/>
                    <a:pt x="87" y="18"/>
                  </a:cubicBezTo>
                  <a:cubicBezTo>
                    <a:pt x="84" y="16"/>
                    <a:pt x="84" y="10"/>
                    <a:pt x="85" y="6"/>
                  </a:cubicBezTo>
                  <a:cubicBezTo>
                    <a:pt x="88" y="2"/>
                    <a:pt x="92" y="0"/>
                    <a:pt x="97" y="1"/>
                  </a:cubicBezTo>
                  <a:cubicBezTo>
                    <a:pt x="101" y="2"/>
                    <a:pt x="104" y="6"/>
                    <a:pt x="105" y="10"/>
                  </a:cubicBezTo>
                  <a:cubicBezTo>
                    <a:pt x="105" y="14"/>
                    <a:pt x="103" y="17"/>
                    <a:pt x="101" y="19"/>
                  </a:cubicBezTo>
                  <a:cubicBezTo>
                    <a:pt x="99" y="20"/>
                    <a:pt x="98" y="22"/>
                    <a:pt x="98" y="24"/>
                  </a:cubicBezTo>
                  <a:cubicBezTo>
                    <a:pt x="98" y="39"/>
                    <a:pt x="98" y="55"/>
                    <a:pt x="98" y="70"/>
                  </a:cubicBezTo>
                  <a:cubicBezTo>
                    <a:pt x="98" y="73"/>
                    <a:pt x="99" y="74"/>
                    <a:pt x="101" y="74"/>
                  </a:cubicBezTo>
                  <a:cubicBezTo>
                    <a:pt x="105" y="73"/>
                    <a:pt x="108" y="73"/>
                    <a:pt x="112" y="73"/>
                  </a:cubicBezTo>
                  <a:cubicBezTo>
                    <a:pt x="114" y="73"/>
                    <a:pt x="115" y="73"/>
                    <a:pt x="115" y="70"/>
                  </a:cubicBezTo>
                  <a:cubicBezTo>
                    <a:pt x="115" y="63"/>
                    <a:pt x="115" y="56"/>
                    <a:pt x="115" y="48"/>
                  </a:cubicBezTo>
                  <a:cubicBezTo>
                    <a:pt x="115" y="46"/>
                    <a:pt x="116" y="45"/>
                    <a:pt x="119" y="45"/>
                  </a:cubicBezTo>
                  <a:cubicBezTo>
                    <a:pt x="124" y="45"/>
                    <a:pt x="130" y="45"/>
                    <a:pt x="136" y="45"/>
                  </a:cubicBezTo>
                  <a:cubicBezTo>
                    <a:pt x="138" y="45"/>
                    <a:pt x="140" y="44"/>
                    <a:pt x="142" y="42"/>
                  </a:cubicBezTo>
                  <a:cubicBezTo>
                    <a:pt x="144" y="38"/>
                    <a:pt x="149" y="37"/>
                    <a:pt x="153" y="39"/>
                  </a:cubicBezTo>
                  <a:cubicBezTo>
                    <a:pt x="157" y="40"/>
                    <a:pt x="159" y="44"/>
                    <a:pt x="160" y="48"/>
                  </a:cubicBezTo>
                  <a:cubicBezTo>
                    <a:pt x="160" y="53"/>
                    <a:pt x="158" y="56"/>
                    <a:pt x="153" y="58"/>
                  </a:cubicBezTo>
                  <a:cubicBezTo>
                    <a:pt x="149" y="60"/>
                    <a:pt x="144" y="58"/>
                    <a:pt x="141" y="54"/>
                  </a:cubicBezTo>
                  <a:cubicBezTo>
                    <a:pt x="140" y="53"/>
                    <a:pt x="139" y="52"/>
                    <a:pt x="137" y="52"/>
                  </a:cubicBezTo>
                  <a:cubicBezTo>
                    <a:pt x="133" y="52"/>
                    <a:pt x="129" y="52"/>
                    <a:pt x="126" y="52"/>
                  </a:cubicBezTo>
                  <a:cubicBezTo>
                    <a:pt x="123" y="52"/>
                    <a:pt x="122" y="53"/>
                    <a:pt x="122" y="55"/>
                  </a:cubicBezTo>
                  <a:cubicBezTo>
                    <a:pt x="122" y="60"/>
                    <a:pt x="122" y="65"/>
                    <a:pt x="122" y="70"/>
                  </a:cubicBezTo>
                  <a:cubicBezTo>
                    <a:pt x="122" y="73"/>
                    <a:pt x="123" y="74"/>
                    <a:pt x="126" y="74"/>
                  </a:cubicBezTo>
                  <a:cubicBezTo>
                    <a:pt x="136" y="73"/>
                    <a:pt x="146" y="73"/>
                    <a:pt x="156" y="73"/>
                  </a:cubicBezTo>
                  <a:cubicBezTo>
                    <a:pt x="159" y="73"/>
                    <a:pt x="160" y="74"/>
                    <a:pt x="160" y="77"/>
                  </a:cubicBezTo>
                  <a:cubicBezTo>
                    <a:pt x="160" y="94"/>
                    <a:pt x="160" y="111"/>
                    <a:pt x="160" y="129"/>
                  </a:cubicBezTo>
                  <a:cubicBezTo>
                    <a:pt x="160" y="131"/>
                    <a:pt x="160" y="133"/>
                    <a:pt x="163" y="132"/>
                  </a:cubicBezTo>
                  <a:cubicBezTo>
                    <a:pt x="164" y="132"/>
                    <a:pt x="166" y="132"/>
                    <a:pt x="167" y="132"/>
                  </a:cubicBezTo>
                  <a:cubicBezTo>
                    <a:pt x="172" y="132"/>
                    <a:pt x="172" y="132"/>
                    <a:pt x="172" y="127"/>
                  </a:cubicBezTo>
                  <a:cubicBezTo>
                    <a:pt x="172" y="99"/>
                    <a:pt x="172" y="70"/>
                    <a:pt x="172" y="42"/>
                  </a:cubicBezTo>
                  <a:cubicBezTo>
                    <a:pt x="172" y="39"/>
                    <a:pt x="172" y="37"/>
                    <a:pt x="169" y="35"/>
                  </a:cubicBezTo>
                  <a:cubicBezTo>
                    <a:pt x="164" y="32"/>
                    <a:pt x="164" y="25"/>
                    <a:pt x="168" y="21"/>
                  </a:cubicBezTo>
                  <a:cubicBezTo>
                    <a:pt x="173" y="16"/>
                    <a:pt x="179" y="16"/>
                    <a:pt x="183" y="21"/>
                  </a:cubicBezTo>
                  <a:cubicBezTo>
                    <a:pt x="187" y="25"/>
                    <a:pt x="187" y="31"/>
                    <a:pt x="182" y="35"/>
                  </a:cubicBezTo>
                  <a:cubicBezTo>
                    <a:pt x="180" y="37"/>
                    <a:pt x="179" y="39"/>
                    <a:pt x="179" y="42"/>
                  </a:cubicBezTo>
                  <a:cubicBezTo>
                    <a:pt x="179" y="73"/>
                    <a:pt x="179" y="104"/>
                    <a:pt x="179" y="135"/>
                  </a:cubicBezTo>
                  <a:cubicBezTo>
                    <a:pt x="179" y="140"/>
                    <a:pt x="179" y="140"/>
                    <a:pt x="175" y="140"/>
                  </a:cubicBezTo>
                  <a:cubicBezTo>
                    <a:pt x="171" y="140"/>
                    <a:pt x="167" y="140"/>
                    <a:pt x="163" y="140"/>
                  </a:cubicBezTo>
                  <a:cubicBezTo>
                    <a:pt x="161" y="140"/>
                    <a:pt x="159" y="140"/>
                    <a:pt x="160" y="143"/>
                  </a:cubicBezTo>
                  <a:cubicBezTo>
                    <a:pt x="160" y="146"/>
                    <a:pt x="160" y="149"/>
                    <a:pt x="160" y="151"/>
                  </a:cubicBezTo>
                  <a:cubicBezTo>
                    <a:pt x="159" y="154"/>
                    <a:pt x="160" y="154"/>
                    <a:pt x="163" y="154"/>
                  </a:cubicBezTo>
                  <a:cubicBezTo>
                    <a:pt x="166" y="154"/>
                    <a:pt x="169" y="154"/>
                    <a:pt x="172" y="154"/>
                  </a:cubicBezTo>
                  <a:cubicBezTo>
                    <a:pt x="174" y="154"/>
                    <a:pt x="175" y="155"/>
                    <a:pt x="175" y="157"/>
                  </a:cubicBezTo>
                  <a:cubicBezTo>
                    <a:pt x="175" y="161"/>
                    <a:pt x="175" y="165"/>
                    <a:pt x="175" y="169"/>
                  </a:cubicBezTo>
                  <a:cubicBezTo>
                    <a:pt x="175" y="172"/>
                    <a:pt x="174" y="172"/>
                    <a:pt x="172" y="172"/>
                  </a:cubicBezTo>
                  <a:cubicBezTo>
                    <a:pt x="159" y="172"/>
                    <a:pt x="146" y="172"/>
                    <a:pt x="133" y="172"/>
                  </a:cubicBezTo>
                  <a:cubicBezTo>
                    <a:pt x="120" y="172"/>
                    <a:pt x="107" y="172"/>
                    <a:pt x="93" y="172"/>
                  </a:cubicBezTo>
                  <a:close/>
                  <a:moveTo>
                    <a:pt x="94" y="87"/>
                  </a:moveTo>
                  <a:cubicBezTo>
                    <a:pt x="77" y="87"/>
                    <a:pt x="61" y="87"/>
                    <a:pt x="45" y="87"/>
                  </a:cubicBezTo>
                  <a:cubicBezTo>
                    <a:pt x="43" y="87"/>
                    <a:pt x="41" y="88"/>
                    <a:pt x="41" y="90"/>
                  </a:cubicBezTo>
                  <a:cubicBezTo>
                    <a:pt x="41" y="111"/>
                    <a:pt x="41" y="131"/>
                    <a:pt x="41" y="151"/>
                  </a:cubicBezTo>
                  <a:cubicBezTo>
                    <a:pt x="41" y="154"/>
                    <a:pt x="42" y="154"/>
                    <a:pt x="45" y="154"/>
                  </a:cubicBezTo>
                  <a:cubicBezTo>
                    <a:pt x="53" y="154"/>
                    <a:pt x="61" y="154"/>
                    <a:pt x="69" y="154"/>
                  </a:cubicBezTo>
                  <a:cubicBezTo>
                    <a:pt x="74" y="154"/>
                    <a:pt x="74" y="155"/>
                    <a:pt x="74" y="159"/>
                  </a:cubicBezTo>
                  <a:cubicBezTo>
                    <a:pt x="74" y="163"/>
                    <a:pt x="74" y="163"/>
                    <a:pt x="78" y="163"/>
                  </a:cubicBezTo>
                  <a:cubicBezTo>
                    <a:pt x="88" y="163"/>
                    <a:pt x="98" y="163"/>
                    <a:pt x="108" y="163"/>
                  </a:cubicBezTo>
                  <a:cubicBezTo>
                    <a:pt x="113" y="163"/>
                    <a:pt x="113" y="163"/>
                    <a:pt x="113" y="158"/>
                  </a:cubicBezTo>
                  <a:cubicBezTo>
                    <a:pt x="113" y="154"/>
                    <a:pt x="113" y="154"/>
                    <a:pt x="117" y="154"/>
                  </a:cubicBezTo>
                  <a:cubicBezTo>
                    <a:pt x="125" y="154"/>
                    <a:pt x="134" y="154"/>
                    <a:pt x="142" y="154"/>
                  </a:cubicBezTo>
                  <a:cubicBezTo>
                    <a:pt x="145" y="154"/>
                    <a:pt x="146" y="153"/>
                    <a:pt x="146" y="151"/>
                  </a:cubicBezTo>
                  <a:cubicBezTo>
                    <a:pt x="146" y="131"/>
                    <a:pt x="146" y="111"/>
                    <a:pt x="146" y="91"/>
                  </a:cubicBezTo>
                  <a:cubicBezTo>
                    <a:pt x="146" y="87"/>
                    <a:pt x="146" y="87"/>
                    <a:pt x="142" y="87"/>
                  </a:cubicBezTo>
                  <a:cubicBezTo>
                    <a:pt x="126" y="87"/>
                    <a:pt x="110" y="87"/>
                    <a:pt x="94" y="87"/>
                  </a:cubicBezTo>
                  <a:close/>
                </a:path>
              </a:pathLst>
            </a:custGeom>
            <a:grp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60" name="Freeform 20">
              <a:extLst>
                <a:ext uri="{FF2B5EF4-FFF2-40B4-BE49-F238E27FC236}">
                  <a16:creationId xmlns:a16="http://schemas.microsoft.com/office/drawing/2014/main" id="{6E892A35-3C20-AD67-77AB-5DC93C5C2049}"/>
                </a:ext>
              </a:extLst>
            </p:cNvPr>
            <p:cNvSpPr>
              <a:spLocks noEditPoints="1"/>
            </p:cNvSpPr>
            <p:nvPr/>
          </p:nvSpPr>
          <p:spPr bwMode="auto">
            <a:xfrm>
              <a:off x="2200276" y="6815138"/>
              <a:ext cx="315913" cy="304800"/>
            </a:xfrm>
            <a:custGeom>
              <a:avLst/>
              <a:gdLst/>
              <a:ahLst/>
              <a:cxnLst>
                <a:cxn ang="0">
                  <a:pos x="53" y="17"/>
                </a:cxn>
                <a:cxn ang="0">
                  <a:pos x="52" y="19"/>
                </a:cxn>
                <a:cxn ang="0">
                  <a:pos x="53" y="27"/>
                </a:cxn>
                <a:cxn ang="0">
                  <a:pos x="53" y="37"/>
                </a:cxn>
                <a:cxn ang="0">
                  <a:pos x="51" y="38"/>
                </a:cxn>
                <a:cxn ang="0">
                  <a:pos x="45" y="46"/>
                </a:cxn>
                <a:cxn ang="0">
                  <a:pos x="44" y="48"/>
                </a:cxn>
                <a:cxn ang="0">
                  <a:pos x="35" y="50"/>
                </a:cxn>
                <a:cxn ang="0">
                  <a:pos x="27" y="51"/>
                </a:cxn>
                <a:cxn ang="0">
                  <a:pos x="22" y="53"/>
                </a:cxn>
                <a:cxn ang="0">
                  <a:pos x="18" y="52"/>
                </a:cxn>
                <a:cxn ang="0">
                  <a:pos x="16" y="49"/>
                </a:cxn>
                <a:cxn ang="0">
                  <a:pos x="9" y="43"/>
                </a:cxn>
                <a:cxn ang="0">
                  <a:pos x="3" y="39"/>
                </a:cxn>
                <a:cxn ang="0">
                  <a:pos x="4" y="34"/>
                </a:cxn>
                <a:cxn ang="0">
                  <a:pos x="3" y="25"/>
                </a:cxn>
                <a:cxn ang="0">
                  <a:pos x="1" y="21"/>
                </a:cxn>
                <a:cxn ang="0">
                  <a:pos x="1" y="17"/>
                </a:cxn>
                <a:cxn ang="0">
                  <a:pos x="5" y="15"/>
                </a:cxn>
                <a:cxn ang="0">
                  <a:pos x="11" y="8"/>
                </a:cxn>
                <a:cxn ang="0">
                  <a:pos x="12" y="4"/>
                </a:cxn>
                <a:cxn ang="0">
                  <a:pos x="20" y="2"/>
                </a:cxn>
                <a:cxn ang="0">
                  <a:pos x="30" y="1"/>
                </a:cxn>
                <a:cxn ang="0">
                  <a:pos x="32" y="0"/>
                </a:cxn>
                <a:cxn ang="0">
                  <a:pos x="38" y="1"/>
                </a:cxn>
                <a:cxn ang="0">
                  <a:pos x="39" y="4"/>
                </a:cxn>
                <a:cxn ang="0">
                  <a:pos x="46" y="10"/>
                </a:cxn>
                <a:cxn ang="0">
                  <a:pos x="53" y="17"/>
                </a:cxn>
                <a:cxn ang="0">
                  <a:pos x="14" y="26"/>
                </a:cxn>
                <a:cxn ang="0">
                  <a:pos x="28" y="41"/>
                </a:cxn>
                <a:cxn ang="0">
                  <a:pos x="43" y="26"/>
                </a:cxn>
                <a:cxn ang="0">
                  <a:pos x="28" y="12"/>
                </a:cxn>
                <a:cxn ang="0">
                  <a:pos x="14" y="26"/>
                </a:cxn>
              </a:cxnLst>
              <a:rect l="0" t="0" r="r" b="b"/>
              <a:pathLst>
                <a:path w="56" h="54">
                  <a:moveTo>
                    <a:pt x="53" y="17"/>
                  </a:moveTo>
                  <a:cubicBezTo>
                    <a:pt x="53" y="17"/>
                    <a:pt x="52" y="18"/>
                    <a:pt x="52" y="19"/>
                  </a:cubicBezTo>
                  <a:cubicBezTo>
                    <a:pt x="49" y="22"/>
                    <a:pt x="50" y="25"/>
                    <a:pt x="53" y="27"/>
                  </a:cubicBezTo>
                  <a:cubicBezTo>
                    <a:pt x="55" y="30"/>
                    <a:pt x="56" y="35"/>
                    <a:pt x="53" y="37"/>
                  </a:cubicBezTo>
                  <a:cubicBezTo>
                    <a:pt x="53" y="37"/>
                    <a:pt x="52" y="38"/>
                    <a:pt x="51" y="38"/>
                  </a:cubicBezTo>
                  <a:cubicBezTo>
                    <a:pt x="45" y="38"/>
                    <a:pt x="44" y="40"/>
                    <a:pt x="45" y="46"/>
                  </a:cubicBezTo>
                  <a:cubicBezTo>
                    <a:pt x="45" y="46"/>
                    <a:pt x="45" y="48"/>
                    <a:pt x="44" y="48"/>
                  </a:cubicBezTo>
                  <a:cubicBezTo>
                    <a:pt x="42" y="51"/>
                    <a:pt x="38" y="52"/>
                    <a:pt x="35" y="50"/>
                  </a:cubicBezTo>
                  <a:cubicBezTo>
                    <a:pt x="32" y="48"/>
                    <a:pt x="28" y="48"/>
                    <a:pt x="27" y="51"/>
                  </a:cubicBezTo>
                  <a:cubicBezTo>
                    <a:pt x="26" y="53"/>
                    <a:pt x="24" y="54"/>
                    <a:pt x="22" y="53"/>
                  </a:cubicBezTo>
                  <a:cubicBezTo>
                    <a:pt x="21" y="53"/>
                    <a:pt x="20" y="53"/>
                    <a:pt x="18" y="52"/>
                  </a:cubicBezTo>
                  <a:cubicBezTo>
                    <a:pt x="17" y="52"/>
                    <a:pt x="16" y="50"/>
                    <a:pt x="16" y="49"/>
                  </a:cubicBezTo>
                  <a:cubicBezTo>
                    <a:pt x="16" y="44"/>
                    <a:pt x="13" y="42"/>
                    <a:pt x="9" y="43"/>
                  </a:cubicBezTo>
                  <a:cubicBezTo>
                    <a:pt x="5" y="44"/>
                    <a:pt x="4" y="41"/>
                    <a:pt x="3" y="39"/>
                  </a:cubicBezTo>
                  <a:cubicBezTo>
                    <a:pt x="1" y="37"/>
                    <a:pt x="3" y="35"/>
                    <a:pt x="4" y="34"/>
                  </a:cubicBezTo>
                  <a:cubicBezTo>
                    <a:pt x="7" y="31"/>
                    <a:pt x="6" y="27"/>
                    <a:pt x="3" y="25"/>
                  </a:cubicBezTo>
                  <a:cubicBezTo>
                    <a:pt x="0" y="24"/>
                    <a:pt x="0" y="23"/>
                    <a:pt x="1" y="21"/>
                  </a:cubicBezTo>
                  <a:cubicBezTo>
                    <a:pt x="1" y="20"/>
                    <a:pt x="1" y="18"/>
                    <a:pt x="1" y="17"/>
                  </a:cubicBezTo>
                  <a:cubicBezTo>
                    <a:pt x="2" y="16"/>
                    <a:pt x="3" y="15"/>
                    <a:pt x="5" y="15"/>
                  </a:cubicBezTo>
                  <a:cubicBezTo>
                    <a:pt x="9" y="15"/>
                    <a:pt x="12" y="12"/>
                    <a:pt x="11" y="8"/>
                  </a:cubicBezTo>
                  <a:cubicBezTo>
                    <a:pt x="10" y="6"/>
                    <a:pt x="10" y="5"/>
                    <a:pt x="12" y="4"/>
                  </a:cubicBezTo>
                  <a:cubicBezTo>
                    <a:pt x="15" y="3"/>
                    <a:pt x="17" y="0"/>
                    <a:pt x="20" y="2"/>
                  </a:cubicBezTo>
                  <a:cubicBezTo>
                    <a:pt x="24" y="6"/>
                    <a:pt x="26" y="5"/>
                    <a:pt x="30" y="1"/>
                  </a:cubicBezTo>
                  <a:cubicBezTo>
                    <a:pt x="30" y="0"/>
                    <a:pt x="31" y="0"/>
                    <a:pt x="32" y="0"/>
                  </a:cubicBezTo>
                  <a:cubicBezTo>
                    <a:pt x="34" y="0"/>
                    <a:pt x="36" y="0"/>
                    <a:pt x="38" y="1"/>
                  </a:cubicBezTo>
                  <a:cubicBezTo>
                    <a:pt x="39" y="2"/>
                    <a:pt x="39" y="3"/>
                    <a:pt x="39" y="4"/>
                  </a:cubicBezTo>
                  <a:cubicBezTo>
                    <a:pt x="40" y="8"/>
                    <a:pt x="42" y="10"/>
                    <a:pt x="46" y="10"/>
                  </a:cubicBezTo>
                  <a:cubicBezTo>
                    <a:pt x="50" y="10"/>
                    <a:pt x="53" y="13"/>
                    <a:pt x="53" y="17"/>
                  </a:cubicBezTo>
                  <a:close/>
                  <a:moveTo>
                    <a:pt x="14" y="26"/>
                  </a:moveTo>
                  <a:cubicBezTo>
                    <a:pt x="14" y="34"/>
                    <a:pt x="20" y="41"/>
                    <a:pt x="28" y="41"/>
                  </a:cubicBezTo>
                  <a:cubicBezTo>
                    <a:pt x="37" y="40"/>
                    <a:pt x="43" y="34"/>
                    <a:pt x="43" y="26"/>
                  </a:cubicBezTo>
                  <a:cubicBezTo>
                    <a:pt x="43" y="19"/>
                    <a:pt x="37" y="12"/>
                    <a:pt x="28" y="12"/>
                  </a:cubicBezTo>
                  <a:cubicBezTo>
                    <a:pt x="20" y="12"/>
                    <a:pt x="14" y="18"/>
                    <a:pt x="14" y="26"/>
                  </a:cubicBezTo>
                  <a:close/>
                </a:path>
              </a:pathLst>
            </a:custGeom>
            <a:solidFill>
              <a:schemeClr val="accent2"/>
            </a:solid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61" name="Freeform 21">
              <a:extLst>
                <a:ext uri="{FF2B5EF4-FFF2-40B4-BE49-F238E27FC236}">
                  <a16:creationId xmlns:a16="http://schemas.microsoft.com/office/drawing/2014/main" id="{AB9D4185-5A63-886B-8EA7-5BB1448F2ACA}"/>
                </a:ext>
              </a:extLst>
            </p:cNvPr>
            <p:cNvSpPr/>
            <p:nvPr/>
          </p:nvSpPr>
          <p:spPr bwMode="auto">
            <a:xfrm>
              <a:off x="2330451" y="6911976"/>
              <a:ext cx="68263" cy="106363"/>
            </a:xfrm>
            <a:custGeom>
              <a:avLst/>
              <a:gdLst/>
              <a:ahLst/>
              <a:cxnLst>
                <a:cxn ang="0">
                  <a:pos x="0" y="15"/>
                </a:cxn>
                <a:cxn ang="0">
                  <a:pos x="7" y="17"/>
                </a:cxn>
                <a:cxn ang="0">
                  <a:pos x="7" y="18"/>
                </a:cxn>
                <a:cxn ang="0">
                  <a:pos x="10" y="19"/>
                </a:cxn>
                <a:cxn ang="0">
                  <a:pos x="10" y="17"/>
                </a:cxn>
                <a:cxn ang="0">
                  <a:pos x="7" y="11"/>
                </a:cxn>
                <a:cxn ang="0">
                  <a:pos x="12" y="9"/>
                </a:cxn>
                <a:cxn ang="0">
                  <a:pos x="0" y="0"/>
                </a:cxn>
                <a:cxn ang="0">
                  <a:pos x="0" y="15"/>
                </a:cxn>
              </a:cxnLst>
              <a:rect l="0" t="0" r="r" b="b"/>
              <a:pathLst>
                <a:path w="12" h="19">
                  <a:moveTo>
                    <a:pt x="0" y="15"/>
                  </a:moveTo>
                  <a:cubicBezTo>
                    <a:pt x="4" y="13"/>
                    <a:pt x="4" y="13"/>
                    <a:pt x="7" y="17"/>
                  </a:cubicBezTo>
                  <a:cubicBezTo>
                    <a:pt x="7" y="17"/>
                    <a:pt x="7" y="18"/>
                    <a:pt x="7" y="18"/>
                  </a:cubicBezTo>
                  <a:cubicBezTo>
                    <a:pt x="8" y="18"/>
                    <a:pt x="9" y="19"/>
                    <a:pt x="10" y="19"/>
                  </a:cubicBezTo>
                  <a:cubicBezTo>
                    <a:pt x="10" y="18"/>
                    <a:pt x="10" y="17"/>
                    <a:pt x="10" y="17"/>
                  </a:cubicBezTo>
                  <a:cubicBezTo>
                    <a:pt x="9" y="15"/>
                    <a:pt x="8" y="13"/>
                    <a:pt x="7" y="11"/>
                  </a:cubicBezTo>
                  <a:cubicBezTo>
                    <a:pt x="9" y="11"/>
                    <a:pt x="10" y="10"/>
                    <a:pt x="12" y="9"/>
                  </a:cubicBezTo>
                  <a:cubicBezTo>
                    <a:pt x="8" y="6"/>
                    <a:pt x="4" y="3"/>
                    <a:pt x="0" y="0"/>
                  </a:cubicBezTo>
                  <a:cubicBezTo>
                    <a:pt x="0" y="5"/>
                    <a:pt x="0" y="10"/>
                    <a:pt x="0" y="15"/>
                  </a:cubicBezTo>
                  <a:close/>
                </a:path>
              </a:pathLst>
            </a:custGeom>
            <a:grpFill/>
            <a:ln w="9525">
              <a:noFill/>
              <a:round/>
            </a:ln>
          </p:spPr>
          <p:txBody>
            <a:bodyPr vert="horz" wrap="square" lIns="82918" tIns="41459" rIns="82918" bIns="41459" numCol="1" anchor="t" anchorCtr="0" compatLnSpc="1">
              <a:prstTxWarp prst="textNoShape">
                <a:avLst/>
              </a:prstTxWarp>
            </a:bodyPr>
            <a:lstStyle/>
            <a:p>
              <a:endParaRPr lang="en-GB" sz="833" dirty="0"/>
            </a:p>
          </p:txBody>
        </p:sp>
        <p:sp>
          <p:nvSpPr>
            <p:cNvPr id="62" name="Freeform 22">
              <a:extLst>
                <a:ext uri="{FF2B5EF4-FFF2-40B4-BE49-F238E27FC236}">
                  <a16:creationId xmlns:a16="http://schemas.microsoft.com/office/drawing/2014/main" id="{FC698838-CB49-A072-D7C4-F90D112C0FDF}"/>
                </a:ext>
              </a:extLst>
            </p:cNvPr>
            <p:cNvSpPr/>
            <p:nvPr/>
          </p:nvSpPr>
          <p:spPr bwMode="auto">
            <a:xfrm>
              <a:off x="2330451" y="6911976"/>
              <a:ext cx="68263" cy="106363"/>
            </a:xfrm>
            <a:custGeom>
              <a:avLst/>
              <a:gdLst/>
              <a:ahLst/>
              <a:cxnLst>
                <a:cxn ang="0">
                  <a:pos x="0" y="15"/>
                </a:cxn>
                <a:cxn ang="0">
                  <a:pos x="0" y="0"/>
                </a:cxn>
                <a:cxn ang="0">
                  <a:pos x="12" y="9"/>
                </a:cxn>
                <a:cxn ang="0">
                  <a:pos x="7" y="11"/>
                </a:cxn>
                <a:cxn ang="0">
                  <a:pos x="10" y="17"/>
                </a:cxn>
                <a:cxn ang="0">
                  <a:pos x="10" y="19"/>
                </a:cxn>
                <a:cxn ang="0">
                  <a:pos x="7" y="18"/>
                </a:cxn>
                <a:cxn ang="0">
                  <a:pos x="7" y="17"/>
                </a:cxn>
                <a:cxn ang="0">
                  <a:pos x="0" y="15"/>
                </a:cxn>
              </a:cxnLst>
              <a:rect l="0" t="0" r="r" b="b"/>
              <a:pathLst>
                <a:path w="12" h="19">
                  <a:moveTo>
                    <a:pt x="0" y="15"/>
                  </a:moveTo>
                  <a:cubicBezTo>
                    <a:pt x="0" y="10"/>
                    <a:pt x="0" y="5"/>
                    <a:pt x="0" y="0"/>
                  </a:cubicBezTo>
                  <a:cubicBezTo>
                    <a:pt x="4" y="3"/>
                    <a:pt x="8" y="6"/>
                    <a:pt x="12" y="9"/>
                  </a:cubicBezTo>
                  <a:cubicBezTo>
                    <a:pt x="10" y="10"/>
                    <a:pt x="9" y="11"/>
                    <a:pt x="7" y="11"/>
                  </a:cubicBezTo>
                  <a:cubicBezTo>
                    <a:pt x="8" y="13"/>
                    <a:pt x="9" y="15"/>
                    <a:pt x="10" y="17"/>
                  </a:cubicBezTo>
                  <a:cubicBezTo>
                    <a:pt x="10" y="17"/>
                    <a:pt x="10" y="18"/>
                    <a:pt x="10" y="19"/>
                  </a:cubicBezTo>
                  <a:cubicBezTo>
                    <a:pt x="9" y="19"/>
                    <a:pt x="8" y="18"/>
                    <a:pt x="7" y="18"/>
                  </a:cubicBezTo>
                  <a:cubicBezTo>
                    <a:pt x="7" y="18"/>
                    <a:pt x="7" y="17"/>
                    <a:pt x="7" y="17"/>
                  </a:cubicBezTo>
                  <a:cubicBezTo>
                    <a:pt x="4" y="13"/>
                    <a:pt x="4" y="13"/>
                    <a:pt x="0" y="15"/>
                  </a:cubicBezTo>
                  <a:close/>
                </a:path>
              </a:pathLst>
            </a:custGeom>
            <a:grpFill/>
            <a:ln w="9525">
              <a:noFill/>
              <a:round/>
            </a:ln>
          </p:spPr>
          <p:txBody>
            <a:bodyPr vert="horz" wrap="square" lIns="82918" tIns="41459" rIns="82918" bIns="41459" numCol="1" anchor="t" anchorCtr="0" compatLnSpc="1">
              <a:prstTxWarp prst="textNoShape">
                <a:avLst/>
              </a:prstTxWarp>
            </a:bodyPr>
            <a:lstStyle/>
            <a:p>
              <a:endParaRPr lang="en-GB" sz="833" dirty="0"/>
            </a:p>
          </p:txBody>
        </p:sp>
      </p:grpSp>
      <p:grpSp>
        <p:nvGrpSpPr>
          <p:cNvPr id="63" name="Graphic 4142">
            <a:extLst>
              <a:ext uri="{FF2B5EF4-FFF2-40B4-BE49-F238E27FC236}">
                <a16:creationId xmlns:a16="http://schemas.microsoft.com/office/drawing/2014/main" id="{153CF1AC-353B-683D-65B8-B1508115115D}"/>
              </a:ext>
            </a:extLst>
          </p:cNvPr>
          <p:cNvGrpSpPr/>
          <p:nvPr/>
        </p:nvGrpSpPr>
        <p:grpSpPr>
          <a:xfrm>
            <a:off x="766340" y="3868512"/>
            <a:ext cx="413497" cy="413462"/>
            <a:chOff x="3524250" y="857250"/>
            <a:chExt cx="5143500" cy="5143071"/>
          </a:xfrm>
        </p:grpSpPr>
        <p:sp>
          <p:nvSpPr>
            <p:cNvPr id="64" name="Freeform 4144">
              <a:extLst>
                <a:ext uri="{FF2B5EF4-FFF2-40B4-BE49-F238E27FC236}">
                  <a16:creationId xmlns:a16="http://schemas.microsoft.com/office/drawing/2014/main" id="{6463431A-D73B-8C02-3EAA-F43204FF3D5E}"/>
                </a:ext>
              </a:extLst>
            </p:cNvPr>
            <p:cNvSpPr/>
            <p:nvPr/>
          </p:nvSpPr>
          <p:spPr>
            <a:xfrm>
              <a:off x="5594080" y="857250"/>
              <a:ext cx="3073669" cy="5143071"/>
            </a:xfrm>
            <a:custGeom>
              <a:avLst/>
              <a:gdLst>
                <a:gd name="connsiteX0" fmla="*/ 2645045 w 3073669"/>
                <a:gd name="connsiteY0" fmla="*/ 3543872 h 5143071"/>
                <a:gd name="connsiteX1" fmla="*/ 2645045 w 3073669"/>
                <a:gd name="connsiteY1" fmla="*/ 1599629 h 5143071"/>
                <a:gd name="connsiteX2" fmla="*/ 3073670 w 3073669"/>
                <a:gd name="connsiteY2" fmla="*/ 857250 h 5143071"/>
                <a:gd name="connsiteX3" fmla="*/ 2216420 w 3073669"/>
                <a:gd name="connsiteY3" fmla="*/ 0 h 5143071"/>
                <a:gd name="connsiteX4" fmla="*/ 1359170 w 3073669"/>
                <a:gd name="connsiteY4" fmla="*/ 857250 h 5143071"/>
                <a:gd name="connsiteX5" fmla="*/ 1787795 w 3073669"/>
                <a:gd name="connsiteY5" fmla="*/ 1599629 h 5143071"/>
                <a:gd name="connsiteX6" fmla="*/ 1787795 w 3073669"/>
                <a:gd name="connsiteY6" fmla="*/ 3543443 h 5143071"/>
                <a:gd name="connsiteX7" fmla="*/ 1474042 w 3073669"/>
                <a:gd name="connsiteY7" fmla="*/ 3857197 h 5143071"/>
                <a:gd name="connsiteX8" fmla="*/ 0 w 3073669"/>
                <a:gd name="connsiteY8" fmla="*/ 3857197 h 5143071"/>
                <a:gd name="connsiteX9" fmla="*/ 73295 w 3073669"/>
                <a:gd name="connsiteY9" fmla="*/ 4285822 h 5143071"/>
                <a:gd name="connsiteX10" fmla="*/ 0 w 3073669"/>
                <a:gd name="connsiteY10" fmla="*/ 4714447 h 5143071"/>
                <a:gd name="connsiteX11" fmla="*/ 1474042 w 3073669"/>
                <a:gd name="connsiteY11" fmla="*/ 4714447 h 5143071"/>
                <a:gd name="connsiteX12" fmla="*/ 2216420 w 3073669"/>
                <a:gd name="connsiteY12" fmla="*/ 5143072 h 5143071"/>
                <a:gd name="connsiteX13" fmla="*/ 3073670 w 3073669"/>
                <a:gd name="connsiteY13" fmla="*/ 4285822 h 5143071"/>
                <a:gd name="connsiteX14" fmla="*/ 2645045 w 3073669"/>
                <a:gd name="connsiteY14" fmla="*/ 3543872 h 514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3669" h="5143071">
                  <a:moveTo>
                    <a:pt x="2645045" y="3543872"/>
                  </a:moveTo>
                  <a:lnTo>
                    <a:pt x="2645045" y="1599629"/>
                  </a:lnTo>
                  <a:cubicBezTo>
                    <a:pt x="2901363" y="1451324"/>
                    <a:pt x="3073670" y="1174433"/>
                    <a:pt x="3073670" y="857250"/>
                  </a:cubicBezTo>
                  <a:cubicBezTo>
                    <a:pt x="3073670" y="383619"/>
                    <a:pt x="2690051" y="0"/>
                    <a:pt x="2216420" y="0"/>
                  </a:cubicBezTo>
                  <a:cubicBezTo>
                    <a:pt x="1742789" y="0"/>
                    <a:pt x="1359170" y="383619"/>
                    <a:pt x="1359170" y="857250"/>
                  </a:cubicBezTo>
                  <a:cubicBezTo>
                    <a:pt x="1359170" y="1174433"/>
                    <a:pt x="1531477" y="1451753"/>
                    <a:pt x="1787795" y="1599629"/>
                  </a:cubicBezTo>
                  <a:lnTo>
                    <a:pt x="1787795" y="3543443"/>
                  </a:lnTo>
                  <a:cubicBezTo>
                    <a:pt x="1657493" y="3618881"/>
                    <a:pt x="1549051" y="3727323"/>
                    <a:pt x="1474042" y="3857197"/>
                  </a:cubicBezTo>
                  <a:lnTo>
                    <a:pt x="0" y="3857197"/>
                  </a:lnTo>
                  <a:cubicBezTo>
                    <a:pt x="47577" y="3991356"/>
                    <a:pt x="73295" y="4135374"/>
                    <a:pt x="73295" y="4285822"/>
                  </a:cubicBezTo>
                  <a:cubicBezTo>
                    <a:pt x="73295" y="4436269"/>
                    <a:pt x="47577" y="4580287"/>
                    <a:pt x="0" y="4714447"/>
                  </a:cubicBezTo>
                  <a:lnTo>
                    <a:pt x="1474042" y="4714447"/>
                  </a:lnTo>
                  <a:cubicBezTo>
                    <a:pt x="1622346" y="4970764"/>
                    <a:pt x="1899237" y="5143072"/>
                    <a:pt x="2216420" y="5143072"/>
                  </a:cubicBezTo>
                  <a:cubicBezTo>
                    <a:pt x="2690051" y="5143072"/>
                    <a:pt x="3073670" y="4759452"/>
                    <a:pt x="3073670" y="4285822"/>
                  </a:cubicBezTo>
                  <a:cubicBezTo>
                    <a:pt x="3073670" y="3969068"/>
                    <a:pt x="2901363" y="3691747"/>
                    <a:pt x="2645045" y="3543872"/>
                  </a:cubicBezTo>
                  <a:close/>
                </a:path>
              </a:pathLst>
            </a:custGeom>
            <a:solidFill>
              <a:srgbClr val="38D200"/>
            </a:solidFill>
            <a:ln w="4286" cap="flat">
              <a:noFill/>
              <a:prstDash val="solid"/>
              <a:miter/>
            </a:ln>
          </p:spPr>
          <p:txBody>
            <a:bodyPr rtlCol="0" anchor="ctr"/>
            <a:lstStyle/>
            <a:p>
              <a:endParaRPr lang="en-GB" dirty="0"/>
            </a:p>
          </p:txBody>
        </p:sp>
        <p:sp>
          <p:nvSpPr>
            <p:cNvPr id="65" name="Freeform 4145">
              <a:extLst>
                <a:ext uri="{FF2B5EF4-FFF2-40B4-BE49-F238E27FC236}">
                  <a16:creationId xmlns:a16="http://schemas.microsoft.com/office/drawing/2014/main" id="{6EEB52A2-107E-A8F4-E8A4-2BD561E6C7ED}"/>
                </a:ext>
              </a:extLst>
            </p:cNvPr>
            <p:cNvSpPr/>
            <p:nvPr/>
          </p:nvSpPr>
          <p:spPr>
            <a:xfrm>
              <a:off x="3524250" y="857250"/>
              <a:ext cx="3073669" cy="5143071"/>
            </a:xfrm>
            <a:custGeom>
              <a:avLst/>
              <a:gdLst>
                <a:gd name="connsiteX0" fmla="*/ 1599629 w 3073669"/>
                <a:gd name="connsiteY0" fmla="*/ 1285875 h 5143071"/>
                <a:gd name="connsiteX1" fmla="*/ 3073670 w 3073669"/>
                <a:gd name="connsiteY1" fmla="*/ 1285875 h 5143071"/>
                <a:gd name="connsiteX2" fmla="*/ 3000375 w 3073669"/>
                <a:gd name="connsiteY2" fmla="*/ 857250 h 5143071"/>
                <a:gd name="connsiteX3" fmla="*/ 3073670 w 3073669"/>
                <a:gd name="connsiteY3" fmla="*/ 428625 h 5143071"/>
                <a:gd name="connsiteX4" fmla="*/ 1599629 w 3073669"/>
                <a:gd name="connsiteY4" fmla="*/ 428625 h 5143071"/>
                <a:gd name="connsiteX5" fmla="*/ 857250 w 3073669"/>
                <a:gd name="connsiteY5" fmla="*/ 0 h 5143071"/>
                <a:gd name="connsiteX6" fmla="*/ 0 w 3073669"/>
                <a:gd name="connsiteY6" fmla="*/ 857250 h 5143071"/>
                <a:gd name="connsiteX7" fmla="*/ 428625 w 3073669"/>
                <a:gd name="connsiteY7" fmla="*/ 1599629 h 5143071"/>
                <a:gd name="connsiteX8" fmla="*/ 428625 w 3073669"/>
                <a:gd name="connsiteY8" fmla="*/ 3543443 h 5143071"/>
                <a:gd name="connsiteX9" fmla="*/ 0 w 3073669"/>
                <a:gd name="connsiteY9" fmla="*/ 4285822 h 5143071"/>
                <a:gd name="connsiteX10" fmla="*/ 857250 w 3073669"/>
                <a:gd name="connsiteY10" fmla="*/ 5143072 h 5143071"/>
                <a:gd name="connsiteX11" fmla="*/ 1714500 w 3073669"/>
                <a:gd name="connsiteY11" fmla="*/ 4285822 h 5143071"/>
                <a:gd name="connsiteX12" fmla="*/ 1285875 w 3073669"/>
                <a:gd name="connsiteY12" fmla="*/ 3543443 h 5143071"/>
                <a:gd name="connsiteX13" fmla="*/ 1285875 w 3073669"/>
                <a:gd name="connsiteY13" fmla="*/ 1599629 h 5143071"/>
                <a:gd name="connsiteX14" fmla="*/ 1599629 w 3073669"/>
                <a:gd name="connsiteY14" fmla="*/ 1285875 h 514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3669" h="5143071">
                  <a:moveTo>
                    <a:pt x="1599629" y="1285875"/>
                  </a:moveTo>
                  <a:lnTo>
                    <a:pt x="3073670" y="1285875"/>
                  </a:lnTo>
                  <a:cubicBezTo>
                    <a:pt x="3026093" y="1151715"/>
                    <a:pt x="3000375" y="1007697"/>
                    <a:pt x="3000375" y="857250"/>
                  </a:cubicBezTo>
                  <a:cubicBezTo>
                    <a:pt x="3000375" y="706803"/>
                    <a:pt x="3026093" y="562785"/>
                    <a:pt x="3073670" y="428625"/>
                  </a:cubicBezTo>
                  <a:lnTo>
                    <a:pt x="1599629" y="428625"/>
                  </a:lnTo>
                  <a:cubicBezTo>
                    <a:pt x="1451753" y="172307"/>
                    <a:pt x="1174433" y="0"/>
                    <a:pt x="857250" y="0"/>
                  </a:cubicBezTo>
                  <a:cubicBezTo>
                    <a:pt x="383619" y="0"/>
                    <a:pt x="0" y="383619"/>
                    <a:pt x="0" y="857250"/>
                  </a:cubicBezTo>
                  <a:cubicBezTo>
                    <a:pt x="0" y="1174433"/>
                    <a:pt x="172307" y="1451753"/>
                    <a:pt x="428625" y="1599629"/>
                  </a:cubicBezTo>
                  <a:lnTo>
                    <a:pt x="428625" y="3543443"/>
                  </a:lnTo>
                  <a:cubicBezTo>
                    <a:pt x="172307" y="3691747"/>
                    <a:pt x="0" y="3968639"/>
                    <a:pt x="0" y="4285822"/>
                  </a:cubicBezTo>
                  <a:cubicBezTo>
                    <a:pt x="0" y="4759452"/>
                    <a:pt x="383619" y="5143072"/>
                    <a:pt x="857250" y="5143072"/>
                  </a:cubicBezTo>
                  <a:cubicBezTo>
                    <a:pt x="1330881" y="5143072"/>
                    <a:pt x="1714500" y="4759452"/>
                    <a:pt x="1714500" y="4285822"/>
                  </a:cubicBezTo>
                  <a:cubicBezTo>
                    <a:pt x="1714500" y="3968639"/>
                    <a:pt x="1542193" y="3691318"/>
                    <a:pt x="1285875" y="3543443"/>
                  </a:cubicBezTo>
                  <a:lnTo>
                    <a:pt x="1285875" y="1599629"/>
                  </a:lnTo>
                  <a:cubicBezTo>
                    <a:pt x="1416177" y="1524619"/>
                    <a:pt x="1524619" y="1416177"/>
                    <a:pt x="1599629" y="1285875"/>
                  </a:cubicBezTo>
                  <a:close/>
                </a:path>
              </a:pathLst>
            </a:custGeom>
            <a:solidFill>
              <a:srgbClr val="0473EA"/>
            </a:solidFill>
            <a:ln w="4286" cap="flat">
              <a:noFill/>
              <a:prstDash val="solid"/>
              <a:miter/>
            </a:ln>
          </p:spPr>
          <p:txBody>
            <a:bodyPr rtlCol="0" anchor="ctr"/>
            <a:lstStyle/>
            <a:p>
              <a:endParaRPr lang="en-GB" dirty="0"/>
            </a:p>
          </p:txBody>
        </p:sp>
      </p:grpSp>
      <p:grpSp>
        <p:nvGrpSpPr>
          <p:cNvPr id="66" name="Graphic 3">
            <a:extLst>
              <a:ext uri="{FF2B5EF4-FFF2-40B4-BE49-F238E27FC236}">
                <a16:creationId xmlns:a16="http://schemas.microsoft.com/office/drawing/2014/main" id="{1533BD0D-DEB1-2203-54EB-86C075819F9A}"/>
              </a:ext>
            </a:extLst>
          </p:cNvPr>
          <p:cNvGrpSpPr/>
          <p:nvPr/>
        </p:nvGrpSpPr>
        <p:grpSpPr>
          <a:xfrm>
            <a:off x="767927" y="5392262"/>
            <a:ext cx="410323" cy="341936"/>
            <a:chOff x="3524250" y="1285875"/>
            <a:chExt cx="5143500" cy="4286250"/>
          </a:xfrm>
        </p:grpSpPr>
        <p:sp>
          <p:nvSpPr>
            <p:cNvPr id="67" name="Freeform 5">
              <a:extLst>
                <a:ext uri="{FF2B5EF4-FFF2-40B4-BE49-F238E27FC236}">
                  <a16:creationId xmlns:a16="http://schemas.microsoft.com/office/drawing/2014/main" id="{E47AFFF4-636D-3B81-56FA-A84A6042CDBA}"/>
                </a:ext>
              </a:extLst>
            </p:cNvPr>
            <p:cNvSpPr/>
            <p:nvPr/>
          </p:nvSpPr>
          <p:spPr>
            <a:xfrm>
              <a:off x="3524250" y="4714875"/>
              <a:ext cx="5143500" cy="857250"/>
            </a:xfrm>
            <a:custGeom>
              <a:avLst/>
              <a:gdLst>
                <a:gd name="connsiteX0" fmla="*/ 0 w 5143500"/>
                <a:gd name="connsiteY0" fmla="*/ 0 h 857250"/>
                <a:gd name="connsiteX1" fmla="*/ 0 w 5143500"/>
                <a:gd name="connsiteY1" fmla="*/ 428625 h 857250"/>
                <a:gd name="connsiteX2" fmla="*/ 428625 w 5143500"/>
                <a:gd name="connsiteY2" fmla="*/ 857250 h 857250"/>
                <a:gd name="connsiteX3" fmla="*/ 4714875 w 5143500"/>
                <a:gd name="connsiteY3" fmla="*/ 857250 h 857250"/>
                <a:gd name="connsiteX4" fmla="*/ 5143500 w 5143500"/>
                <a:gd name="connsiteY4" fmla="*/ 428625 h 857250"/>
                <a:gd name="connsiteX5" fmla="*/ 5143500 w 5143500"/>
                <a:gd name="connsiteY5" fmla="*/ 0 h 857250"/>
                <a:gd name="connsiteX6" fmla="*/ 0 w 5143500"/>
                <a:gd name="connsiteY6" fmla="*/ 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0" h="857250">
                  <a:moveTo>
                    <a:pt x="0" y="0"/>
                  </a:moveTo>
                  <a:lnTo>
                    <a:pt x="0" y="428625"/>
                  </a:lnTo>
                  <a:cubicBezTo>
                    <a:pt x="0" y="665226"/>
                    <a:pt x="192024" y="857250"/>
                    <a:pt x="428625" y="857250"/>
                  </a:cubicBezTo>
                  <a:lnTo>
                    <a:pt x="4714875" y="857250"/>
                  </a:lnTo>
                  <a:cubicBezTo>
                    <a:pt x="4951476" y="857250"/>
                    <a:pt x="5143500" y="665226"/>
                    <a:pt x="5143500" y="428625"/>
                  </a:cubicBezTo>
                  <a:lnTo>
                    <a:pt x="5143500" y="0"/>
                  </a:lnTo>
                  <a:lnTo>
                    <a:pt x="0" y="0"/>
                  </a:lnTo>
                  <a:close/>
                </a:path>
              </a:pathLst>
            </a:custGeom>
            <a:solidFill>
              <a:srgbClr val="38D200"/>
            </a:solidFill>
            <a:ln w="4286" cap="flat">
              <a:noFill/>
              <a:prstDash val="solid"/>
              <a:miter/>
            </a:ln>
          </p:spPr>
          <p:txBody>
            <a:bodyPr rtlCol="0" anchor="ctr"/>
            <a:lstStyle/>
            <a:p>
              <a:endParaRPr lang="en-GB" dirty="0"/>
            </a:p>
          </p:txBody>
        </p:sp>
        <p:grpSp>
          <p:nvGrpSpPr>
            <p:cNvPr id="68" name="Graphic 3">
              <a:extLst>
                <a:ext uri="{FF2B5EF4-FFF2-40B4-BE49-F238E27FC236}">
                  <a16:creationId xmlns:a16="http://schemas.microsoft.com/office/drawing/2014/main" id="{2A9584C1-27A0-4F37-6044-AFEFDBE89645}"/>
                </a:ext>
              </a:extLst>
            </p:cNvPr>
            <p:cNvGrpSpPr/>
            <p:nvPr/>
          </p:nvGrpSpPr>
          <p:grpSpPr>
            <a:xfrm>
              <a:off x="3952875" y="1285875"/>
              <a:ext cx="4286250" cy="3000375"/>
              <a:chOff x="3952875" y="1285875"/>
              <a:chExt cx="4286250" cy="3000375"/>
            </a:xfrm>
            <a:solidFill>
              <a:srgbClr val="0473EA"/>
            </a:solidFill>
          </p:grpSpPr>
          <p:sp>
            <p:nvSpPr>
              <p:cNvPr id="69" name="Freeform 20">
                <a:extLst>
                  <a:ext uri="{FF2B5EF4-FFF2-40B4-BE49-F238E27FC236}">
                    <a16:creationId xmlns:a16="http://schemas.microsoft.com/office/drawing/2014/main" id="{CE4A5EF5-3272-13FC-92FE-1094C46EB4F7}"/>
                  </a:ext>
                </a:extLst>
              </p:cNvPr>
              <p:cNvSpPr/>
              <p:nvPr/>
            </p:nvSpPr>
            <p:spPr>
              <a:xfrm>
                <a:off x="3952875" y="1285875"/>
                <a:ext cx="4286250" cy="1888950"/>
              </a:xfrm>
              <a:custGeom>
                <a:avLst/>
                <a:gdLst>
                  <a:gd name="connsiteX0" fmla="*/ 1328309 w 4286250"/>
                  <a:gd name="connsiteY0" fmla="*/ 1025271 h 1888950"/>
                  <a:gd name="connsiteX1" fmla="*/ 2191988 w 4286250"/>
                  <a:gd name="connsiteY1" fmla="*/ 1888950 h 1888950"/>
                  <a:gd name="connsiteX2" fmla="*/ 4286250 w 4286250"/>
                  <a:gd name="connsiteY2" fmla="*/ 991410 h 1888950"/>
                  <a:gd name="connsiteX3" fmla="*/ 4286250 w 4286250"/>
                  <a:gd name="connsiteY3" fmla="*/ 428625 h 1888950"/>
                  <a:gd name="connsiteX4" fmla="*/ 3857625 w 4286250"/>
                  <a:gd name="connsiteY4" fmla="*/ 0 h 1888950"/>
                  <a:gd name="connsiteX5" fmla="*/ 428625 w 4286250"/>
                  <a:gd name="connsiteY5" fmla="*/ 0 h 1888950"/>
                  <a:gd name="connsiteX6" fmla="*/ 0 w 4286250"/>
                  <a:gd name="connsiteY6" fmla="*/ 428625 h 1888950"/>
                  <a:gd name="connsiteX7" fmla="*/ 0 w 4286250"/>
                  <a:gd name="connsiteY7" fmla="*/ 1689211 h 1888950"/>
                  <a:gd name="connsiteX8" fmla="*/ 1328309 w 4286250"/>
                  <a:gd name="connsiteY8" fmla="*/ 1025271 h 188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50" h="1888950">
                    <a:moveTo>
                      <a:pt x="1328309" y="1025271"/>
                    </a:moveTo>
                    <a:lnTo>
                      <a:pt x="2191988" y="1888950"/>
                    </a:lnTo>
                    <a:lnTo>
                      <a:pt x="4286250" y="991410"/>
                    </a:lnTo>
                    <a:lnTo>
                      <a:pt x="4286250" y="428625"/>
                    </a:lnTo>
                    <a:cubicBezTo>
                      <a:pt x="4286250" y="192024"/>
                      <a:pt x="4094226" y="0"/>
                      <a:pt x="3857625" y="0"/>
                    </a:cubicBezTo>
                    <a:lnTo>
                      <a:pt x="428625" y="0"/>
                    </a:lnTo>
                    <a:cubicBezTo>
                      <a:pt x="192024" y="0"/>
                      <a:pt x="0" y="192024"/>
                      <a:pt x="0" y="428625"/>
                    </a:cubicBezTo>
                    <a:lnTo>
                      <a:pt x="0" y="1689211"/>
                    </a:lnTo>
                    <a:lnTo>
                      <a:pt x="1328309" y="1025271"/>
                    </a:lnTo>
                    <a:close/>
                  </a:path>
                </a:pathLst>
              </a:custGeom>
              <a:solidFill>
                <a:srgbClr val="0473EA"/>
              </a:solidFill>
              <a:ln w="4286" cap="flat">
                <a:noFill/>
                <a:prstDash val="solid"/>
                <a:miter/>
              </a:ln>
            </p:spPr>
            <p:txBody>
              <a:bodyPr rtlCol="0" anchor="ctr"/>
              <a:lstStyle/>
              <a:p>
                <a:endParaRPr lang="en-GB" dirty="0"/>
              </a:p>
            </p:txBody>
          </p:sp>
          <p:sp>
            <p:nvSpPr>
              <p:cNvPr id="70" name="Freeform 29">
                <a:extLst>
                  <a:ext uri="{FF2B5EF4-FFF2-40B4-BE49-F238E27FC236}">
                    <a16:creationId xmlns:a16="http://schemas.microsoft.com/office/drawing/2014/main" id="{D8FD979A-91E1-10A5-DB67-6A3CC4D916E4}"/>
                  </a:ext>
                </a:extLst>
              </p:cNvPr>
              <p:cNvSpPr/>
              <p:nvPr/>
            </p:nvSpPr>
            <p:spPr>
              <a:xfrm>
                <a:off x="3952875" y="2743628"/>
                <a:ext cx="4286250" cy="1542621"/>
              </a:xfrm>
              <a:custGeom>
                <a:avLst/>
                <a:gdLst>
                  <a:gd name="connsiteX0" fmla="*/ 2094262 w 4286250"/>
                  <a:gd name="connsiteY0" fmla="*/ 939546 h 1542621"/>
                  <a:gd name="connsiteX1" fmla="*/ 1243441 w 4286250"/>
                  <a:gd name="connsiteY1" fmla="*/ 88725 h 1542621"/>
                  <a:gd name="connsiteX2" fmla="*/ 0 w 4286250"/>
                  <a:gd name="connsiteY2" fmla="*/ 710660 h 1542621"/>
                  <a:gd name="connsiteX3" fmla="*/ 0 w 4286250"/>
                  <a:gd name="connsiteY3" fmla="*/ 1542622 h 1542621"/>
                  <a:gd name="connsiteX4" fmla="*/ 4286250 w 4286250"/>
                  <a:gd name="connsiteY4" fmla="*/ 1542622 h 1542621"/>
                  <a:gd name="connsiteX5" fmla="*/ 4286250 w 4286250"/>
                  <a:gd name="connsiteY5" fmla="*/ 0 h 154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0" h="1542621">
                    <a:moveTo>
                      <a:pt x="2094262" y="939546"/>
                    </a:moveTo>
                    <a:lnTo>
                      <a:pt x="1243441" y="88725"/>
                    </a:lnTo>
                    <a:lnTo>
                      <a:pt x="0" y="710660"/>
                    </a:lnTo>
                    <a:lnTo>
                      <a:pt x="0" y="1542622"/>
                    </a:lnTo>
                    <a:lnTo>
                      <a:pt x="4286250" y="1542622"/>
                    </a:lnTo>
                    <a:lnTo>
                      <a:pt x="4286250" y="0"/>
                    </a:lnTo>
                    <a:close/>
                  </a:path>
                </a:pathLst>
              </a:custGeom>
              <a:solidFill>
                <a:srgbClr val="0473EA"/>
              </a:solidFill>
              <a:ln w="4286" cap="flat">
                <a:noFill/>
                <a:prstDash val="solid"/>
                <a:miter/>
              </a:ln>
            </p:spPr>
            <p:txBody>
              <a:bodyPr rtlCol="0" anchor="ctr"/>
              <a:lstStyle/>
              <a:p>
                <a:endParaRPr lang="en-GB" dirty="0"/>
              </a:p>
            </p:txBody>
          </p:sp>
        </p:grpSp>
      </p:grpSp>
      <p:sp>
        <p:nvSpPr>
          <p:cNvPr id="80" name="Rectangle 79">
            <a:extLst>
              <a:ext uri="{FF2B5EF4-FFF2-40B4-BE49-F238E27FC236}">
                <a16:creationId xmlns:a16="http://schemas.microsoft.com/office/drawing/2014/main" id="{F4C548DF-B79F-2EE0-DC4B-5C909181EBA2}"/>
              </a:ext>
            </a:extLst>
          </p:cNvPr>
          <p:cNvSpPr/>
          <p:nvPr/>
        </p:nvSpPr>
        <p:spPr bwMode="auto">
          <a:xfrm>
            <a:off x="8190654" y="1422920"/>
            <a:ext cx="3732447" cy="78605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0" rIns="45720" bIns="0" numCol="1" rtlCol="0" anchor="ctr" anchorCtr="0" compatLnSpc="1">
            <a:prstTxWarp prst="textNoShape">
              <a:avLst/>
            </a:prstTxWarp>
          </a:bodyPr>
          <a:lstStyle/>
          <a:p>
            <a:pPr marL="91440" indent="-91440" defTabSz="838545">
              <a:buFont typeface="Arial" pitchFamily="34" charset="0"/>
              <a:buChar char="•"/>
              <a:defRPr/>
            </a:pPr>
            <a:r>
              <a:rPr lang="en-GB" sz="1200" dirty="0"/>
              <a:t>Centralize treasury: OBO payment factory and IHB netting gaining traction </a:t>
            </a:r>
            <a:r>
              <a:rPr lang="en-US" sz="1200" b="1" i="1" dirty="0"/>
              <a:t>²</a:t>
            </a:r>
            <a:endParaRPr lang="en-GB" sz="1200" dirty="0"/>
          </a:p>
          <a:p>
            <a:pPr marL="91440" indent="-91440" defTabSz="838545">
              <a:buFont typeface="Arial" pitchFamily="34" charset="0"/>
              <a:buChar char="•"/>
              <a:defRPr/>
            </a:pPr>
            <a:r>
              <a:rPr lang="en-GB" sz="1200" dirty="0"/>
              <a:t>Generate IHB bank statement, Segregate Op-co transactions; Digitise BEPS interest/tax calculation</a:t>
            </a:r>
          </a:p>
        </p:txBody>
      </p:sp>
      <p:sp>
        <p:nvSpPr>
          <p:cNvPr id="81" name="Rectangle 80">
            <a:extLst>
              <a:ext uri="{FF2B5EF4-FFF2-40B4-BE49-F238E27FC236}">
                <a16:creationId xmlns:a16="http://schemas.microsoft.com/office/drawing/2014/main" id="{2B5608EF-6FE2-39D9-5B6A-5F882B70D4F7}"/>
              </a:ext>
            </a:extLst>
          </p:cNvPr>
          <p:cNvSpPr/>
          <p:nvPr/>
        </p:nvSpPr>
        <p:spPr bwMode="auto">
          <a:xfrm>
            <a:off x="8190655" y="2983857"/>
            <a:ext cx="3732447" cy="78605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0" rIns="45720" bIns="0" numCol="1" rtlCol="0" anchor="ctr" anchorCtr="0" compatLnSpc="1">
            <a:prstTxWarp prst="textNoShape">
              <a:avLst/>
            </a:prstTxWarp>
          </a:bodyPr>
          <a:lstStyle/>
          <a:p>
            <a:pPr marL="91440" lvl="0" indent="-91440" defTabSz="838545">
              <a:buFont typeface="Arial" pitchFamily="34" charset="0"/>
              <a:buChar char="•"/>
              <a:defRPr/>
            </a:pPr>
            <a:r>
              <a:rPr lang="en-GB" sz="1200" dirty="0"/>
              <a:t>Real time reporting &amp; dashboarding, liquidity and payments and collections¹</a:t>
            </a:r>
          </a:p>
          <a:p>
            <a:pPr marL="91440" lvl="0" indent="-91440" defTabSz="838545">
              <a:buFont typeface="Arial" pitchFamily="34" charset="0"/>
              <a:buChar char="•"/>
              <a:defRPr/>
            </a:pPr>
            <a:r>
              <a:rPr lang="en-GB" sz="1200" dirty="0"/>
              <a:t>Favourability </a:t>
            </a:r>
            <a:r>
              <a:rPr lang="en-GB" sz="1000" dirty="0"/>
              <a:t>for API 86 percent, RPA 80 percent, Machine learning and  AI 56 percent, Blockchain 40 percent</a:t>
            </a:r>
            <a:r>
              <a:rPr lang="en-GB" sz="1200" dirty="0"/>
              <a:t> </a:t>
            </a:r>
            <a:r>
              <a:rPr lang="en-GB" sz="1200" b="1" dirty="0"/>
              <a:t>³</a:t>
            </a:r>
            <a:endParaRPr lang="en-GB" sz="1200" dirty="0"/>
          </a:p>
        </p:txBody>
      </p:sp>
      <p:sp>
        <p:nvSpPr>
          <p:cNvPr id="82" name="Rectangle 81">
            <a:extLst>
              <a:ext uri="{FF2B5EF4-FFF2-40B4-BE49-F238E27FC236}">
                <a16:creationId xmlns:a16="http://schemas.microsoft.com/office/drawing/2014/main" id="{B5ABAE4A-AE7F-8A4A-E92A-763EA66A0E79}"/>
              </a:ext>
            </a:extLst>
          </p:cNvPr>
          <p:cNvSpPr/>
          <p:nvPr/>
        </p:nvSpPr>
        <p:spPr bwMode="auto">
          <a:xfrm>
            <a:off x="8190655" y="2281158"/>
            <a:ext cx="3732447" cy="632338"/>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0" rIns="45720" bIns="0" numCol="1" rtlCol="0" anchor="ctr" anchorCtr="0" compatLnSpc="1">
            <a:prstTxWarp prst="textNoShape">
              <a:avLst/>
            </a:prstTxWarp>
          </a:bodyPr>
          <a:lstStyle/>
          <a:p>
            <a:pPr marL="91440" indent="-91440" defTabSz="838545">
              <a:buFont typeface="Arial" pitchFamily="34" charset="0"/>
              <a:buChar char="•"/>
              <a:defRPr/>
            </a:pPr>
            <a:r>
              <a:rPr lang="en-GB" sz="1200" dirty="0"/>
              <a:t>Automated posting of journal entries in IHB and Op Co books ; OECD Transfer Pricing Documentation on parent guarantee and inter-company lending</a:t>
            </a:r>
          </a:p>
        </p:txBody>
      </p:sp>
      <p:sp>
        <p:nvSpPr>
          <p:cNvPr id="83" name="Rectangle 82">
            <a:extLst>
              <a:ext uri="{FF2B5EF4-FFF2-40B4-BE49-F238E27FC236}">
                <a16:creationId xmlns:a16="http://schemas.microsoft.com/office/drawing/2014/main" id="{E79C8E4D-0D23-91AF-41CB-3DA9A42E0AC0}"/>
              </a:ext>
            </a:extLst>
          </p:cNvPr>
          <p:cNvSpPr/>
          <p:nvPr/>
        </p:nvSpPr>
        <p:spPr bwMode="auto">
          <a:xfrm>
            <a:off x="8190654" y="3816259"/>
            <a:ext cx="3732447" cy="533692"/>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0" rIns="45720" bIns="0" numCol="1" rtlCol="0" anchor="ctr" anchorCtr="0" compatLnSpc="1">
            <a:prstTxWarp prst="textNoShape">
              <a:avLst/>
            </a:prstTxWarp>
          </a:bodyPr>
          <a:lstStyle/>
          <a:p>
            <a:pPr marL="91440" lvl="0" indent="-91440" defTabSz="838545">
              <a:buFont typeface="Arial" pitchFamily="34" charset="0"/>
              <a:buChar char="•"/>
              <a:defRPr/>
            </a:pPr>
            <a:r>
              <a:rPr lang="en-GB" sz="1200" dirty="0"/>
              <a:t>Swift ISO 20022 messaging expected to bring in richer payment advice data to support STP</a:t>
            </a:r>
          </a:p>
        </p:txBody>
      </p:sp>
      <p:sp>
        <p:nvSpPr>
          <p:cNvPr id="84" name="Rectangle 83">
            <a:extLst>
              <a:ext uri="{FF2B5EF4-FFF2-40B4-BE49-F238E27FC236}">
                <a16:creationId xmlns:a16="http://schemas.microsoft.com/office/drawing/2014/main" id="{1519338D-9A40-369D-DD07-EC4FDD858863}"/>
              </a:ext>
            </a:extLst>
          </p:cNvPr>
          <p:cNvSpPr/>
          <p:nvPr/>
        </p:nvSpPr>
        <p:spPr bwMode="auto">
          <a:xfrm>
            <a:off x="8190654" y="4401719"/>
            <a:ext cx="3732447" cy="80853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0" rIns="45720" bIns="0" numCol="1" rtlCol="0" anchor="ctr" anchorCtr="0" compatLnSpc="1">
            <a:prstTxWarp prst="textNoShape">
              <a:avLst/>
            </a:prstTxWarp>
          </a:bodyPr>
          <a:lstStyle/>
          <a:p>
            <a:pPr marL="91440" lvl="0" indent="-91440" defTabSz="838545">
              <a:buFont typeface="Arial" pitchFamily="34" charset="0"/>
              <a:buChar char="•"/>
              <a:defRPr/>
            </a:pPr>
            <a:r>
              <a:rPr lang="en-GB" sz="1200" dirty="0"/>
              <a:t>Real time payment schemes in around 70 markets are providing high speed payment rails</a:t>
            </a:r>
            <a:r>
              <a:rPr lang="en-GB" sz="1200" b="1" dirty="0"/>
              <a:t>⁴</a:t>
            </a:r>
            <a:endParaRPr lang="en-GB" sz="1200" dirty="0"/>
          </a:p>
          <a:p>
            <a:pPr marL="91440" lvl="0" indent="-91440" defTabSz="838545">
              <a:buFont typeface="Arial" pitchFamily="34" charset="0"/>
              <a:buChar char="•"/>
              <a:defRPr/>
            </a:pPr>
            <a:r>
              <a:rPr lang="en-GB" sz="1200" dirty="0"/>
              <a:t>Intra-Asia payment corridors and Cross-region gateway (the m-Bridge CBDCº ) are gaining traction</a:t>
            </a:r>
          </a:p>
        </p:txBody>
      </p:sp>
      <p:sp>
        <p:nvSpPr>
          <p:cNvPr id="85" name="Rectangle 84">
            <a:extLst>
              <a:ext uri="{FF2B5EF4-FFF2-40B4-BE49-F238E27FC236}">
                <a16:creationId xmlns:a16="http://schemas.microsoft.com/office/drawing/2014/main" id="{C67B4C4B-7497-17D3-C0E5-8D308C652E1A}"/>
              </a:ext>
            </a:extLst>
          </p:cNvPr>
          <p:cNvSpPr/>
          <p:nvPr/>
        </p:nvSpPr>
        <p:spPr bwMode="auto">
          <a:xfrm>
            <a:off x="8190656" y="5282199"/>
            <a:ext cx="3732447" cy="559561"/>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0" rIns="45720" bIns="0" numCol="1" rtlCol="0" anchor="ctr" anchorCtr="0" compatLnSpc="1">
            <a:prstTxWarp prst="textNoShape">
              <a:avLst/>
            </a:prstTxWarp>
          </a:bodyPr>
          <a:lstStyle/>
          <a:p>
            <a:pPr marL="91440" indent="-91440" defTabSz="838545">
              <a:buFont typeface="Arial" pitchFamily="34" charset="0"/>
              <a:buChar char="•"/>
              <a:defRPr/>
            </a:pPr>
            <a:r>
              <a:rPr lang="en-GB" sz="1200" dirty="0"/>
              <a:t>As blockchain application tends to work in an ecosystem environment, co-creation approach is commonly used with banks/fintech providers.</a:t>
            </a:r>
          </a:p>
        </p:txBody>
      </p:sp>
      <p:sp>
        <p:nvSpPr>
          <p:cNvPr id="2" name="TextBox 1">
            <a:extLst>
              <a:ext uri="{FF2B5EF4-FFF2-40B4-BE49-F238E27FC236}">
                <a16:creationId xmlns:a16="http://schemas.microsoft.com/office/drawing/2014/main" id="{597CF6DC-CE59-E2BE-2C5C-07BC22DA44B9}"/>
              </a:ext>
            </a:extLst>
          </p:cNvPr>
          <p:cNvSpPr txBox="1"/>
          <p:nvPr/>
        </p:nvSpPr>
        <p:spPr>
          <a:xfrm>
            <a:off x="1488332" y="6127727"/>
            <a:ext cx="9139622" cy="321804"/>
          </a:xfrm>
          <a:prstGeom prst="rect">
            <a:avLst/>
          </a:prstGeom>
          <a:noFill/>
        </p:spPr>
        <p:txBody>
          <a:bodyPr wrap="square" lIns="0" tIns="0" rIns="0" bIns="0" rtlCol="0">
            <a:noAutofit/>
          </a:bodyPr>
          <a:lstStyle/>
          <a:p>
            <a:r>
              <a:rPr lang="en-US" sz="900" i="1" dirty="0"/>
              <a:t>Trends are echoed in the three Global Treasury Survey conducted by </a:t>
            </a:r>
            <a:r>
              <a:rPr lang="en-US" sz="1200" b="1" i="1" dirty="0"/>
              <a:t>¹ </a:t>
            </a:r>
            <a:r>
              <a:rPr lang="en-US" sz="900" i="1" dirty="0"/>
              <a:t>EACT (2023) , </a:t>
            </a:r>
            <a:r>
              <a:rPr lang="en-US" sz="1200" b="1" i="1" dirty="0"/>
              <a:t>²</a:t>
            </a:r>
            <a:r>
              <a:rPr lang="en-US" sz="900" b="1" i="1" dirty="0"/>
              <a:t> </a:t>
            </a:r>
            <a:r>
              <a:rPr lang="en-US" sz="900" i="1" dirty="0"/>
              <a:t>PwC (2023),</a:t>
            </a:r>
            <a:r>
              <a:rPr lang="en-US" sz="1000" i="1" dirty="0"/>
              <a:t> </a:t>
            </a:r>
            <a:r>
              <a:rPr lang="en-GB" sz="1200" b="1" dirty="0"/>
              <a:t>³</a:t>
            </a:r>
            <a:r>
              <a:rPr lang="en-US" sz="1000" i="1" dirty="0"/>
              <a:t>Deloitte (2022) and </a:t>
            </a:r>
            <a:r>
              <a:rPr lang="en-GB" sz="1200" b="1" dirty="0"/>
              <a:t>⁴</a:t>
            </a:r>
            <a:r>
              <a:rPr lang="en-GB" sz="1000" dirty="0"/>
              <a:t> FIS Global Payment Report 2023</a:t>
            </a:r>
            <a:r>
              <a:rPr lang="en-US" sz="1000" dirty="0"/>
              <a:t> </a:t>
            </a:r>
            <a:endParaRPr lang="en-US" sz="1000" b="1" dirty="0"/>
          </a:p>
          <a:p>
            <a:r>
              <a:rPr lang="en-US" sz="1200" b="1" dirty="0"/>
              <a:t>º</a:t>
            </a:r>
            <a:r>
              <a:rPr lang="en-US" sz="900" dirty="0"/>
              <a:t>CBDC – Central bank digital currency</a:t>
            </a:r>
            <a:endParaRPr lang="en-GB" sz="900" dirty="0"/>
          </a:p>
        </p:txBody>
      </p:sp>
      <p:sp>
        <p:nvSpPr>
          <p:cNvPr id="6" name="TextBox 5">
            <a:extLst>
              <a:ext uri="{FF2B5EF4-FFF2-40B4-BE49-F238E27FC236}">
                <a16:creationId xmlns:a16="http://schemas.microsoft.com/office/drawing/2014/main" id="{116856DF-7D41-8D29-E097-9E953E0E6C35}"/>
              </a:ext>
            </a:extLst>
          </p:cNvPr>
          <p:cNvSpPr txBox="1"/>
          <p:nvPr/>
        </p:nvSpPr>
        <p:spPr>
          <a:xfrm>
            <a:off x="1488332" y="925536"/>
            <a:ext cx="1124239"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ln w="0"/>
                <a:solidFill>
                  <a:schemeClr val="tx1"/>
                </a:solidFill>
                <a:effectLst>
                  <a:outerShdw blurRad="38100" dist="19050" dir="2700000" algn="tl" rotWithShape="0">
                    <a:schemeClr val="dk1">
                      <a:alpha val="40000"/>
                    </a:schemeClr>
                  </a:outerShdw>
                </a:effectLst>
              </a:rPr>
              <a:t>Agenda </a:t>
            </a:r>
            <a:endParaRPr lang="en-GB" dirty="0">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09FA718E-C343-9901-BB33-6DFEF95F5C6C}"/>
              </a:ext>
            </a:extLst>
          </p:cNvPr>
          <p:cNvSpPr txBox="1"/>
          <p:nvPr/>
        </p:nvSpPr>
        <p:spPr>
          <a:xfrm>
            <a:off x="5062922" y="925536"/>
            <a:ext cx="2295821"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en-US"/>
            </a:defPPr>
            <a:lvl1pPr>
              <a:defRPr>
                <a:ln w="0"/>
                <a:effectLst>
                  <a:outerShdw blurRad="38100" dist="19050" dir="2700000" algn="tl" rotWithShape="0">
                    <a:schemeClr val="dk1">
                      <a:alpha val="40000"/>
                    </a:scheme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Today’s Treasury </a:t>
            </a:r>
            <a:endParaRPr lang="en-GB" dirty="0"/>
          </a:p>
        </p:txBody>
      </p:sp>
      <p:sp>
        <p:nvSpPr>
          <p:cNvPr id="8" name="TextBox 7">
            <a:extLst>
              <a:ext uri="{FF2B5EF4-FFF2-40B4-BE49-F238E27FC236}">
                <a16:creationId xmlns:a16="http://schemas.microsoft.com/office/drawing/2014/main" id="{245A35EB-F9DF-DFC3-525C-6F0AC6D3BFAF}"/>
              </a:ext>
            </a:extLst>
          </p:cNvPr>
          <p:cNvSpPr txBox="1"/>
          <p:nvPr/>
        </p:nvSpPr>
        <p:spPr>
          <a:xfrm>
            <a:off x="8661183" y="925536"/>
            <a:ext cx="2295821"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en-US"/>
            </a:defPPr>
            <a:lvl1pPr>
              <a:defRPr>
                <a:ln w="0"/>
                <a:solidFill>
                  <a:schemeClr val="dk1"/>
                </a:solidFill>
                <a:effectLst>
                  <a:outerShdw blurRad="38100" dist="19050" dir="2700000" algn="tl" rotWithShape="0">
                    <a:schemeClr val="dk1">
                      <a:alpha val="40000"/>
                    </a:scheme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Expectations</a:t>
            </a:r>
            <a:endParaRPr lang="en-GB" dirty="0"/>
          </a:p>
        </p:txBody>
      </p:sp>
      <p:sp>
        <p:nvSpPr>
          <p:cNvPr id="13" name="Rectangle: Rounded Corners 12">
            <a:extLst>
              <a:ext uri="{FF2B5EF4-FFF2-40B4-BE49-F238E27FC236}">
                <a16:creationId xmlns:a16="http://schemas.microsoft.com/office/drawing/2014/main" id="{1DEDC816-8781-8745-1AF1-FE2E8D265B2B}"/>
              </a:ext>
            </a:extLst>
          </p:cNvPr>
          <p:cNvSpPr/>
          <p:nvPr/>
        </p:nvSpPr>
        <p:spPr>
          <a:xfrm>
            <a:off x="3668620" y="1392201"/>
            <a:ext cx="4368154" cy="4676862"/>
          </a:xfrm>
          <a:prstGeom prst="roundRect">
            <a:avLst/>
          </a:prstGeom>
          <a:solidFill>
            <a:schemeClr val="bg2">
              <a:lumMod val="8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 name="TextBox 13">
            <a:extLst>
              <a:ext uri="{FF2B5EF4-FFF2-40B4-BE49-F238E27FC236}">
                <a16:creationId xmlns:a16="http://schemas.microsoft.com/office/drawing/2014/main" id="{172BA93C-3D07-77D3-21BF-726C90498381}"/>
              </a:ext>
            </a:extLst>
          </p:cNvPr>
          <p:cNvSpPr txBox="1"/>
          <p:nvPr/>
        </p:nvSpPr>
        <p:spPr>
          <a:xfrm>
            <a:off x="3338853" y="1422058"/>
            <a:ext cx="4851804" cy="477054"/>
          </a:xfrm>
          <a:prstGeom prst="rect">
            <a:avLst/>
          </a:prstGeom>
          <a:noFill/>
        </p:spPr>
        <p:txBody>
          <a:bodyPr wrap="square" rtlCol="0">
            <a:spAutoFit/>
          </a:bodyPr>
          <a:lstStyle/>
          <a:p>
            <a:pPr algn="ctr"/>
            <a:r>
              <a:rPr lang="en-US" sz="1400" b="1" dirty="0">
                <a:solidFill>
                  <a:schemeClr val="accent4"/>
                </a:solidFill>
              </a:rPr>
              <a:t>Governance &amp; Stakeholder Expectations</a:t>
            </a:r>
          </a:p>
          <a:p>
            <a:pPr algn="ctr"/>
            <a:r>
              <a:rPr lang="en-US" sz="1100" dirty="0"/>
              <a:t>(Risk &amp; control, policies, procedures, data, chart of accounts)</a:t>
            </a:r>
            <a:endParaRPr lang="en-GB" sz="1100" dirty="0"/>
          </a:p>
        </p:txBody>
      </p:sp>
      <p:sp>
        <p:nvSpPr>
          <p:cNvPr id="71" name="TextBox 70">
            <a:extLst>
              <a:ext uri="{FF2B5EF4-FFF2-40B4-BE49-F238E27FC236}">
                <a16:creationId xmlns:a16="http://schemas.microsoft.com/office/drawing/2014/main" id="{962E16EA-6C16-70D2-9B58-4B29E2B2BDE6}"/>
              </a:ext>
            </a:extLst>
          </p:cNvPr>
          <p:cNvSpPr txBox="1"/>
          <p:nvPr/>
        </p:nvSpPr>
        <p:spPr>
          <a:xfrm rot="16200000">
            <a:off x="1562225" y="3498594"/>
            <a:ext cx="4520567" cy="307777"/>
          </a:xfrm>
          <a:prstGeom prst="rect">
            <a:avLst/>
          </a:prstGeom>
          <a:noFill/>
        </p:spPr>
        <p:txBody>
          <a:bodyPr wrap="square" rtlCol="0">
            <a:spAutoFit/>
          </a:bodyPr>
          <a:lstStyle/>
          <a:p>
            <a:pPr algn="ctr"/>
            <a:r>
              <a:rPr lang="en-US" sz="1400" b="1" dirty="0">
                <a:solidFill>
                  <a:schemeClr val="accent4"/>
                </a:solidFill>
              </a:rPr>
              <a:t>Roles &amp; Responsibilities</a:t>
            </a:r>
            <a:endParaRPr lang="en-GB" sz="1200" dirty="0"/>
          </a:p>
        </p:txBody>
      </p:sp>
      <p:sp>
        <p:nvSpPr>
          <p:cNvPr id="72" name="TextBox 71">
            <a:extLst>
              <a:ext uri="{FF2B5EF4-FFF2-40B4-BE49-F238E27FC236}">
                <a16:creationId xmlns:a16="http://schemas.microsoft.com/office/drawing/2014/main" id="{9D9A21D8-DA04-65B9-F94B-AE9D31547DD3}"/>
              </a:ext>
            </a:extLst>
          </p:cNvPr>
          <p:cNvSpPr txBox="1"/>
          <p:nvPr/>
        </p:nvSpPr>
        <p:spPr>
          <a:xfrm>
            <a:off x="4116317" y="5761286"/>
            <a:ext cx="3679826" cy="307777"/>
          </a:xfrm>
          <a:prstGeom prst="rect">
            <a:avLst/>
          </a:prstGeom>
          <a:noFill/>
        </p:spPr>
        <p:txBody>
          <a:bodyPr wrap="square" rtlCol="0">
            <a:spAutoFit/>
          </a:bodyPr>
          <a:lstStyle/>
          <a:p>
            <a:pPr algn="ctr"/>
            <a:r>
              <a:rPr lang="en-US" sz="1400" b="1" dirty="0">
                <a:solidFill>
                  <a:schemeClr val="accent4"/>
                </a:solidFill>
              </a:rPr>
              <a:t>Banking, Technology &amp; Interfaces</a:t>
            </a:r>
            <a:endParaRPr lang="en-GB" sz="1200" dirty="0"/>
          </a:p>
        </p:txBody>
      </p:sp>
      <p:sp>
        <p:nvSpPr>
          <p:cNvPr id="73" name="TextBox 72">
            <a:extLst>
              <a:ext uri="{FF2B5EF4-FFF2-40B4-BE49-F238E27FC236}">
                <a16:creationId xmlns:a16="http://schemas.microsoft.com/office/drawing/2014/main" id="{B8AEC792-92FB-EE15-8D6F-E5C27DA466A6}"/>
              </a:ext>
            </a:extLst>
          </p:cNvPr>
          <p:cNvSpPr txBox="1"/>
          <p:nvPr/>
        </p:nvSpPr>
        <p:spPr>
          <a:xfrm rot="5400000">
            <a:off x="6645662" y="3607603"/>
            <a:ext cx="2579036" cy="307777"/>
          </a:xfrm>
          <a:prstGeom prst="rect">
            <a:avLst/>
          </a:prstGeom>
          <a:noFill/>
        </p:spPr>
        <p:txBody>
          <a:bodyPr wrap="square" rtlCol="0">
            <a:spAutoFit/>
          </a:bodyPr>
          <a:lstStyle/>
          <a:p>
            <a:pPr algn="ctr"/>
            <a:r>
              <a:rPr lang="en-US" sz="1400" b="1" dirty="0">
                <a:solidFill>
                  <a:schemeClr val="accent4"/>
                </a:solidFill>
              </a:rPr>
              <a:t>Report &amp; Monitor</a:t>
            </a:r>
            <a:endParaRPr lang="en-GB" sz="1200" dirty="0"/>
          </a:p>
        </p:txBody>
      </p:sp>
      <p:pic>
        <p:nvPicPr>
          <p:cNvPr id="75" name="Picture 74">
            <a:extLst>
              <a:ext uri="{FF2B5EF4-FFF2-40B4-BE49-F238E27FC236}">
                <a16:creationId xmlns:a16="http://schemas.microsoft.com/office/drawing/2014/main" id="{362D8C5C-9CE1-7C08-E9FE-6140C5B7E3EC}"/>
              </a:ext>
            </a:extLst>
          </p:cNvPr>
          <p:cNvPicPr>
            <a:picLocks noChangeAspect="1"/>
          </p:cNvPicPr>
          <p:nvPr/>
        </p:nvPicPr>
        <p:blipFill rotWithShape="1">
          <a:blip r:embed="rId2"/>
          <a:srcRect l="20218" t="4697" r="22308" b="5009"/>
          <a:stretch/>
        </p:blipFill>
        <p:spPr>
          <a:xfrm>
            <a:off x="3964845" y="1842108"/>
            <a:ext cx="3805897" cy="3999652"/>
          </a:xfrm>
          <a:prstGeom prst="rect">
            <a:avLst/>
          </a:prstGeom>
        </p:spPr>
      </p:pic>
    </p:spTree>
    <p:extLst>
      <p:ext uri="{BB962C8B-B14F-4D97-AF65-F5344CB8AC3E}">
        <p14:creationId xmlns:p14="http://schemas.microsoft.com/office/powerpoint/2010/main" val="35750385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AD3F46-5EFE-F847-C95E-6B6AE50AA958}"/>
              </a:ext>
            </a:extLst>
          </p:cNvPr>
          <p:cNvSpPr>
            <a:spLocks noGrp="1"/>
          </p:cNvSpPr>
          <p:nvPr>
            <p:ph type="title"/>
          </p:nvPr>
        </p:nvSpPr>
        <p:spPr/>
        <p:txBody>
          <a:bodyPr/>
          <a:lstStyle/>
          <a:p>
            <a:r>
              <a:rPr lang="en-US" dirty="0"/>
              <a:t>What is the right Treasury Framework</a:t>
            </a:r>
            <a:endParaRPr lang="en-GB" dirty="0"/>
          </a:p>
        </p:txBody>
      </p:sp>
    </p:spTree>
    <p:extLst>
      <p:ext uri="{BB962C8B-B14F-4D97-AF65-F5344CB8AC3E}">
        <p14:creationId xmlns:p14="http://schemas.microsoft.com/office/powerpoint/2010/main" val="11548919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DEE90A3-52B6-4C97-863E-400554276E20}"/>
              </a:ext>
            </a:extLst>
          </p:cNvPr>
          <p:cNvSpPr/>
          <p:nvPr/>
        </p:nvSpPr>
        <p:spPr bwMode="auto">
          <a:xfrm>
            <a:off x="8961914" y="2894087"/>
            <a:ext cx="1188720" cy="988451"/>
          </a:xfrm>
          <a:prstGeom prst="rect">
            <a:avLst/>
          </a:prstGeom>
          <a:solidFill>
            <a:schemeClr val="bg1"/>
          </a:solidFill>
          <a:ln w="63500" cap="flat" cmpd="sng" algn="ctr">
            <a:solidFill>
              <a:srgbClr val="3F9C35"/>
            </a:solid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ctr" defTabSz="1042922">
              <a:spcBef>
                <a:spcPct val="40000"/>
              </a:spcBef>
              <a:spcAft>
                <a:spcPct val="40000"/>
              </a:spcAft>
            </a:pPr>
            <a:r>
              <a:rPr lang="en-HK" sz="1200" i="1" dirty="0">
                <a:solidFill>
                  <a:srgbClr val="3F9C35"/>
                </a:solidFill>
                <a:cs typeface="Calibri" pitchFamily="34" charset="0"/>
              </a:rPr>
              <a:t>Investors, Treasury Service Providers</a:t>
            </a:r>
          </a:p>
        </p:txBody>
      </p:sp>
      <p:sp>
        <p:nvSpPr>
          <p:cNvPr id="45" name="Rectangle 44">
            <a:extLst>
              <a:ext uri="{FF2B5EF4-FFF2-40B4-BE49-F238E27FC236}">
                <a16:creationId xmlns:a16="http://schemas.microsoft.com/office/drawing/2014/main" id="{674ADC78-AD02-48C5-B618-421AB92A9953}"/>
              </a:ext>
            </a:extLst>
          </p:cNvPr>
          <p:cNvSpPr/>
          <p:nvPr/>
        </p:nvSpPr>
        <p:spPr bwMode="auto">
          <a:xfrm>
            <a:off x="8941018" y="1662726"/>
            <a:ext cx="1188720" cy="988450"/>
          </a:xfrm>
          <a:prstGeom prst="rect">
            <a:avLst/>
          </a:prstGeom>
          <a:solidFill>
            <a:schemeClr val="bg1"/>
          </a:solidFill>
          <a:ln w="63500" cap="flat" cmpd="sng" algn="ctr">
            <a:solidFill>
              <a:srgbClr val="3F9C35"/>
            </a:solid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ctr" defTabSz="1042922">
              <a:spcBef>
                <a:spcPct val="40000"/>
              </a:spcBef>
              <a:spcAft>
                <a:spcPct val="40000"/>
              </a:spcAft>
            </a:pPr>
            <a:r>
              <a:rPr lang="en-HK" sz="1200" i="1" dirty="0">
                <a:solidFill>
                  <a:srgbClr val="3F9C35"/>
                </a:solidFill>
                <a:latin typeface="+mj-lt"/>
                <a:cs typeface="Calibri" pitchFamily="34" charset="0"/>
              </a:rPr>
              <a:t>Banks</a:t>
            </a:r>
            <a:endParaRPr lang="en-HK" sz="1200" i="1" dirty="0">
              <a:solidFill>
                <a:srgbClr val="FF0000"/>
              </a:solidFill>
              <a:latin typeface="+mj-lt"/>
              <a:cs typeface="Calibri" pitchFamily="34" charset="0"/>
            </a:endParaRPr>
          </a:p>
        </p:txBody>
      </p:sp>
      <p:graphicFrame>
        <p:nvGraphicFramePr>
          <p:cNvPr id="46" name="Diagram 45">
            <a:extLst>
              <a:ext uri="{FF2B5EF4-FFF2-40B4-BE49-F238E27FC236}">
                <a16:creationId xmlns:a16="http://schemas.microsoft.com/office/drawing/2014/main" id="{9D4EE370-2D17-408C-8DC9-0DFF3ADC8E0A}"/>
              </a:ext>
            </a:extLst>
          </p:cNvPr>
          <p:cNvGraphicFramePr/>
          <p:nvPr/>
        </p:nvGraphicFramePr>
        <p:xfrm>
          <a:off x="3794234" y="1232448"/>
          <a:ext cx="4024414" cy="3141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7" name="Oval 46">
            <a:extLst>
              <a:ext uri="{FF2B5EF4-FFF2-40B4-BE49-F238E27FC236}">
                <a16:creationId xmlns:a16="http://schemas.microsoft.com/office/drawing/2014/main" id="{15C35F0B-1AA9-425F-9ED7-91009A7B1FA3}"/>
              </a:ext>
            </a:extLst>
          </p:cNvPr>
          <p:cNvSpPr/>
          <p:nvPr/>
        </p:nvSpPr>
        <p:spPr bwMode="auto">
          <a:xfrm>
            <a:off x="5357521" y="2334769"/>
            <a:ext cx="892300" cy="774708"/>
          </a:xfrm>
          <a:prstGeom prst="ellipse">
            <a:avLst/>
          </a:prstGeom>
          <a:solidFill>
            <a:schemeClr val="bg1"/>
          </a:solidFill>
          <a:ln w="57150" cap="flat" cmpd="sng" algn="ctr">
            <a:solidFill>
              <a:srgbClr val="009FDA"/>
            </a:solid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ctr" defTabSz="1042922"/>
            <a:r>
              <a:rPr lang="en-HK" sz="900" i="1" dirty="0"/>
              <a:t>In-house Bank</a:t>
            </a:r>
          </a:p>
        </p:txBody>
      </p:sp>
      <p:sp>
        <p:nvSpPr>
          <p:cNvPr id="48" name="Left Arrow 97">
            <a:extLst>
              <a:ext uri="{FF2B5EF4-FFF2-40B4-BE49-F238E27FC236}">
                <a16:creationId xmlns:a16="http://schemas.microsoft.com/office/drawing/2014/main" id="{CCC29F84-0CEC-41EF-9620-D96B2015CA84}"/>
              </a:ext>
            </a:extLst>
          </p:cNvPr>
          <p:cNvSpPr/>
          <p:nvPr/>
        </p:nvSpPr>
        <p:spPr bwMode="auto">
          <a:xfrm>
            <a:off x="2788879" y="2677463"/>
            <a:ext cx="1188720" cy="365760"/>
          </a:xfrm>
          <a:prstGeom prst="leftArrow">
            <a:avLst/>
          </a:prstGeom>
          <a:solidFill>
            <a:srgbClr val="0075B0"/>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ctr" defTabSz="1042922">
              <a:spcBef>
                <a:spcPct val="40000"/>
              </a:spcBef>
              <a:spcAft>
                <a:spcPct val="40000"/>
              </a:spcAft>
            </a:pPr>
            <a:endParaRPr lang="en-HK" sz="1200" dirty="0"/>
          </a:p>
        </p:txBody>
      </p:sp>
      <p:sp>
        <p:nvSpPr>
          <p:cNvPr id="49" name="Left Arrow 104">
            <a:extLst>
              <a:ext uri="{FF2B5EF4-FFF2-40B4-BE49-F238E27FC236}">
                <a16:creationId xmlns:a16="http://schemas.microsoft.com/office/drawing/2014/main" id="{D9750161-5029-4427-AD80-B0BF3011FD99}"/>
              </a:ext>
            </a:extLst>
          </p:cNvPr>
          <p:cNvSpPr/>
          <p:nvPr/>
        </p:nvSpPr>
        <p:spPr bwMode="auto">
          <a:xfrm>
            <a:off x="7445933" y="2620071"/>
            <a:ext cx="1188720" cy="365760"/>
          </a:xfrm>
          <a:prstGeom prst="leftArrow">
            <a:avLst/>
          </a:prstGeom>
          <a:solidFill>
            <a:srgbClr val="3F9C35"/>
          </a:solidFill>
          <a:ln w="9525" cap="flat" cmpd="sng" algn="ctr">
            <a:no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ctr" defTabSz="1042922">
              <a:spcBef>
                <a:spcPct val="40000"/>
              </a:spcBef>
              <a:spcAft>
                <a:spcPct val="40000"/>
              </a:spcAft>
            </a:pPr>
            <a:endParaRPr lang="en-HK" sz="1200" dirty="0"/>
          </a:p>
        </p:txBody>
      </p:sp>
      <p:sp>
        <p:nvSpPr>
          <p:cNvPr id="50" name="TextBox 49">
            <a:extLst>
              <a:ext uri="{FF2B5EF4-FFF2-40B4-BE49-F238E27FC236}">
                <a16:creationId xmlns:a16="http://schemas.microsoft.com/office/drawing/2014/main" id="{36A6EB87-B250-4B8F-864A-6D168D6CF861}"/>
              </a:ext>
            </a:extLst>
          </p:cNvPr>
          <p:cNvSpPr txBox="1"/>
          <p:nvPr/>
        </p:nvSpPr>
        <p:spPr>
          <a:xfrm>
            <a:off x="2712682" y="2392160"/>
            <a:ext cx="1485901" cy="276999"/>
          </a:xfrm>
          <a:prstGeom prst="rect">
            <a:avLst/>
          </a:prstGeom>
          <a:noFill/>
        </p:spPr>
        <p:txBody>
          <a:bodyPr wrap="square" lIns="91434" tIns="45718" rIns="91434" bIns="45718" rtlCol="0">
            <a:spAutoFit/>
          </a:bodyPr>
          <a:lstStyle/>
          <a:p>
            <a:pPr algn="ctr"/>
            <a:r>
              <a:rPr lang="en-HK" sz="1200" i="1" dirty="0">
                <a:solidFill>
                  <a:srgbClr val="005C84"/>
                </a:solidFill>
                <a:latin typeface="+mj-lt"/>
                <a:cs typeface="Calibri" pitchFamily="34" charset="0"/>
              </a:rPr>
              <a:t>Provide Services</a:t>
            </a:r>
          </a:p>
        </p:txBody>
      </p:sp>
      <p:sp>
        <p:nvSpPr>
          <p:cNvPr id="51" name="TextBox 50">
            <a:extLst>
              <a:ext uri="{FF2B5EF4-FFF2-40B4-BE49-F238E27FC236}">
                <a16:creationId xmlns:a16="http://schemas.microsoft.com/office/drawing/2014/main" id="{7F51ECE5-C4D7-40F4-B083-8548AC856226}"/>
              </a:ext>
            </a:extLst>
          </p:cNvPr>
          <p:cNvSpPr txBox="1"/>
          <p:nvPr/>
        </p:nvSpPr>
        <p:spPr>
          <a:xfrm>
            <a:off x="7183794" y="2156951"/>
            <a:ext cx="1716406" cy="461661"/>
          </a:xfrm>
          <a:prstGeom prst="rect">
            <a:avLst/>
          </a:prstGeom>
          <a:noFill/>
        </p:spPr>
        <p:txBody>
          <a:bodyPr wrap="square" lIns="91434" tIns="45718" rIns="91434" bIns="45718" rtlCol="0">
            <a:spAutoFit/>
          </a:bodyPr>
          <a:lstStyle/>
          <a:p>
            <a:pPr algn="ctr"/>
            <a:r>
              <a:rPr lang="en-HK" sz="1200" i="1" dirty="0">
                <a:solidFill>
                  <a:srgbClr val="3F9C35"/>
                </a:solidFill>
                <a:latin typeface="+mj-lt"/>
                <a:cs typeface="Calibri" pitchFamily="34" charset="0"/>
              </a:rPr>
              <a:t>Source Services/Funding </a:t>
            </a:r>
          </a:p>
        </p:txBody>
      </p:sp>
      <p:sp>
        <p:nvSpPr>
          <p:cNvPr id="52" name="Rectangle 51">
            <a:extLst>
              <a:ext uri="{FF2B5EF4-FFF2-40B4-BE49-F238E27FC236}">
                <a16:creationId xmlns:a16="http://schemas.microsoft.com/office/drawing/2014/main" id="{29DD8598-43AF-4995-9748-685483F655D1}"/>
              </a:ext>
            </a:extLst>
          </p:cNvPr>
          <p:cNvSpPr/>
          <p:nvPr/>
        </p:nvSpPr>
        <p:spPr bwMode="auto">
          <a:xfrm>
            <a:off x="1343361" y="2392159"/>
            <a:ext cx="1186770" cy="1041091"/>
          </a:xfrm>
          <a:prstGeom prst="rect">
            <a:avLst/>
          </a:prstGeom>
          <a:solidFill>
            <a:schemeClr val="bg1"/>
          </a:solidFill>
          <a:ln w="63500" cap="flat" cmpd="sng" algn="ctr">
            <a:solidFill>
              <a:srgbClr val="0075B0"/>
            </a:solid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ctr" defTabSz="1042922">
              <a:spcBef>
                <a:spcPct val="40000"/>
              </a:spcBef>
              <a:spcAft>
                <a:spcPct val="40000"/>
              </a:spcAft>
            </a:pPr>
            <a:r>
              <a:rPr lang="en-HK" sz="1200" i="1" dirty="0">
                <a:solidFill>
                  <a:srgbClr val="005C84"/>
                </a:solidFill>
                <a:latin typeface="+mj-lt"/>
                <a:cs typeface="Calibri" pitchFamily="34" charset="0"/>
              </a:rPr>
              <a:t>Operating companies</a:t>
            </a:r>
          </a:p>
        </p:txBody>
      </p:sp>
      <p:sp>
        <p:nvSpPr>
          <p:cNvPr id="56" name="TextBox 55">
            <a:extLst>
              <a:ext uri="{FF2B5EF4-FFF2-40B4-BE49-F238E27FC236}">
                <a16:creationId xmlns:a16="http://schemas.microsoft.com/office/drawing/2014/main" id="{D81A349E-4436-4B6E-BB73-34FFD3EC4510}"/>
              </a:ext>
            </a:extLst>
          </p:cNvPr>
          <p:cNvSpPr txBox="1"/>
          <p:nvPr/>
        </p:nvSpPr>
        <p:spPr>
          <a:xfrm>
            <a:off x="6204562" y="4293354"/>
            <a:ext cx="4817690" cy="2052550"/>
          </a:xfrm>
          <a:prstGeom prst="rect">
            <a:avLst/>
          </a:prstGeom>
          <a:solidFill>
            <a:srgbClr val="EDFFE7"/>
          </a:solidFill>
        </p:spPr>
        <p:txBody>
          <a:bodyPr wrap="square">
            <a:spAutoFit/>
          </a:bodyPr>
          <a:lstStyle/>
          <a:p>
            <a:pPr>
              <a:lnSpc>
                <a:spcPct val="107000"/>
              </a:lnSpc>
            </a:pPr>
            <a:r>
              <a:rPr lang="en-GB" sz="1600" b="1" dirty="0">
                <a:latin typeface="+mn-lt"/>
                <a:ea typeface="Calibri" panose="020F0502020204030204" pitchFamily="34" charset="0"/>
                <a:cs typeface="Arial" panose="020B0604020202020204" pitchFamily="34" charset="0"/>
              </a:rPr>
              <a:t>Four Quadrants of Success</a:t>
            </a:r>
            <a:r>
              <a:rPr lang="en-GB" sz="1600" dirty="0">
                <a:latin typeface="+mn-lt"/>
                <a:ea typeface="Calibri" panose="020F0502020204030204" pitchFamily="34" charset="0"/>
                <a:cs typeface="Arial" panose="020B0604020202020204" pitchFamily="34" charset="0"/>
              </a:rPr>
              <a:t>:</a:t>
            </a:r>
          </a:p>
          <a:p>
            <a:pPr marL="228600" indent="-228600">
              <a:lnSpc>
                <a:spcPct val="107000"/>
              </a:lnSpc>
              <a:buFont typeface="Arial" panose="020B0604020202020204" pitchFamily="34" charset="0"/>
              <a:buChar char="•"/>
            </a:pPr>
            <a:r>
              <a:rPr lang="en-GB" sz="1300" dirty="0">
                <a:latin typeface="+mn-lt"/>
                <a:ea typeface="Calibri" panose="020F0502020204030204" pitchFamily="34" charset="0"/>
                <a:cs typeface="Arial" panose="020B0604020202020204" pitchFamily="34" charset="0"/>
              </a:rPr>
              <a:t>Netting of </a:t>
            </a:r>
            <a:r>
              <a:rPr lang="en-GB" sz="1300" b="1" dirty="0">
                <a:latin typeface="+mn-lt"/>
                <a:ea typeface="Calibri" panose="020F0502020204030204" pitchFamily="34" charset="0"/>
                <a:cs typeface="Arial" panose="020B0604020202020204" pitchFamily="34" charset="0"/>
              </a:rPr>
              <a:t>internal liquidity </a:t>
            </a:r>
            <a:r>
              <a:rPr lang="en-GB" sz="1300" dirty="0">
                <a:latin typeface="+mn-lt"/>
                <a:ea typeface="Calibri" panose="020F0502020204030204" pitchFamily="34" charset="0"/>
                <a:cs typeface="Arial" panose="020B0604020202020204" pitchFamily="34" charset="0"/>
              </a:rPr>
              <a:t>to minimise debt cost</a:t>
            </a:r>
            <a:r>
              <a:rPr lang="en-GB" sz="1300" dirty="0">
                <a:ea typeface="Calibri" panose="020F0502020204030204" pitchFamily="34" charset="0"/>
                <a:cs typeface="Arial" panose="020B0604020202020204" pitchFamily="34" charset="0"/>
              </a:rPr>
              <a:t> by recycling internal cash through intra-group financing</a:t>
            </a:r>
            <a:endParaRPr lang="en-GB" sz="1300" dirty="0">
              <a:latin typeface="+mn-lt"/>
              <a:ea typeface="Calibri" panose="020F0502020204030204" pitchFamily="34" charset="0"/>
              <a:cs typeface="Arial" panose="020B0604020202020204" pitchFamily="34" charset="0"/>
            </a:endParaRPr>
          </a:p>
          <a:p>
            <a:pPr marL="228600" indent="-228600">
              <a:lnSpc>
                <a:spcPct val="107000"/>
              </a:lnSpc>
              <a:buFont typeface="Arial" panose="020B0604020202020204" pitchFamily="34" charset="0"/>
              <a:buChar char="•"/>
            </a:pPr>
            <a:r>
              <a:rPr lang="en-GB" sz="1300" dirty="0">
                <a:latin typeface="+mn-lt"/>
                <a:ea typeface="Calibri" panose="020F0502020204030204" pitchFamily="34" charset="0"/>
                <a:cs typeface="Arial" panose="020B0604020202020204" pitchFamily="34" charset="0"/>
              </a:rPr>
              <a:t>Netting of </a:t>
            </a:r>
            <a:r>
              <a:rPr lang="en-GB" sz="1300" b="1" dirty="0">
                <a:latin typeface="+mn-lt"/>
                <a:ea typeface="Calibri" panose="020F0502020204030204" pitchFamily="34" charset="0"/>
                <a:cs typeface="Arial" panose="020B0604020202020204" pitchFamily="34" charset="0"/>
              </a:rPr>
              <a:t>intra-group payment </a:t>
            </a:r>
            <a:r>
              <a:rPr lang="en-GB" sz="1300" dirty="0">
                <a:latin typeface="+mn-lt"/>
                <a:ea typeface="Calibri" panose="020F0502020204030204" pitchFamily="34" charset="0"/>
                <a:cs typeface="Arial" panose="020B0604020202020204" pitchFamily="34" charset="0"/>
              </a:rPr>
              <a:t>to reduce unnecessary flow, payment cost and FX cost</a:t>
            </a:r>
          </a:p>
          <a:p>
            <a:pPr marL="228600" indent="-228600">
              <a:lnSpc>
                <a:spcPct val="107000"/>
              </a:lnSpc>
              <a:buFont typeface="Arial" panose="020B0604020202020204" pitchFamily="34" charset="0"/>
              <a:buChar char="•"/>
            </a:pPr>
            <a:r>
              <a:rPr lang="en-GB" sz="1300" dirty="0">
                <a:latin typeface="+mn-lt"/>
                <a:ea typeface="Calibri" panose="020F0502020204030204" pitchFamily="34" charset="0"/>
                <a:cs typeface="Arial" panose="020B0604020202020204" pitchFamily="34" charset="0"/>
              </a:rPr>
              <a:t>Netting of </a:t>
            </a:r>
            <a:r>
              <a:rPr lang="en-GB" sz="1300" b="1" dirty="0">
                <a:latin typeface="+mn-lt"/>
                <a:ea typeface="Calibri" panose="020F0502020204030204" pitchFamily="34" charset="0"/>
                <a:cs typeface="Arial" panose="020B0604020202020204" pitchFamily="34" charset="0"/>
              </a:rPr>
              <a:t>external payment </a:t>
            </a:r>
            <a:r>
              <a:rPr lang="en-GB" sz="1300" dirty="0">
                <a:latin typeface="+mn-lt"/>
                <a:ea typeface="Calibri" panose="020F0502020204030204" pitchFamily="34" charset="0"/>
                <a:cs typeface="Arial" panose="020B0604020202020204" pitchFamily="34" charset="0"/>
              </a:rPr>
              <a:t>to cut cash buffer and ach</a:t>
            </a:r>
            <a:r>
              <a:rPr lang="en-GB" sz="1300" dirty="0">
                <a:ea typeface="Calibri" panose="020F0502020204030204" pitchFamily="34" charset="0"/>
                <a:cs typeface="Arial" panose="020B0604020202020204" pitchFamily="34" charset="0"/>
              </a:rPr>
              <a:t>ieve better efficiency</a:t>
            </a:r>
            <a:endParaRPr lang="en-GB" sz="1300" dirty="0">
              <a:latin typeface="+mn-lt"/>
              <a:ea typeface="Calibri" panose="020F0502020204030204" pitchFamily="34" charset="0"/>
              <a:cs typeface="Arial" panose="020B0604020202020204" pitchFamily="34" charset="0"/>
            </a:endParaRPr>
          </a:p>
          <a:p>
            <a:pPr marL="228600" indent="-228600">
              <a:lnSpc>
                <a:spcPct val="107000"/>
              </a:lnSpc>
              <a:buFont typeface="Arial" panose="020B0604020202020204" pitchFamily="34" charset="0"/>
              <a:buChar char="•"/>
            </a:pPr>
            <a:r>
              <a:rPr lang="en-GB" sz="1300" dirty="0">
                <a:latin typeface="+mn-lt"/>
                <a:ea typeface="Calibri" panose="020F0502020204030204" pitchFamily="34" charset="0"/>
                <a:cs typeface="Arial" panose="020B0604020202020204" pitchFamily="34" charset="0"/>
              </a:rPr>
              <a:t>Netting of </a:t>
            </a:r>
            <a:r>
              <a:rPr lang="en-GB" sz="1300" b="1" dirty="0">
                <a:latin typeface="+mn-lt"/>
                <a:ea typeface="Calibri" panose="020F0502020204030204" pitchFamily="34" charset="0"/>
                <a:cs typeface="Arial" panose="020B0604020202020204" pitchFamily="34" charset="0"/>
              </a:rPr>
              <a:t>FX exposure </a:t>
            </a:r>
            <a:r>
              <a:rPr lang="en-GB" sz="1300" dirty="0">
                <a:latin typeface="+mn-lt"/>
                <a:ea typeface="Calibri" panose="020F0502020204030204" pitchFamily="34" charset="0"/>
                <a:cs typeface="Arial" panose="020B0604020202020204" pitchFamily="34" charset="0"/>
              </a:rPr>
              <a:t>to minimise hedging costs</a:t>
            </a:r>
            <a:r>
              <a:rPr lang="en-GB" sz="1300" dirty="0">
                <a:ea typeface="Calibri" panose="020F0502020204030204" pitchFamily="34" charset="0"/>
                <a:cs typeface="Arial" panose="020B0604020202020204" pitchFamily="34" charset="0"/>
              </a:rPr>
              <a:t> using “natural hedging” and notional pooling</a:t>
            </a:r>
          </a:p>
        </p:txBody>
      </p:sp>
      <p:sp>
        <p:nvSpPr>
          <p:cNvPr id="57" name="TextBox 56">
            <a:extLst>
              <a:ext uri="{FF2B5EF4-FFF2-40B4-BE49-F238E27FC236}">
                <a16:creationId xmlns:a16="http://schemas.microsoft.com/office/drawing/2014/main" id="{471EAAB7-CB26-40AB-91DF-4DBA3C712921}"/>
              </a:ext>
            </a:extLst>
          </p:cNvPr>
          <p:cNvSpPr txBox="1"/>
          <p:nvPr/>
        </p:nvSpPr>
        <p:spPr>
          <a:xfrm>
            <a:off x="699192" y="4306342"/>
            <a:ext cx="5446377" cy="2052550"/>
          </a:xfrm>
          <a:prstGeom prst="rect">
            <a:avLst/>
          </a:prstGeom>
          <a:solidFill>
            <a:schemeClr val="accent5">
              <a:lumMod val="20000"/>
              <a:lumOff val="80000"/>
            </a:schemeClr>
          </a:solidFill>
        </p:spPr>
        <p:txBody>
          <a:bodyPr wrap="square">
            <a:spAutoFit/>
          </a:bodyPr>
          <a:lstStyle/>
          <a:p>
            <a:pPr>
              <a:lnSpc>
                <a:spcPct val="107000"/>
              </a:lnSpc>
            </a:pPr>
            <a:r>
              <a:rPr lang="en-GB" sz="1600" b="1" dirty="0">
                <a:latin typeface="+mn-lt"/>
                <a:ea typeface="Calibri" panose="020F0502020204030204" pitchFamily="34" charset="0"/>
                <a:cs typeface="Arial" panose="020B0604020202020204" pitchFamily="34" charset="0"/>
              </a:rPr>
              <a:t>Future Treasury Model Characteristics:</a:t>
            </a:r>
            <a:endParaRPr lang="en-GB" sz="1600" dirty="0">
              <a:latin typeface="+mn-lt"/>
              <a:ea typeface="Calibri" panose="020F0502020204030204" pitchFamily="34" charset="0"/>
              <a:cs typeface="Arial" panose="020B0604020202020204" pitchFamily="34" charset="0"/>
            </a:endParaRPr>
          </a:p>
          <a:p>
            <a:pPr marL="171450" indent="-171450">
              <a:lnSpc>
                <a:spcPct val="107000"/>
              </a:lnSpc>
              <a:buFont typeface="Arial" panose="020B0604020202020204" pitchFamily="34" charset="0"/>
              <a:buChar char="•"/>
            </a:pPr>
            <a:r>
              <a:rPr lang="en-GB" sz="1300" b="1" dirty="0">
                <a:latin typeface="+mn-lt"/>
                <a:ea typeface="Calibri" panose="020F0502020204030204" pitchFamily="34" charset="0"/>
                <a:cs typeface="Arial" panose="020B0604020202020204" pitchFamily="34" charset="0"/>
              </a:rPr>
              <a:t>Zero idle cash </a:t>
            </a:r>
            <a:r>
              <a:rPr lang="en-GB" sz="1300" dirty="0">
                <a:latin typeface="+mn-lt"/>
                <a:ea typeface="Calibri" panose="020F0502020204030204" pitchFamily="34" charset="0"/>
                <a:cs typeface="Arial" panose="020B0604020202020204" pitchFamily="34" charset="0"/>
              </a:rPr>
              <a:t>- </a:t>
            </a:r>
            <a:r>
              <a:rPr lang="en-GB" sz="1300" dirty="0">
                <a:ea typeface="Calibri" panose="020F0502020204030204" pitchFamily="34" charset="0"/>
                <a:cs typeface="Arial" panose="020B0604020202020204" pitchFamily="34" charset="0"/>
              </a:rPr>
              <a:t>just right to lubricate (not flood) the engine, allocate more for</a:t>
            </a:r>
            <a:r>
              <a:rPr lang="en-GB" sz="1300" dirty="0">
                <a:latin typeface="+mn-lt"/>
                <a:ea typeface="Calibri" panose="020F0502020204030204" pitchFamily="34" charset="0"/>
                <a:cs typeface="Arial" panose="020B0604020202020204" pitchFamily="34" charset="0"/>
              </a:rPr>
              <a:t> reserve (for capex and M&amp;A to </a:t>
            </a:r>
            <a:r>
              <a:rPr lang="en-GB" sz="1300" u="sng" dirty="0">
                <a:latin typeface="+mn-lt"/>
                <a:ea typeface="Calibri" panose="020F0502020204030204" pitchFamily="34" charset="0"/>
                <a:cs typeface="Arial" panose="020B0604020202020204" pitchFamily="34" charset="0"/>
              </a:rPr>
              <a:t>grow</a:t>
            </a:r>
            <a:r>
              <a:rPr lang="en-GB" sz="1300" dirty="0">
                <a:latin typeface="+mn-lt"/>
                <a:ea typeface="Calibri" panose="020F0502020204030204" pitchFamily="34" charset="0"/>
                <a:cs typeface="Arial" panose="020B0604020202020204" pitchFamily="34" charset="0"/>
              </a:rPr>
              <a:t>, for inventory to </a:t>
            </a:r>
            <a:r>
              <a:rPr lang="en-GB" sz="1300" u="sng" dirty="0">
                <a:latin typeface="+mn-lt"/>
                <a:ea typeface="Calibri" panose="020F0502020204030204" pitchFamily="34" charset="0"/>
                <a:cs typeface="Arial" panose="020B0604020202020204" pitchFamily="34" charset="0"/>
              </a:rPr>
              <a:t>defend</a:t>
            </a:r>
            <a:r>
              <a:rPr lang="en-GB" sz="1300" dirty="0">
                <a:latin typeface="+mn-lt"/>
                <a:ea typeface="Calibri" panose="020F0502020204030204" pitchFamily="34" charset="0"/>
                <a:cs typeface="Arial" panose="020B0604020202020204" pitchFamily="34" charset="0"/>
              </a:rPr>
              <a:t> and for dividend to </a:t>
            </a:r>
            <a:r>
              <a:rPr lang="en-GB" sz="1300" u="sng" dirty="0">
                <a:latin typeface="+mn-lt"/>
                <a:ea typeface="Calibri" panose="020F0502020204030204" pitchFamily="34" charset="0"/>
                <a:cs typeface="Arial" panose="020B0604020202020204" pitchFamily="34" charset="0"/>
              </a:rPr>
              <a:t>return value to investors</a:t>
            </a:r>
            <a:r>
              <a:rPr lang="en-GB" sz="1300" dirty="0">
                <a:latin typeface="+mn-lt"/>
                <a:ea typeface="Calibri" panose="020F0502020204030204" pitchFamily="34" charset="0"/>
                <a:cs typeface="Arial" panose="020B0604020202020204" pitchFamily="34" charset="0"/>
              </a:rPr>
              <a:t>)</a:t>
            </a:r>
          </a:p>
          <a:p>
            <a:pPr marL="171450" indent="-171450">
              <a:lnSpc>
                <a:spcPct val="107000"/>
              </a:lnSpc>
              <a:buFont typeface="Arial" panose="020B0604020202020204" pitchFamily="34" charset="0"/>
              <a:buChar char="•"/>
            </a:pPr>
            <a:r>
              <a:rPr lang="en-GB" sz="1300" b="1" dirty="0">
                <a:latin typeface="+mn-lt"/>
                <a:ea typeface="Calibri" panose="020F0502020204030204" pitchFamily="34" charset="0"/>
                <a:cs typeface="Arial" panose="020B0604020202020204" pitchFamily="34" charset="0"/>
              </a:rPr>
              <a:t>Liquidity without boundary </a:t>
            </a:r>
            <a:r>
              <a:rPr lang="en-GB" sz="1300" dirty="0">
                <a:latin typeface="+mn-lt"/>
                <a:ea typeface="Calibri" panose="020F0502020204030204" pitchFamily="34" charset="0"/>
                <a:cs typeface="Arial" panose="020B0604020202020204" pitchFamily="34" charset="0"/>
              </a:rPr>
              <a:t>(able to combine the use of domestic and overseas cash)</a:t>
            </a:r>
          </a:p>
          <a:p>
            <a:pPr marL="171450" indent="-171450">
              <a:lnSpc>
                <a:spcPct val="107000"/>
              </a:lnSpc>
              <a:buFont typeface="Arial" panose="020B0604020202020204" pitchFamily="34" charset="0"/>
              <a:buChar char="•"/>
            </a:pPr>
            <a:r>
              <a:rPr lang="en-GB" sz="1300" b="1" dirty="0">
                <a:latin typeface="+mn-lt"/>
                <a:ea typeface="Calibri" panose="020F0502020204030204" pitchFamily="34" charset="0"/>
                <a:cs typeface="Arial" panose="020B0604020202020204" pitchFamily="34" charset="0"/>
              </a:rPr>
              <a:t>Real time Treasury </a:t>
            </a:r>
            <a:r>
              <a:rPr lang="en-GB" sz="1300" dirty="0">
                <a:latin typeface="+mn-lt"/>
                <a:ea typeface="Calibri" panose="020F0502020204030204" pitchFamily="34" charset="0"/>
                <a:cs typeface="Arial" panose="020B0604020202020204" pitchFamily="34" charset="0"/>
              </a:rPr>
              <a:t>(both visibility and movement of cash)</a:t>
            </a:r>
          </a:p>
          <a:p>
            <a:pPr marL="171450" indent="-171450">
              <a:lnSpc>
                <a:spcPct val="107000"/>
              </a:lnSpc>
              <a:buFont typeface="Arial" panose="020B0604020202020204" pitchFamily="34" charset="0"/>
              <a:buChar char="•"/>
            </a:pPr>
            <a:r>
              <a:rPr lang="en-GB" sz="1300" b="1" dirty="0">
                <a:latin typeface="+mn-lt"/>
                <a:ea typeface="Calibri" panose="020F0502020204030204" pitchFamily="34" charset="0"/>
                <a:cs typeface="Arial" panose="020B0604020202020204" pitchFamily="34" charset="0"/>
              </a:rPr>
              <a:t>Data-driven</a:t>
            </a:r>
            <a:r>
              <a:rPr lang="en-GB" sz="1300" b="1" dirty="0">
                <a:ea typeface="Calibri" panose="020F0502020204030204" pitchFamily="34" charset="0"/>
                <a:cs typeface="Arial" panose="020B0604020202020204" pitchFamily="34" charset="0"/>
              </a:rPr>
              <a:t>: </a:t>
            </a:r>
            <a:r>
              <a:rPr lang="en-GB" sz="1300" dirty="0">
                <a:latin typeface="+mn-lt"/>
                <a:ea typeface="Calibri" panose="020F0502020204030204" pitchFamily="34" charset="0"/>
                <a:cs typeface="Arial" panose="020B0604020202020204" pitchFamily="34" charset="0"/>
              </a:rPr>
              <a:t>augmented by technology tools like AI</a:t>
            </a:r>
          </a:p>
          <a:p>
            <a:pPr marL="171450" indent="-171450">
              <a:lnSpc>
                <a:spcPct val="107000"/>
              </a:lnSpc>
              <a:buFont typeface="Arial" panose="020B0604020202020204" pitchFamily="34" charset="0"/>
              <a:buChar char="•"/>
            </a:pPr>
            <a:r>
              <a:rPr lang="en-GB" sz="1300" b="1" dirty="0">
                <a:ea typeface="Calibri" panose="020F0502020204030204" pitchFamily="34" charset="0"/>
                <a:cs typeface="Arial" panose="020B0604020202020204" pitchFamily="34" charset="0"/>
              </a:rPr>
              <a:t>Full payment/liquidity/FX netting</a:t>
            </a:r>
            <a:endParaRPr lang="en-GB" sz="1200" b="1" dirty="0">
              <a:latin typeface="+mn-lt"/>
              <a:ea typeface="Calibri" panose="020F0502020204030204" pitchFamily="34" charset="0"/>
              <a:cs typeface="Arial" panose="020B0604020202020204" pitchFamily="34" charset="0"/>
            </a:endParaRPr>
          </a:p>
        </p:txBody>
      </p:sp>
      <p:sp>
        <p:nvSpPr>
          <p:cNvPr id="15" name="Title 1">
            <a:extLst>
              <a:ext uri="{FF2B5EF4-FFF2-40B4-BE49-F238E27FC236}">
                <a16:creationId xmlns:a16="http://schemas.microsoft.com/office/drawing/2014/main" id="{FAA57184-BB4E-46A9-A232-30C3C7F8377B}"/>
              </a:ext>
            </a:extLst>
          </p:cNvPr>
          <p:cNvSpPr txBox="1">
            <a:spLocks/>
          </p:cNvSpPr>
          <p:nvPr/>
        </p:nvSpPr>
        <p:spPr>
          <a:xfrm>
            <a:off x="615540" y="568272"/>
            <a:ext cx="11067473" cy="718994"/>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HK" sz="2400" dirty="0"/>
              <a:t>Treasury Centre is the tool and platform to achieve best execution</a:t>
            </a:r>
          </a:p>
          <a:p>
            <a:r>
              <a:rPr lang="en-HK" sz="2000" b="0" dirty="0"/>
              <a:t>At the same time, we need to do it well (efficiency) and do it right (compliance)</a:t>
            </a:r>
          </a:p>
        </p:txBody>
      </p:sp>
    </p:spTree>
    <p:custDataLst>
      <p:tags r:id="rId1"/>
    </p:custDataLst>
    <p:extLst>
      <p:ext uri="{BB962C8B-B14F-4D97-AF65-F5344CB8AC3E}">
        <p14:creationId xmlns:p14="http://schemas.microsoft.com/office/powerpoint/2010/main" val="3433225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624417" y="408469"/>
            <a:ext cx="11273933" cy="557436"/>
          </a:xfrm>
        </p:spPr>
        <p:txBody>
          <a:bodyPr/>
          <a:lstStyle/>
          <a:p>
            <a:r>
              <a:rPr lang="en-US" dirty="0"/>
              <a:t>The Building Block of Treasury Centre – Policy, Process, Product and People</a:t>
            </a:r>
            <a:endParaRPr lang="en-GB" dirty="0"/>
          </a:p>
        </p:txBody>
      </p:sp>
      <p:sp>
        <p:nvSpPr>
          <p:cNvPr id="10" name="Rectangle 9"/>
          <p:cNvSpPr/>
          <p:nvPr/>
        </p:nvSpPr>
        <p:spPr>
          <a:xfrm>
            <a:off x="1153482" y="869795"/>
            <a:ext cx="9970054" cy="757429"/>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180000" rIns="180000" bIns="180000" numCol="1" spcCol="1270" anchor="ctr" anchorCtr="0">
            <a:noAutofit/>
          </a:bodyPr>
          <a:lstStyle/>
          <a:p>
            <a:pPr algn="ctr" defTabSz="489814">
              <a:lnSpc>
                <a:spcPct val="90000"/>
              </a:lnSpc>
              <a:spcAft>
                <a:spcPct val="35000"/>
              </a:spcAft>
            </a:pPr>
            <a:r>
              <a:rPr lang="en-US" b="1" dirty="0">
                <a:solidFill>
                  <a:schemeClr val="bg1"/>
                </a:solidFill>
              </a:rPr>
              <a:t>T</a:t>
            </a:r>
            <a:r>
              <a:rPr lang="en-GB" b="1" dirty="0" err="1">
                <a:solidFill>
                  <a:schemeClr val="bg1"/>
                </a:solidFill>
              </a:rPr>
              <a:t>reasury</a:t>
            </a:r>
            <a:r>
              <a:rPr lang="en-GB" b="1" dirty="0">
                <a:solidFill>
                  <a:schemeClr val="bg1"/>
                </a:solidFill>
              </a:rPr>
              <a:t> Centre Design</a:t>
            </a:r>
          </a:p>
          <a:p>
            <a:pPr algn="ctr" defTabSz="489814">
              <a:lnSpc>
                <a:spcPct val="90000"/>
              </a:lnSpc>
              <a:spcAft>
                <a:spcPct val="35000"/>
              </a:spcAft>
            </a:pPr>
            <a:r>
              <a:rPr lang="en-GB" b="1" dirty="0">
                <a:solidFill>
                  <a:schemeClr val="bg1"/>
                </a:solidFill>
              </a:rPr>
              <a:t>Governance (Policy and ALCO) | Organisation (COE) | Process, R&amp;R | Performance KPI</a:t>
            </a:r>
          </a:p>
        </p:txBody>
      </p:sp>
      <p:sp>
        <p:nvSpPr>
          <p:cNvPr id="14" name="Oval 13"/>
          <p:cNvSpPr/>
          <p:nvPr/>
        </p:nvSpPr>
        <p:spPr bwMode="auto">
          <a:xfrm>
            <a:off x="2692685" y="2039873"/>
            <a:ext cx="91440" cy="91440"/>
          </a:xfrm>
          <a:prstGeom prst="ellipse">
            <a:avLst/>
          </a:prstGeom>
          <a:solidFill>
            <a:srgbClr val="939598"/>
          </a:solidFill>
          <a:ln w="19050" cap="flat" cmpd="sng" algn="ctr">
            <a:noFill/>
            <a:prstDash val="solid"/>
            <a:round/>
            <a:headEnd type="none" w="med" len="med"/>
            <a:tailEnd type="none" w="med" len="med"/>
          </a:ln>
          <a:effectLst/>
        </p:spPr>
        <p:txBody>
          <a:bodyPr vert="horz" wrap="square" lIns="91419" tIns="45711" rIns="91419" bIns="45711" numCol="1" rtlCol="0" anchor="t" anchorCtr="0" compatLnSpc="1">
            <a:prstTxWarp prst="textNoShape">
              <a:avLst/>
            </a:prstTxWarp>
          </a:bodyPr>
          <a:lstStyle/>
          <a:p>
            <a:pPr defTabSz="1042745">
              <a:spcBef>
                <a:spcPct val="40000"/>
              </a:spcBef>
              <a:spcAft>
                <a:spcPct val="40000"/>
              </a:spcAft>
            </a:pPr>
            <a:endParaRPr lang="en-GB" sz="1200"/>
          </a:p>
        </p:txBody>
      </p:sp>
      <p:sp>
        <p:nvSpPr>
          <p:cNvPr id="19" name="Oval 18"/>
          <p:cNvSpPr/>
          <p:nvPr/>
        </p:nvSpPr>
        <p:spPr bwMode="auto">
          <a:xfrm>
            <a:off x="6009860" y="2039873"/>
            <a:ext cx="91440" cy="91440"/>
          </a:xfrm>
          <a:prstGeom prst="ellipse">
            <a:avLst/>
          </a:prstGeom>
          <a:solidFill>
            <a:srgbClr val="939598"/>
          </a:solidFill>
          <a:ln w="19050" cap="flat" cmpd="sng" algn="ctr">
            <a:noFill/>
            <a:prstDash val="solid"/>
            <a:round/>
            <a:headEnd type="none" w="med" len="med"/>
            <a:tailEnd type="none" w="med" len="med"/>
          </a:ln>
          <a:effectLst/>
        </p:spPr>
        <p:txBody>
          <a:bodyPr vert="horz" wrap="square" lIns="91419" tIns="45711" rIns="91419" bIns="45711" numCol="1" rtlCol="0" anchor="t" anchorCtr="0" compatLnSpc="1">
            <a:prstTxWarp prst="textNoShape">
              <a:avLst/>
            </a:prstTxWarp>
          </a:bodyPr>
          <a:lstStyle/>
          <a:p>
            <a:pPr defTabSz="1042745">
              <a:spcBef>
                <a:spcPct val="40000"/>
              </a:spcBef>
              <a:spcAft>
                <a:spcPct val="40000"/>
              </a:spcAft>
            </a:pPr>
            <a:endParaRPr lang="en-GB" sz="1200"/>
          </a:p>
        </p:txBody>
      </p:sp>
      <p:cxnSp>
        <p:nvCxnSpPr>
          <p:cNvPr id="39" name="Elbow Connector 5">
            <a:extLst>
              <a:ext uri="{FF2B5EF4-FFF2-40B4-BE49-F238E27FC236}">
                <a16:creationId xmlns:a16="http://schemas.microsoft.com/office/drawing/2014/main" id="{33E757E8-BDF5-4A8D-9C89-D1A64A5680B4}"/>
              </a:ext>
            </a:extLst>
          </p:cNvPr>
          <p:cNvCxnSpPr>
            <a:cxnSpLocks/>
          </p:cNvCxnSpPr>
          <p:nvPr/>
        </p:nvCxnSpPr>
        <p:spPr bwMode="auto">
          <a:xfrm rot="5400000" flipH="1" flipV="1">
            <a:off x="4207571" y="196474"/>
            <a:ext cx="376670" cy="3310128"/>
          </a:xfrm>
          <a:prstGeom prst="bentConnector3">
            <a:avLst>
              <a:gd name="adj1" fmla="val 50000"/>
            </a:avLst>
          </a:prstGeom>
          <a:solidFill>
            <a:srgbClr val="E6E7E8"/>
          </a:solidFill>
          <a:ln w="9525" cap="flat" cmpd="sng" algn="ctr">
            <a:solidFill>
              <a:srgbClr val="A8A9AA"/>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AD85EBE7-A036-4A1D-8F9F-2662945A004D}"/>
              </a:ext>
            </a:extLst>
          </p:cNvPr>
          <p:cNvCxnSpPr>
            <a:cxnSpLocks/>
          </p:cNvCxnSpPr>
          <p:nvPr/>
        </p:nvCxnSpPr>
        <p:spPr>
          <a:xfrm flipV="1">
            <a:off x="6046056" y="1860639"/>
            <a:ext cx="3715" cy="221222"/>
          </a:xfrm>
          <a:prstGeom prst="line">
            <a:avLst/>
          </a:prstGeom>
          <a:solidFill>
            <a:srgbClr val="E6E7E8"/>
          </a:solidFill>
          <a:ln w="9525" cap="flat" cmpd="sng" algn="ctr">
            <a:solidFill>
              <a:srgbClr val="939598"/>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CC7677B9-FEA7-49A8-8A55-86790BA20D25}"/>
              </a:ext>
            </a:extLst>
          </p:cNvPr>
          <p:cNvSpPr/>
          <p:nvPr/>
        </p:nvSpPr>
        <p:spPr bwMode="auto">
          <a:xfrm>
            <a:off x="9490456" y="2027618"/>
            <a:ext cx="91440" cy="91440"/>
          </a:xfrm>
          <a:prstGeom prst="ellipse">
            <a:avLst/>
          </a:prstGeom>
          <a:solidFill>
            <a:srgbClr val="939598"/>
          </a:solidFill>
          <a:ln w="19050" cap="flat" cmpd="sng" algn="ctr">
            <a:noFill/>
            <a:prstDash val="solid"/>
            <a:round/>
            <a:headEnd type="none" w="med" len="med"/>
            <a:tailEnd type="none" w="med" len="med"/>
          </a:ln>
          <a:effectLst/>
        </p:spPr>
        <p:txBody>
          <a:bodyPr vert="horz" wrap="square" lIns="91419" tIns="45711" rIns="91419" bIns="45711" numCol="1" rtlCol="0" anchor="t" anchorCtr="0" compatLnSpc="1">
            <a:prstTxWarp prst="textNoShape">
              <a:avLst/>
            </a:prstTxWarp>
          </a:bodyPr>
          <a:lstStyle/>
          <a:p>
            <a:pPr defTabSz="1042745">
              <a:spcBef>
                <a:spcPct val="40000"/>
              </a:spcBef>
              <a:spcAft>
                <a:spcPct val="40000"/>
              </a:spcAft>
            </a:pPr>
            <a:endParaRPr lang="en-GB" sz="1200"/>
          </a:p>
        </p:txBody>
      </p:sp>
      <p:cxnSp>
        <p:nvCxnSpPr>
          <p:cNvPr id="44" name="Elbow Connector 14">
            <a:extLst>
              <a:ext uri="{FF2B5EF4-FFF2-40B4-BE49-F238E27FC236}">
                <a16:creationId xmlns:a16="http://schemas.microsoft.com/office/drawing/2014/main" id="{6A8A6FA7-D7F3-4788-B10C-E55CD9E20B2B}"/>
              </a:ext>
            </a:extLst>
          </p:cNvPr>
          <p:cNvCxnSpPr>
            <a:cxnSpLocks/>
          </p:cNvCxnSpPr>
          <p:nvPr/>
        </p:nvCxnSpPr>
        <p:spPr bwMode="auto">
          <a:xfrm rot="10800000">
            <a:off x="6049429" y="1851540"/>
            <a:ext cx="3505285" cy="267519"/>
          </a:xfrm>
          <a:prstGeom prst="bentConnector3">
            <a:avLst>
              <a:gd name="adj1" fmla="val 273"/>
            </a:avLst>
          </a:prstGeom>
          <a:solidFill>
            <a:srgbClr val="E6E7E8"/>
          </a:solidFill>
          <a:ln w="9525" cap="flat" cmpd="sng" algn="ctr">
            <a:solidFill>
              <a:srgbClr val="A8A9AA"/>
            </a:solidFill>
            <a:prstDash val="solid"/>
            <a:round/>
            <a:headEnd type="none" w="med" len="med"/>
            <a:tailEnd type="none" w="med" len="med"/>
          </a:ln>
          <a:effectLst/>
        </p:spPr>
      </p:cxnSp>
      <p:graphicFrame>
        <p:nvGraphicFramePr>
          <p:cNvPr id="2" name="Table 3">
            <a:extLst>
              <a:ext uri="{FF2B5EF4-FFF2-40B4-BE49-F238E27FC236}">
                <a16:creationId xmlns:a16="http://schemas.microsoft.com/office/drawing/2014/main" id="{2070D19C-4DA8-4CBB-9935-01189E5D9672}"/>
              </a:ext>
            </a:extLst>
          </p:cNvPr>
          <p:cNvGraphicFramePr>
            <a:graphicFrameLocks noGrp="1"/>
          </p:cNvGraphicFramePr>
          <p:nvPr>
            <p:extLst>
              <p:ext uri="{D42A27DB-BD31-4B8C-83A1-F6EECF244321}">
                <p14:modId xmlns:p14="http://schemas.microsoft.com/office/powerpoint/2010/main" val="3671882699"/>
              </p:ext>
            </p:extLst>
          </p:nvPr>
        </p:nvGraphicFramePr>
        <p:xfrm>
          <a:off x="398834" y="2140593"/>
          <a:ext cx="4085617" cy="3137208"/>
        </p:xfrm>
        <a:graphic>
          <a:graphicData uri="http://schemas.openxmlformats.org/drawingml/2006/table">
            <a:tbl>
              <a:tblPr firstRow="1" bandRow="1">
                <a:tableStyleId>{5C22544A-7EE6-4342-B048-85BDC9FD1C3A}</a:tableStyleId>
              </a:tblPr>
              <a:tblGrid>
                <a:gridCol w="1964684">
                  <a:extLst>
                    <a:ext uri="{9D8B030D-6E8A-4147-A177-3AD203B41FA5}">
                      <a16:colId xmlns:a16="http://schemas.microsoft.com/office/drawing/2014/main" val="1344829162"/>
                    </a:ext>
                  </a:extLst>
                </a:gridCol>
                <a:gridCol w="2120933">
                  <a:extLst>
                    <a:ext uri="{9D8B030D-6E8A-4147-A177-3AD203B41FA5}">
                      <a16:colId xmlns:a16="http://schemas.microsoft.com/office/drawing/2014/main" val="4177309106"/>
                    </a:ext>
                  </a:extLst>
                </a:gridCol>
              </a:tblGrid>
              <a:tr h="322734">
                <a:tc gridSpan="2">
                  <a:txBody>
                    <a:bodyPr/>
                    <a:lstStyle/>
                    <a:p>
                      <a:pPr algn="ctr"/>
                      <a:r>
                        <a:rPr lang="en-US" sz="1400" dirty="0"/>
                        <a:t>Cash and Liquidity Management</a:t>
                      </a:r>
                      <a:endParaRPr lang="en-GB" sz="1400" dirty="0"/>
                    </a:p>
                  </a:txBody>
                  <a:tcPr anchor="ctr">
                    <a:solidFill>
                      <a:schemeClr val="accent4"/>
                    </a:solidFill>
                  </a:tcPr>
                </a:tc>
                <a:tc hMerge="1">
                  <a:txBody>
                    <a:bodyPr/>
                    <a:lstStyle/>
                    <a:p>
                      <a:endParaRPr lang="en-GB" dirty="0"/>
                    </a:p>
                  </a:txBody>
                  <a:tcPr/>
                </a:tc>
                <a:extLst>
                  <a:ext uri="{0D108BD9-81ED-4DB2-BD59-A6C34878D82A}">
                    <a16:rowId xmlns:a16="http://schemas.microsoft.com/office/drawing/2014/main" val="878357632"/>
                  </a:ext>
                </a:extLst>
              </a:tr>
              <a:tr h="322734">
                <a:tc>
                  <a:txBody>
                    <a:bodyPr/>
                    <a:lstStyle/>
                    <a:p>
                      <a:pPr algn="ctr"/>
                      <a:r>
                        <a:rPr lang="en-US" sz="1400" dirty="0"/>
                        <a:t>Roles</a:t>
                      </a:r>
                      <a:endParaRPr lang="en-GB" sz="1400" dirty="0"/>
                    </a:p>
                  </a:txBody>
                  <a:tcPr anchor="ctr">
                    <a:solidFill>
                      <a:schemeClr val="accent4">
                        <a:lumMod val="20000"/>
                        <a:lumOff val="80000"/>
                      </a:schemeClr>
                    </a:solidFill>
                  </a:tcPr>
                </a:tc>
                <a:tc>
                  <a:txBody>
                    <a:bodyPr/>
                    <a:lstStyle/>
                    <a:p>
                      <a:pPr algn="ctr"/>
                      <a:r>
                        <a:rPr lang="en-US" sz="1400" dirty="0"/>
                        <a:t>KPIs</a:t>
                      </a:r>
                      <a:endParaRPr lang="en-GB" sz="1400" dirty="0"/>
                    </a:p>
                  </a:txBody>
                  <a:tcPr anchor="ctr">
                    <a:solidFill>
                      <a:schemeClr val="accent4">
                        <a:lumMod val="20000"/>
                        <a:lumOff val="80000"/>
                      </a:schemeClr>
                    </a:solidFill>
                  </a:tcPr>
                </a:tc>
                <a:extLst>
                  <a:ext uri="{0D108BD9-81ED-4DB2-BD59-A6C34878D82A}">
                    <a16:rowId xmlns:a16="http://schemas.microsoft.com/office/drawing/2014/main" val="3760397124"/>
                  </a:ext>
                </a:extLst>
              </a:tr>
              <a:tr h="2457320">
                <a:tc>
                  <a:txBody>
                    <a:bodyPr/>
                    <a:lstStyle/>
                    <a:p>
                      <a:pPr marL="171450" marR="0" lvl="0" indent="-171450" algn="l" defTabSz="99545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altLang="zh-CN" sz="1050" kern="0" dirty="0">
                          <a:solidFill>
                            <a:schemeClr val="tx1">
                              <a:lumMod val="50000"/>
                            </a:schemeClr>
                          </a:solidFill>
                          <a:latin typeface="Arial" pitchFamily="34" charset="0"/>
                          <a:ea typeface="SimSun" pitchFamily="2" charset="-122"/>
                          <a:cs typeface="Arial" pitchFamily="34" charset="0"/>
                        </a:rPr>
                        <a:t>Payment and collection</a:t>
                      </a:r>
                    </a:p>
                    <a:p>
                      <a:pPr marL="171450" marR="0" lvl="0" indent="-171450" algn="l" defTabSz="99545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altLang="zh-CN" sz="1050" kern="0" dirty="0">
                          <a:solidFill>
                            <a:schemeClr val="tx1"/>
                          </a:solidFill>
                          <a:latin typeface="Arial" pitchFamily="34" charset="0"/>
                          <a:ea typeface="SimSun" pitchFamily="2" charset="-122"/>
                          <a:cs typeface="Arial" pitchFamily="34" charset="0"/>
                        </a:rPr>
                        <a:t>Deploy internal cash to reduce cost of funding</a:t>
                      </a:r>
                    </a:p>
                    <a:p>
                      <a:pPr marL="171450" indent="-171450" defTabSz="995450" fontAlgn="auto">
                        <a:buClr>
                          <a:schemeClr val="accent4"/>
                        </a:buClr>
                        <a:buFont typeface="Wingdings" panose="05000000000000000000" pitchFamily="2" charset="2"/>
                        <a:buChar char="§"/>
                        <a:defRPr/>
                      </a:pPr>
                      <a:r>
                        <a:rPr lang="en-US" altLang="zh-CN" sz="1050" kern="0" dirty="0">
                          <a:solidFill>
                            <a:schemeClr val="tx1"/>
                          </a:solidFill>
                          <a:latin typeface="Arial" pitchFamily="34" charset="0"/>
                          <a:ea typeface="SimSun" pitchFamily="2" charset="-122"/>
                          <a:cs typeface="Arial" pitchFamily="34" charset="0"/>
                        </a:rPr>
                        <a:t>Improve cash conversion cycle</a:t>
                      </a:r>
                    </a:p>
                    <a:p>
                      <a:pPr marL="171450" marR="0" lvl="0" indent="-171450" algn="l" defTabSz="99545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050" kern="0" dirty="0">
                          <a:solidFill>
                            <a:schemeClr val="tx1"/>
                          </a:solidFill>
                        </a:rPr>
                        <a:t>Minimize liquidity risks</a:t>
                      </a:r>
                    </a:p>
                    <a:p>
                      <a:pPr marL="171450" indent="-171450" defTabSz="995450">
                        <a:buClr>
                          <a:schemeClr val="accent4"/>
                        </a:buClr>
                        <a:buFont typeface="Wingdings" panose="05000000000000000000" pitchFamily="2" charset="2"/>
                        <a:buChar char="§"/>
                        <a:defRPr/>
                      </a:pPr>
                      <a:r>
                        <a:rPr lang="en-US" sz="1050" kern="0" dirty="0">
                          <a:solidFill>
                            <a:schemeClr val="tx1"/>
                          </a:solidFill>
                        </a:rPr>
                        <a:t>Simplify cash forecasting and planning</a:t>
                      </a:r>
                    </a:p>
                    <a:p>
                      <a:pPr marL="171450" indent="-171450" defTabSz="995450" fontAlgn="auto">
                        <a:buClr>
                          <a:schemeClr val="accent4"/>
                        </a:buClr>
                        <a:buFont typeface="Wingdings" panose="05000000000000000000" pitchFamily="2" charset="2"/>
                        <a:buChar char="§"/>
                        <a:defRPr/>
                      </a:pPr>
                      <a:r>
                        <a:rPr lang="en-US" altLang="zh-CN" sz="1050" kern="0" dirty="0">
                          <a:solidFill>
                            <a:schemeClr val="tx1"/>
                          </a:solidFill>
                          <a:latin typeface="Arial" pitchFamily="34" charset="0"/>
                          <a:ea typeface="SimSun" pitchFamily="2" charset="-122"/>
                          <a:cs typeface="Arial" pitchFamily="34" charset="0"/>
                        </a:rPr>
                        <a:t>Yield enhancement and cash allocation strategy</a:t>
                      </a:r>
                    </a:p>
                    <a:p>
                      <a:pPr marL="171450" indent="-171450" defTabSz="995450">
                        <a:buClr>
                          <a:schemeClr val="accent4"/>
                        </a:buClr>
                        <a:buFont typeface="Wingdings" panose="05000000000000000000" pitchFamily="2" charset="2"/>
                        <a:buChar char="§"/>
                        <a:defRPr/>
                      </a:pPr>
                      <a:r>
                        <a:rPr lang="en-US" sz="1050" kern="0" dirty="0">
                          <a:solidFill>
                            <a:schemeClr val="tx1"/>
                          </a:solidFill>
                        </a:rPr>
                        <a:t>End-to-end straight through processing from ERP and TMS systems </a:t>
                      </a:r>
                    </a:p>
                    <a:p>
                      <a:pPr marL="171450" indent="-171450" defTabSz="995450">
                        <a:buClr>
                          <a:schemeClr val="accent4"/>
                        </a:buClr>
                        <a:buFont typeface="Wingdings" panose="05000000000000000000" pitchFamily="2" charset="2"/>
                        <a:buChar char="§"/>
                        <a:defRPr/>
                      </a:pPr>
                      <a:r>
                        <a:rPr lang="en-US" sz="1050" kern="0" dirty="0">
                          <a:solidFill>
                            <a:schemeClr val="tx1"/>
                          </a:solidFill>
                        </a:rPr>
                        <a:t>Maintain bank relations on group wide basis</a:t>
                      </a:r>
                    </a:p>
                  </a:txBody>
                  <a:tcPr>
                    <a:solidFill>
                      <a:schemeClr val="bg1">
                        <a:lumMod val="95000"/>
                      </a:schemeClr>
                    </a:solidFill>
                  </a:tcPr>
                </a:tc>
                <a:tc>
                  <a:txBody>
                    <a:bodyPr/>
                    <a:lstStyle/>
                    <a:p>
                      <a:pPr marL="171450" indent="-171450" defTabSz="834826">
                        <a:buClr>
                          <a:schemeClr val="accent4"/>
                        </a:buClr>
                        <a:buFont typeface="Wingdings" panose="05000000000000000000" pitchFamily="2" charset="2"/>
                        <a:buChar char="§"/>
                        <a:defRPr/>
                      </a:pPr>
                      <a:r>
                        <a:rPr lang="en-US" altLang="zh-CN" sz="1050" kern="0" dirty="0">
                          <a:solidFill>
                            <a:schemeClr val="tx1"/>
                          </a:solidFill>
                          <a:latin typeface="Arial" pitchFamily="34" charset="0"/>
                          <a:ea typeface="SimSun" pitchFamily="2" charset="-122"/>
                          <a:cs typeface="Arial" pitchFamily="34" charset="0"/>
                        </a:rPr>
                        <a:t>Level of free cash</a:t>
                      </a:r>
                    </a:p>
                    <a:p>
                      <a:pPr marL="171450" indent="-171450" defTabSz="834826">
                        <a:buClr>
                          <a:schemeClr val="accent4"/>
                        </a:buClr>
                        <a:buFont typeface="Wingdings" panose="05000000000000000000" pitchFamily="2" charset="2"/>
                        <a:buChar char="§"/>
                        <a:defRPr/>
                      </a:pPr>
                      <a:r>
                        <a:rPr lang="en-US" altLang="zh-CN" sz="1050" kern="0" dirty="0">
                          <a:solidFill>
                            <a:schemeClr val="tx1"/>
                          </a:solidFill>
                          <a:latin typeface="Arial" pitchFamily="34" charset="0"/>
                          <a:ea typeface="SimSun" pitchFamily="2" charset="-122"/>
                          <a:cs typeface="Arial" pitchFamily="34" charset="0"/>
                        </a:rPr>
                        <a:t>Amount of working capital released</a:t>
                      </a:r>
                    </a:p>
                    <a:p>
                      <a:pPr marL="171450" indent="-171450" defTabSz="834826">
                        <a:buClr>
                          <a:schemeClr val="accent4"/>
                        </a:buClr>
                        <a:buFont typeface="Wingdings" panose="05000000000000000000" pitchFamily="2" charset="2"/>
                        <a:buChar char="§"/>
                        <a:defRPr/>
                      </a:pPr>
                      <a:r>
                        <a:rPr lang="en-US" altLang="zh-CN" sz="1050" kern="0" dirty="0">
                          <a:solidFill>
                            <a:schemeClr val="tx1"/>
                          </a:solidFill>
                          <a:latin typeface="Arial" pitchFamily="34" charset="0"/>
                          <a:ea typeface="SimSun" pitchFamily="2" charset="-122"/>
                          <a:cs typeface="Arial" pitchFamily="34" charset="0"/>
                        </a:rPr>
                        <a:t>Total pooling balance offset </a:t>
                      </a:r>
                    </a:p>
                    <a:p>
                      <a:pPr marL="171450" indent="-171450" defTabSz="834826">
                        <a:buClr>
                          <a:schemeClr val="accent4"/>
                        </a:buClr>
                        <a:buFont typeface="Wingdings" panose="05000000000000000000" pitchFamily="2" charset="2"/>
                        <a:buChar char="§"/>
                        <a:defRPr/>
                      </a:pPr>
                      <a:r>
                        <a:rPr lang="en-US" altLang="zh-CN" sz="1050" kern="0" dirty="0">
                          <a:solidFill>
                            <a:schemeClr val="tx1"/>
                          </a:solidFill>
                          <a:latin typeface="Arial" pitchFamily="34" charset="0"/>
                          <a:ea typeface="SimSun" pitchFamily="2" charset="-122"/>
                          <a:cs typeface="Arial" pitchFamily="34" charset="0"/>
                        </a:rPr>
                        <a:t>Number of accounts per entity</a:t>
                      </a:r>
                    </a:p>
                    <a:p>
                      <a:pPr marL="171450" indent="-171450" defTabSz="834826">
                        <a:buClr>
                          <a:schemeClr val="accent4"/>
                        </a:buClr>
                        <a:buFont typeface="Wingdings" panose="05000000000000000000" pitchFamily="2" charset="2"/>
                        <a:buChar char="§"/>
                        <a:defRPr/>
                      </a:pPr>
                      <a:r>
                        <a:rPr lang="en-US" altLang="zh-CN" sz="1050" kern="0" dirty="0">
                          <a:solidFill>
                            <a:schemeClr val="tx1"/>
                          </a:solidFill>
                          <a:latin typeface="Arial" pitchFamily="34" charset="0"/>
                          <a:ea typeface="SimSun" pitchFamily="2" charset="-122"/>
                          <a:cs typeface="Arial" pitchFamily="34" charset="0"/>
                        </a:rPr>
                        <a:t>Number of accounts with non-core bank partners</a:t>
                      </a:r>
                    </a:p>
                    <a:p>
                      <a:pPr marL="171450" indent="-171450" defTabSz="834826">
                        <a:buClr>
                          <a:schemeClr val="accent4"/>
                        </a:buClr>
                        <a:buFont typeface="Wingdings" panose="05000000000000000000" pitchFamily="2" charset="2"/>
                        <a:buChar char="§"/>
                        <a:defRPr/>
                      </a:pPr>
                      <a:r>
                        <a:rPr lang="en-US" altLang="zh-CN" sz="1050" kern="0" dirty="0">
                          <a:solidFill>
                            <a:schemeClr val="tx1"/>
                          </a:solidFill>
                          <a:latin typeface="Arial" pitchFamily="34" charset="0"/>
                          <a:ea typeface="SimSun" pitchFamily="2" charset="-122"/>
                          <a:cs typeface="Arial" pitchFamily="34" charset="0"/>
                        </a:rPr>
                        <a:t>Interest yield</a:t>
                      </a:r>
                    </a:p>
                    <a:p>
                      <a:pPr marL="171450" indent="-171450" defTabSz="834826">
                        <a:buClr>
                          <a:schemeClr val="accent4"/>
                        </a:buClr>
                        <a:buFont typeface="Wingdings" panose="05000000000000000000" pitchFamily="2" charset="2"/>
                        <a:buChar char="§"/>
                        <a:defRPr/>
                      </a:pPr>
                      <a:r>
                        <a:rPr lang="en-US" altLang="zh-CN" sz="1050" kern="0" dirty="0">
                          <a:solidFill>
                            <a:schemeClr val="tx1"/>
                          </a:solidFill>
                          <a:latin typeface="Arial" pitchFamily="34" charset="0"/>
                          <a:ea typeface="SimSun" pitchFamily="2" charset="-122"/>
                          <a:cs typeface="Arial" pitchFamily="34" charset="0"/>
                        </a:rPr>
                        <a:t>Overdraft cost</a:t>
                      </a:r>
                    </a:p>
                    <a:p>
                      <a:pPr marL="171450" indent="-171450" defTabSz="834826">
                        <a:buClr>
                          <a:schemeClr val="accent4"/>
                        </a:buClr>
                        <a:buFont typeface="Wingdings" panose="05000000000000000000" pitchFamily="2" charset="2"/>
                        <a:buChar char="§"/>
                        <a:defRPr/>
                      </a:pPr>
                      <a:r>
                        <a:rPr lang="en-US" altLang="zh-CN" sz="1050" kern="0" dirty="0">
                          <a:solidFill>
                            <a:schemeClr val="tx1"/>
                          </a:solidFill>
                          <a:latin typeface="Arial" pitchFamily="34" charset="0"/>
                          <a:ea typeface="SimSun" pitchFamily="2" charset="-122"/>
                          <a:cs typeface="Arial" pitchFamily="34" charset="0"/>
                        </a:rPr>
                        <a:t>Time to reconcile</a:t>
                      </a:r>
                    </a:p>
                    <a:p>
                      <a:pPr marL="171450" indent="-171450" defTabSz="834826">
                        <a:buClr>
                          <a:schemeClr val="accent4"/>
                        </a:buClr>
                        <a:buFont typeface="Wingdings" panose="05000000000000000000" pitchFamily="2" charset="2"/>
                        <a:buChar char="§"/>
                        <a:defRPr/>
                      </a:pPr>
                      <a:r>
                        <a:rPr lang="en-US" altLang="zh-CN" sz="1050" kern="0" dirty="0">
                          <a:solidFill>
                            <a:schemeClr val="tx1"/>
                          </a:solidFill>
                          <a:latin typeface="Arial" pitchFamily="34" charset="0"/>
                          <a:ea typeface="SimSun" pitchFamily="2" charset="-122"/>
                          <a:cs typeface="Arial" pitchFamily="34" charset="0"/>
                        </a:rPr>
                        <a:t>Straight through processing rate</a:t>
                      </a:r>
                    </a:p>
                    <a:p>
                      <a:pPr algn="ctr"/>
                      <a:endParaRPr lang="en-GB" sz="1050" dirty="0">
                        <a:solidFill>
                          <a:schemeClr val="tx1"/>
                        </a:solidFill>
                      </a:endParaRPr>
                    </a:p>
                  </a:txBody>
                  <a:tcPr>
                    <a:solidFill>
                      <a:schemeClr val="bg1">
                        <a:lumMod val="95000"/>
                      </a:schemeClr>
                    </a:solidFill>
                  </a:tcPr>
                </a:tc>
                <a:extLst>
                  <a:ext uri="{0D108BD9-81ED-4DB2-BD59-A6C34878D82A}">
                    <a16:rowId xmlns:a16="http://schemas.microsoft.com/office/drawing/2014/main" val="2080119816"/>
                  </a:ext>
                </a:extLst>
              </a:tr>
            </a:tbl>
          </a:graphicData>
        </a:graphic>
      </p:graphicFrame>
      <p:graphicFrame>
        <p:nvGraphicFramePr>
          <p:cNvPr id="26" name="Table 3">
            <a:extLst>
              <a:ext uri="{FF2B5EF4-FFF2-40B4-BE49-F238E27FC236}">
                <a16:creationId xmlns:a16="http://schemas.microsoft.com/office/drawing/2014/main" id="{69D0B5EE-4584-47E5-9D7B-EF550B703EC4}"/>
              </a:ext>
            </a:extLst>
          </p:cNvPr>
          <p:cNvGraphicFramePr>
            <a:graphicFrameLocks noGrp="1"/>
          </p:cNvGraphicFramePr>
          <p:nvPr>
            <p:extLst>
              <p:ext uri="{D42A27DB-BD31-4B8C-83A1-F6EECF244321}">
                <p14:modId xmlns:p14="http://schemas.microsoft.com/office/powerpoint/2010/main" val="2876019650"/>
              </p:ext>
            </p:extLst>
          </p:nvPr>
        </p:nvGraphicFramePr>
        <p:xfrm>
          <a:off x="4526488" y="2129121"/>
          <a:ext cx="3310130" cy="3149756"/>
        </p:xfrm>
        <a:graphic>
          <a:graphicData uri="http://schemas.openxmlformats.org/drawingml/2006/table">
            <a:tbl>
              <a:tblPr firstRow="1" bandRow="1">
                <a:tableStyleId>{5C22544A-7EE6-4342-B048-85BDC9FD1C3A}</a:tableStyleId>
              </a:tblPr>
              <a:tblGrid>
                <a:gridCol w="1655065">
                  <a:extLst>
                    <a:ext uri="{9D8B030D-6E8A-4147-A177-3AD203B41FA5}">
                      <a16:colId xmlns:a16="http://schemas.microsoft.com/office/drawing/2014/main" val="1344829162"/>
                    </a:ext>
                  </a:extLst>
                </a:gridCol>
                <a:gridCol w="1655065">
                  <a:extLst>
                    <a:ext uri="{9D8B030D-6E8A-4147-A177-3AD203B41FA5}">
                      <a16:colId xmlns:a16="http://schemas.microsoft.com/office/drawing/2014/main" val="4177309106"/>
                    </a:ext>
                  </a:extLst>
                </a:gridCol>
              </a:tblGrid>
              <a:tr h="370888">
                <a:tc gridSpan="2">
                  <a:txBody>
                    <a:bodyPr/>
                    <a:lstStyle/>
                    <a:p>
                      <a:pPr algn="ctr"/>
                      <a:r>
                        <a:rPr lang="en-US" sz="1400" dirty="0"/>
                        <a:t>Treasury Risk Management</a:t>
                      </a:r>
                      <a:endParaRPr lang="en-GB" sz="1400" dirty="0"/>
                    </a:p>
                  </a:txBody>
                  <a:tcPr anchor="ctr">
                    <a:solidFill>
                      <a:schemeClr val="accent2"/>
                    </a:solidFill>
                  </a:tcPr>
                </a:tc>
                <a:tc hMerge="1">
                  <a:txBody>
                    <a:bodyPr/>
                    <a:lstStyle/>
                    <a:p>
                      <a:endParaRPr lang="en-GB" dirty="0"/>
                    </a:p>
                  </a:txBody>
                  <a:tcPr/>
                </a:tc>
                <a:extLst>
                  <a:ext uri="{0D108BD9-81ED-4DB2-BD59-A6C34878D82A}">
                    <a16:rowId xmlns:a16="http://schemas.microsoft.com/office/drawing/2014/main" val="878357632"/>
                  </a:ext>
                </a:extLst>
              </a:tr>
              <a:tr h="340468">
                <a:tc>
                  <a:txBody>
                    <a:bodyPr/>
                    <a:lstStyle/>
                    <a:p>
                      <a:pPr algn="ctr"/>
                      <a:r>
                        <a:rPr lang="en-US" sz="1400" dirty="0"/>
                        <a:t>Roles</a:t>
                      </a:r>
                      <a:endParaRPr lang="en-GB" sz="1400" dirty="0"/>
                    </a:p>
                  </a:txBody>
                  <a:tcPr anchor="ctr">
                    <a:solidFill>
                      <a:srgbClr val="D7F6CC"/>
                    </a:solidFill>
                  </a:tcPr>
                </a:tc>
                <a:tc>
                  <a:txBody>
                    <a:bodyPr/>
                    <a:lstStyle/>
                    <a:p>
                      <a:pPr algn="ctr"/>
                      <a:r>
                        <a:rPr lang="en-US" sz="1400" dirty="0"/>
                        <a:t>KPIs</a:t>
                      </a:r>
                      <a:endParaRPr lang="en-GB" sz="1400" dirty="0"/>
                    </a:p>
                  </a:txBody>
                  <a:tcPr anchor="ctr">
                    <a:solidFill>
                      <a:srgbClr val="D7F6CC"/>
                    </a:solidFill>
                  </a:tcPr>
                </a:tc>
                <a:extLst>
                  <a:ext uri="{0D108BD9-81ED-4DB2-BD59-A6C34878D82A}">
                    <a16:rowId xmlns:a16="http://schemas.microsoft.com/office/drawing/2014/main" val="3760397124"/>
                  </a:ext>
                </a:extLst>
              </a:tr>
              <a:tr h="2114239">
                <a:tc>
                  <a:txBody>
                    <a:bodyPr/>
                    <a:lstStyle/>
                    <a:p>
                      <a:pPr marL="171450" indent="-171450" defTabSz="834826">
                        <a:buClr>
                          <a:schemeClr val="accent2"/>
                        </a:buClr>
                        <a:buFont typeface="Wingdings" panose="05000000000000000000" pitchFamily="2" charset="2"/>
                        <a:buChar char="§"/>
                        <a:defRPr/>
                      </a:pPr>
                      <a:r>
                        <a:rPr lang="en-US" sz="1100" kern="0" dirty="0">
                          <a:solidFill>
                            <a:schemeClr val="tx1"/>
                          </a:solidFill>
                        </a:rPr>
                        <a:t>Manage foreign exchange, interest rate, and commodity risks on a group wide basis to achieve best execution and use natural hedging to reduce hedging cost</a:t>
                      </a:r>
                    </a:p>
                    <a:p>
                      <a:pPr marL="171450" marR="0" lvl="0" indent="-171450" algn="l" defTabSz="834826"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en-US" sz="1100" kern="0" dirty="0">
                          <a:solidFill>
                            <a:schemeClr val="tx1"/>
                          </a:solidFill>
                        </a:rPr>
                        <a:t>Automated trade confirmation and settlement</a:t>
                      </a:r>
                    </a:p>
                  </a:txBody>
                  <a:tcPr>
                    <a:solidFill>
                      <a:schemeClr val="bg1">
                        <a:lumMod val="95000"/>
                      </a:schemeClr>
                    </a:solidFill>
                  </a:tcPr>
                </a:tc>
                <a:tc>
                  <a:txBody>
                    <a:bodyPr/>
                    <a:lstStyle/>
                    <a:p>
                      <a:pPr marL="171450" indent="-171450" defTabSz="834826">
                        <a:buClr>
                          <a:schemeClr val="accent2"/>
                        </a:buClr>
                        <a:buFont typeface="Wingdings" panose="05000000000000000000" pitchFamily="2" charset="2"/>
                        <a:buChar char="§"/>
                        <a:defRPr/>
                      </a:pPr>
                      <a:r>
                        <a:rPr lang="en-US" sz="1100" kern="0" dirty="0"/>
                        <a:t>FX and commodity cost</a:t>
                      </a:r>
                    </a:p>
                    <a:p>
                      <a:pPr marL="171450" indent="-171450" defTabSz="834826">
                        <a:buClr>
                          <a:schemeClr val="accent2"/>
                        </a:buClr>
                        <a:buFont typeface="Wingdings" panose="05000000000000000000" pitchFamily="2" charset="2"/>
                        <a:buChar char="§"/>
                        <a:defRPr/>
                      </a:pPr>
                      <a:r>
                        <a:rPr lang="en-US" sz="1100" kern="0" dirty="0"/>
                        <a:t>Hedge effectiveness </a:t>
                      </a:r>
                      <a:r>
                        <a:rPr lang="en-US" sz="1100" kern="0" dirty="0">
                          <a:solidFill>
                            <a:schemeClr val="tx1"/>
                          </a:solidFill>
                        </a:rPr>
                        <a:t>between actual executed rate vs market rate</a:t>
                      </a:r>
                    </a:p>
                    <a:p>
                      <a:pPr marL="171450" indent="-171450" defTabSz="834826">
                        <a:buClr>
                          <a:schemeClr val="accent2"/>
                        </a:buClr>
                        <a:buFont typeface="Wingdings" panose="05000000000000000000" pitchFamily="2" charset="2"/>
                        <a:buChar char="§"/>
                        <a:defRPr/>
                      </a:pPr>
                      <a:r>
                        <a:rPr lang="en-US" sz="1100" kern="0" dirty="0">
                          <a:solidFill>
                            <a:schemeClr val="tx1"/>
                          </a:solidFill>
                        </a:rPr>
                        <a:t>Rate of automation in confirmation and settlement </a:t>
                      </a:r>
                    </a:p>
                    <a:p>
                      <a:pPr marL="171450" indent="-171450" defTabSz="834826">
                        <a:buClr>
                          <a:schemeClr val="accent2"/>
                        </a:buClr>
                        <a:buFont typeface="Wingdings" panose="05000000000000000000" pitchFamily="2" charset="2"/>
                        <a:buChar char="§"/>
                        <a:defRPr/>
                      </a:pPr>
                      <a:r>
                        <a:rPr lang="en-US" sz="1100" kern="0" dirty="0">
                          <a:solidFill>
                            <a:schemeClr val="tx1"/>
                          </a:solidFill>
                        </a:rPr>
                        <a:t>% exposure eliminated by IHB vs total exposure</a:t>
                      </a:r>
                    </a:p>
                    <a:p>
                      <a:pPr marL="171450" indent="-171450" defTabSz="834826">
                        <a:buClr>
                          <a:schemeClr val="accent2"/>
                        </a:buClr>
                        <a:buFont typeface="Wingdings" panose="05000000000000000000" pitchFamily="2" charset="2"/>
                        <a:buChar char="§"/>
                        <a:defRPr/>
                      </a:pPr>
                      <a:r>
                        <a:rPr lang="en-US" sz="1100" kern="0" dirty="0">
                          <a:solidFill>
                            <a:schemeClr val="tx1"/>
                          </a:solidFill>
                        </a:rPr>
                        <a:t>% VAR reduction on P&amp;L due to FX offset</a:t>
                      </a:r>
                    </a:p>
                  </a:txBody>
                  <a:tcPr>
                    <a:solidFill>
                      <a:schemeClr val="bg1">
                        <a:lumMod val="95000"/>
                      </a:schemeClr>
                    </a:solidFill>
                  </a:tcPr>
                </a:tc>
                <a:extLst>
                  <a:ext uri="{0D108BD9-81ED-4DB2-BD59-A6C34878D82A}">
                    <a16:rowId xmlns:a16="http://schemas.microsoft.com/office/drawing/2014/main" val="2080119816"/>
                  </a:ext>
                </a:extLst>
              </a:tr>
            </a:tbl>
          </a:graphicData>
        </a:graphic>
      </p:graphicFrame>
      <p:graphicFrame>
        <p:nvGraphicFramePr>
          <p:cNvPr id="27" name="Table 3">
            <a:extLst>
              <a:ext uri="{FF2B5EF4-FFF2-40B4-BE49-F238E27FC236}">
                <a16:creationId xmlns:a16="http://schemas.microsoft.com/office/drawing/2014/main" id="{3C91274C-5475-4E16-A636-078E26964522}"/>
              </a:ext>
            </a:extLst>
          </p:cNvPr>
          <p:cNvGraphicFramePr>
            <a:graphicFrameLocks noGrp="1"/>
          </p:cNvGraphicFramePr>
          <p:nvPr>
            <p:extLst>
              <p:ext uri="{D42A27DB-BD31-4B8C-83A1-F6EECF244321}">
                <p14:modId xmlns:p14="http://schemas.microsoft.com/office/powerpoint/2010/main" val="4180704661"/>
              </p:ext>
            </p:extLst>
          </p:nvPr>
        </p:nvGraphicFramePr>
        <p:xfrm>
          <a:off x="7863800" y="2140593"/>
          <a:ext cx="3682932" cy="3102788"/>
        </p:xfrm>
        <a:graphic>
          <a:graphicData uri="http://schemas.openxmlformats.org/drawingml/2006/table">
            <a:tbl>
              <a:tblPr firstRow="1" bandRow="1">
                <a:tableStyleId>{5C22544A-7EE6-4342-B048-85BDC9FD1C3A}</a:tableStyleId>
              </a:tblPr>
              <a:tblGrid>
                <a:gridCol w="2041474">
                  <a:extLst>
                    <a:ext uri="{9D8B030D-6E8A-4147-A177-3AD203B41FA5}">
                      <a16:colId xmlns:a16="http://schemas.microsoft.com/office/drawing/2014/main" val="1344829162"/>
                    </a:ext>
                  </a:extLst>
                </a:gridCol>
                <a:gridCol w="1641458">
                  <a:extLst>
                    <a:ext uri="{9D8B030D-6E8A-4147-A177-3AD203B41FA5}">
                      <a16:colId xmlns:a16="http://schemas.microsoft.com/office/drawing/2014/main" val="4177309106"/>
                    </a:ext>
                  </a:extLst>
                </a:gridCol>
              </a:tblGrid>
              <a:tr h="339960">
                <a:tc gridSpan="2">
                  <a:txBody>
                    <a:bodyPr/>
                    <a:lstStyle/>
                    <a:p>
                      <a:pPr algn="ctr"/>
                      <a:r>
                        <a:rPr lang="en-US" sz="1400" dirty="0"/>
                        <a:t>Financing</a:t>
                      </a:r>
                      <a:endParaRPr lang="en-GB" sz="1400" dirty="0"/>
                    </a:p>
                  </a:txBody>
                  <a:tcPr anchor="ctr">
                    <a:solidFill>
                      <a:schemeClr val="accent5"/>
                    </a:solidFill>
                  </a:tcPr>
                </a:tc>
                <a:tc hMerge="1">
                  <a:txBody>
                    <a:bodyPr/>
                    <a:lstStyle/>
                    <a:p>
                      <a:endParaRPr lang="en-GB" dirty="0"/>
                    </a:p>
                  </a:txBody>
                  <a:tcPr>
                    <a:solidFill>
                      <a:schemeClr val="accent6"/>
                    </a:solidFill>
                  </a:tcPr>
                </a:tc>
                <a:extLst>
                  <a:ext uri="{0D108BD9-81ED-4DB2-BD59-A6C34878D82A}">
                    <a16:rowId xmlns:a16="http://schemas.microsoft.com/office/drawing/2014/main" val="878357632"/>
                  </a:ext>
                </a:extLst>
              </a:tr>
              <a:tr h="408562">
                <a:tc>
                  <a:txBody>
                    <a:bodyPr/>
                    <a:lstStyle/>
                    <a:p>
                      <a:pPr algn="ctr"/>
                      <a:r>
                        <a:rPr lang="en-US" sz="1400" dirty="0"/>
                        <a:t>Roles</a:t>
                      </a:r>
                      <a:endParaRPr lang="en-GB" sz="1400" dirty="0"/>
                    </a:p>
                  </a:txBody>
                  <a:tcPr anchor="ctr">
                    <a:solidFill>
                      <a:schemeClr val="accent5">
                        <a:lumMod val="20000"/>
                        <a:lumOff val="80000"/>
                      </a:schemeClr>
                    </a:solidFill>
                  </a:tcPr>
                </a:tc>
                <a:tc>
                  <a:txBody>
                    <a:bodyPr/>
                    <a:lstStyle/>
                    <a:p>
                      <a:pPr algn="ctr"/>
                      <a:r>
                        <a:rPr lang="en-US" sz="1400" dirty="0"/>
                        <a:t>KPIs</a:t>
                      </a:r>
                      <a:endParaRPr lang="en-GB" sz="1400" dirty="0"/>
                    </a:p>
                  </a:txBody>
                  <a:tcPr anchor="ctr">
                    <a:solidFill>
                      <a:schemeClr val="accent5">
                        <a:lumMod val="20000"/>
                        <a:lumOff val="80000"/>
                      </a:schemeClr>
                    </a:solidFill>
                  </a:tcPr>
                </a:tc>
                <a:extLst>
                  <a:ext uri="{0D108BD9-81ED-4DB2-BD59-A6C34878D82A}">
                    <a16:rowId xmlns:a16="http://schemas.microsoft.com/office/drawing/2014/main" val="3760397124"/>
                  </a:ext>
                </a:extLst>
              </a:tr>
              <a:tr h="2354266">
                <a:tc>
                  <a:txBody>
                    <a:bodyPr/>
                    <a:lstStyle/>
                    <a:p>
                      <a:pPr marL="171450" indent="-171450" defTabSz="834826">
                        <a:buClr>
                          <a:schemeClr val="accent5"/>
                        </a:buClr>
                        <a:buFont typeface="Wingdings" panose="05000000000000000000" pitchFamily="2" charset="2"/>
                        <a:buChar char="§"/>
                        <a:defRPr/>
                      </a:pPr>
                      <a:r>
                        <a:rPr lang="en-US" sz="1100" kern="0" dirty="0">
                          <a:solidFill>
                            <a:schemeClr val="tx1"/>
                          </a:solidFill>
                        </a:rPr>
                        <a:t>Lower financing costs and refinancing risks by leverage group bargaining power and rating</a:t>
                      </a:r>
                    </a:p>
                    <a:p>
                      <a:pPr marL="171450" indent="-171450" defTabSz="834826">
                        <a:buClr>
                          <a:schemeClr val="accent5"/>
                        </a:buClr>
                        <a:buFont typeface="Wingdings" panose="05000000000000000000" pitchFamily="2" charset="2"/>
                        <a:buChar char="§"/>
                        <a:defRPr/>
                      </a:pPr>
                      <a:r>
                        <a:rPr lang="en-US" sz="1100" kern="0" dirty="0">
                          <a:solidFill>
                            <a:schemeClr val="tx1"/>
                          </a:solidFill>
                        </a:rPr>
                        <a:t>Optimize the use of banking facilities</a:t>
                      </a:r>
                    </a:p>
                    <a:p>
                      <a:pPr marL="171450" indent="-171450" defTabSz="834826">
                        <a:buClr>
                          <a:schemeClr val="accent5"/>
                        </a:buClr>
                        <a:buFont typeface="Wingdings" panose="05000000000000000000" pitchFamily="2" charset="2"/>
                        <a:buChar char="§"/>
                        <a:defRPr/>
                      </a:pPr>
                      <a:r>
                        <a:rPr lang="en-US" sz="1100" kern="0" dirty="0">
                          <a:solidFill>
                            <a:schemeClr val="tx1"/>
                          </a:solidFill>
                        </a:rPr>
                        <a:t>Reduce duration mismatch risk and asset/liability management risk as </a:t>
                      </a:r>
                      <a:r>
                        <a:rPr lang="en-US" sz="1100" kern="0" dirty="0"/>
                        <a:t>projects have long payback</a:t>
                      </a:r>
                    </a:p>
                    <a:p>
                      <a:pPr marL="171450" indent="-171450" defTabSz="834826">
                        <a:buClr>
                          <a:schemeClr val="accent5"/>
                        </a:buClr>
                        <a:buFont typeface="Wingdings" panose="05000000000000000000" pitchFamily="2" charset="2"/>
                        <a:buChar char="§"/>
                        <a:defRPr/>
                      </a:pPr>
                      <a:r>
                        <a:rPr lang="en-US" sz="1100" kern="0" dirty="0"/>
                        <a:t>Manage investor and credit rating agency relations</a:t>
                      </a:r>
                      <a:endParaRPr lang="en-GB" sz="1100" dirty="0"/>
                    </a:p>
                  </a:txBody>
                  <a:tcPr>
                    <a:solidFill>
                      <a:schemeClr val="bg1">
                        <a:lumMod val="95000"/>
                      </a:schemeClr>
                    </a:solidFill>
                  </a:tcPr>
                </a:tc>
                <a:tc>
                  <a:txBody>
                    <a:bodyPr/>
                    <a:lstStyle/>
                    <a:p>
                      <a:pPr marL="171450" indent="-171450" defTabSz="834826">
                        <a:buClr>
                          <a:schemeClr val="accent5"/>
                        </a:buClr>
                        <a:buFont typeface="Wingdings" panose="05000000000000000000" pitchFamily="2" charset="2"/>
                        <a:buChar char="§"/>
                        <a:defRPr/>
                      </a:pPr>
                      <a:r>
                        <a:rPr lang="en-US" sz="1100" kern="0" dirty="0">
                          <a:solidFill>
                            <a:schemeClr val="tx1"/>
                          </a:solidFill>
                        </a:rPr>
                        <a:t>Lower borrowing cost</a:t>
                      </a:r>
                    </a:p>
                    <a:p>
                      <a:pPr marL="171450" indent="-171450" defTabSz="834826">
                        <a:buClr>
                          <a:schemeClr val="accent5"/>
                        </a:buClr>
                        <a:buFont typeface="Wingdings" panose="05000000000000000000" pitchFamily="2" charset="2"/>
                        <a:buChar char="§"/>
                        <a:defRPr/>
                      </a:pPr>
                      <a:r>
                        <a:rPr lang="en-US" sz="1100" kern="0" dirty="0">
                          <a:solidFill>
                            <a:schemeClr val="tx1"/>
                          </a:solidFill>
                        </a:rPr>
                        <a:t>Ability to gain visibility into all exposures and to identify available headroom in counter-party usage</a:t>
                      </a:r>
                      <a:endParaRPr lang="en-GB" sz="1100" dirty="0">
                        <a:solidFill>
                          <a:schemeClr val="tx1"/>
                        </a:solidFill>
                      </a:endParaRPr>
                    </a:p>
                  </a:txBody>
                  <a:tcPr>
                    <a:solidFill>
                      <a:schemeClr val="bg1">
                        <a:lumMod val="95000"/>
                      </a:schemeClr>
                    </a:solidFill>
                  </a:tcPr>
                </a:tc>
                <a:extLst>
                  <a:ext uri="{0D108BD9-81ED-4DB2-BD59-A6C34878D82A}">
                    <a16:rowId xmlns:a16="http://schemas.microsoft.com/office/drawing/2014/main" val="2080119816"/>
                  </a:ext>
                </a:extLst>
              </a:tr>
            </a:tbl>
          </a:graphicData>
        </a:graphic>
      </p:graphicFrame>
      <p:sp>
        <p:nvSpPr>
          <p:cNvPr id="4" name="TextBox 3">
            <a:extLst>
              <a:ext uri="{FF2B5EF4-FFF2-40B4-BE49-F238E27FC236}">
                <a16:creationId xmlns:a16="http://schemas.microsoft.com/office/drawing/2014/main" id="{C89BE207-FC22-CFC3-D0CA-F4B1322E6897}"/>
              </a:ext>
            </a:extLst>
          </p:cNvPr>
          <p:cNvSpPr txBox="1"/>
          <p:nvPr/>
        </p:nvSpPr>
        <p:spPr>
          <a:xfrm>
            <a:off x="1849817" y="5420143"/>
            <a:ext cx="8321040" cy="830997"/>
          </a:xfrm>
          <a:prstGeom prst="rect">
            <a:avLst/>
          </a:prstGeom>
          <a:noFill/>
          <a:ln w="38100">
            <a:solidFill>
              <a:schemeClr val="accent1"/>
            </a:solidFill>
          </a:ln>
        </p:spPr>
        <p:txBody>
          <a:bodyPr wrap="square" rtlCol="0">
            <a:spAutoFit/>
          </a:bodyPr>
          <a:lstStyle/>
          <a:p>
            <a:pPr algn="ctr"/>
            <a:r>
              <a:rPr lang="en-US" sz="1600" b="1" dirty="0"/>
              <a:t>Treasury Centre Infrastructure</a:t>
            </a:r>
            <a:r>
              <a:rPr lang="en-US" sz="1600" dirty="0"/>
              <a:t>: </a:t>
            </a:r>
          </a:p>
          <a:p>
            <a:pPr algn="ctr"/>
            <a:r>
              <a:rPr lang="en-US" sz="1600" dirty="0"/>
              <a:t>Compliance (Regulatory, Tax, Accounting) | Technology Platform (TMS/SWIFT/RPA) | Bank Product(s) &amp; Account Structure</a:t>
            </a:r>
            <a:endParaRPr lang="en-GB" sz="1600" dirty="0"/>
          </a:p>
        </p:txBody>
      </p:sp>
    </p:spTree>
    <p:extLst>
      <p:ext uri="{BB962C8B-B14F-4D97-AF65-F5344CB8AC3E}">
        <p14:creationId xmlns:p14="http://schemas.microsoft.com/office/powerpoint/2010/main" val="2503563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48B2BD-A3AE-77CC-9233-FCE68DD5D287}"/>
              </a:ext>
            </a:extLst>
          </p:cNvPr>
          <p:cNvSpPr>
            <a:spLocks noGrp="1"/>
          </p:cNvSpPr>
          <p:nvPr>
            <p:ph type="body" sz="quarter" idx="13"/>
          </p:nvPr>
        </p:nvSpPr>
        <p:spPr>
          <a:xfrm>
            <a:off x="624417" y="764314"/>
            <a:ext cx="11001526" cy="541972"/>
          </a:xfrm>
        </p:spPr>
        <p:txBody>
          <a:bodyPr/>
          <a:lstStyle/>
          <a:p>
            <a:pPr>
              <a:lnSpc>
                <a:spcPct val="100000"/>
              </a:lnSpc>
            </a:pPr>
            <a:r>
              <a:rPr lang="en-US" sz="1600" dirty="0"/>
              <a:t>Treasury Centre performs the role of intra-group financial intermediate or “in-house bank” on four inter-company treasury functions a) liquidity management (LM), b) foreign exchange, c) payment and d) netting.</a:t>
            </a:r>
            <a:endParaRPr lang="en-GB" sz="1600" dirty="0"/>
          </a:p>
          <a:p>
            <a:endParaRPr lang="en-GB" dirty="0"/>
          </a:p>
        </p:txBody>
      </p:sp>
      <p:sp>
        <p:nvSpPr>
          <p:cNvPr id="3" name="Title 2">
            <a:extLst>
              <a:ext uri="{FF2B5EF4-FFF2-40B4-BE49-F238E27FC236}">
                <a16:creationId xmlns:a16="http://schemas.microsoft.com/office/drawing/2014/main" id="{6E8D50DE-4CD7-011E-80DF-E55870F4BFF7}"/>
              </a:ext>
            </a:extLst>
          </p:cNvPr>
          <p:cNvSpPr>
            <a:spLocks noGrp="1"/>
          </p:cNvSpPr>
          <p:nvPr>
            <p:ph type="title"/>
          </p:nvPr>
        </p:nvSpPr>
        <p:spPr>
          <a:xfrm>
            <a:off x="624416" y="375335"/>
            <a:ext cx="11175698" cy="360000"/>
          </a:xfrm>
        </p:spPr>
        <p:txBody>
          <a:bodyPr/>
          <a:lstStyle/>
          <a:p>
            <a:r>
              <a:rPr lang="en-US" dirty="0"/>
              <a:t>The 1</a:t>
            </a:r>
            <a:r>
              <a:rPr lang="en-US" baseline="30000" dirty="0"/>
              <a:t>st</a:t>
            </a:r>
            <a:r>
              <a:rPr lang="en-US" dirty="0"/>
              <a:t> port of call: To arrive at a right cross border pooling structure</a:t>
            </a:r>
            <a:endParaRPr lang="en-GB" dirty="0"/>
          </a:p>
        </p:txBody>
      </p:sp>
      <p:sp>
        <p:nvSpPr>
          <p:cNvPr id="7" name="Rectangle 6">
            <a:extLst>
              <a:ext uri="{FF2B5EF4-FFF2-40B4-BE49-F238E27FC236}">
                <a16:creationId xmlns:a16="http://schemas.microsoft.com/office/drawing/2014/main" id="{86BB9602-0B0C-50C0-3540-DFCDDB24C123}"/>
              </a:ext>
            </a:extLst>
          </p:cNvPr>
          <p:cNvSpPr/>
          <p:nvPr/>
        </p:nvSpPr>
        <p:spPr>
          <a:xfrm>
            <a:off x="4201886" y="1820496"/>
            <a:ext cx="3221948" cy="4343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E1B676-0CDD-2B25-4CB0-754724E46209}"/>
              </a:ext>
            </a:extLst>
          </p:cNvPr>
          <p:cNvSpPr/>
          <p:nvPr/>
        </p:nvSpPr>
        <p:spPr>
          <a:xfrm>
            <a:off x="337232" y="1820496"/>
            <a:ext cx="3614057" cy="4343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AB789F6-6623-DC11-DF30-4023A4844028}"/>
              </a:ext>
            </a:extLst>
          </p:cNvPr>
          <p:cNvSpPr/>
          <p:nvPr/>
        </p:nvSpPr>
        <p:spPr>
          <a:xfrm>
            <a:off x="7630880" y="1822808"/>
            <a:ext cx="3439354" cy="4343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B014811-7E2A-687B-1244-F25A23CA9690}"/>
              </a:ext>
            </a:extLst>
          </p:cNvPr>
          <p:cNvSpPr txBox="1"/>
          <p:nvPr/>
        </p:nvSpPr>
        <p:spPr>
          <a:xfrm>
            <a:off x="1436914" y="1953438"/>
            <a:ext cx="1670650" cy="338554"/>
          </a:xfrm>
          <a:prstGeom prst="rect">
            <a:avLst/>
          </a:prstGeom>
          <a:noFill/>
          <a:ln>
            <a:solidFill>
              <a:schemeClr val="accent1"/>
            </a:solidFill>
          </a:ln>
        </p:spPr>
        <p:txBody>
          <a:bodyPr wrap="none" rtlCol="0">
            <a:spAutoFit/>
          </a:bodyPr>
          <a:lstStyle/>
          <a:p>
            <a:r>
              <a:rPr lang="en-US" sz="1600" dirty="0"/>
              <a:t>LM Structure (1)</a:t>
            </a:r>
            <a:endParaRPr lang="en-GB" sz="1600" dirty="0"/>
          </a:p>
        </p:txBody>
      </p:sp>
      <p:sp>
        <p:nvSpPr>
          <p:cNvPr id="11" name="TextBox 10">
            <a:extLst>
              <a:ext uri="{FF2B5EF4-FFF2-40B4-BE49-F238E27FC236}">
                <a16:creationId xmlns:a16="http://schemas.microsoft.com/office/drawing/2014/main" id="{F6EB8777-F7F7-623F-037F-3672BD0751C7}"/>
              </a:ext>
            </a:extLst>
          </p:cNvPr>
          <p:cNvSpPr txBox="1"/>
          <p:nvPr/>
        </p:nvSpPr>
        <p:spPr>
          <a:xfrm>
            <a:off x="8686753" y="1984615"/>
            <a:ext cx="1670650" cy="338554"/>
          </a:xfrm>
          <a:prstGeom prst="rect">
            <a:avLst/>
          </a:prstGeom>
          <a:noFill/>
          <a:ln>
            <a:solidFill>
              <a:schemeClr val="accent1"/>
            </a:solidFill>
          </a:ln>
        </p:spPr>
        <p:txBody>
          <a:bodyPr wrap="none" rtlCol="0">
            <a:spAutoFit/>
          </a:bodyPr>
          <a:lstStyle/>
          <a:p>
            <a:r>
              <a:rPr lang="en-US" sz="1600" dirty="0"/>
              <a:t>LM Structure (3)</a:t>
            </a:r>
            <a:endParaRPr lang="en-GB" sz="1600" dirty="0"/>
          </a:p>
        </p:txBody>
      </p:sp>
      <p:sp>
        <p:nvSpPr>
          <p:cNvPr id="12" name="TextBox 11">
            <a:extLst>
              <a:ext uri="{FF2B5EF4-FFF2-40B4-BE49-F238E27FC236}">
                <a16:creationId xmlns:a16="http://schemas.microsoft.com/office/drawing/2014/main" id="{DE7B271F-F36B-8F03-942B-3F1F2D8ABDA3}"/>
              </a:ext>
            </a:extLst>
          </p:cNvPr>
          <p:cNvSpPr txBox="1"/>
          <p:nvPr/>
        </p:nvSpPr>
        <p:spPr>
          <a:xfrm>
            <a:off x="5127396" y="1984615"/>
            <a:ext cx="1670650" cy="338554"/>
          </a:xfrm>
          <a:prstGeom prst="rect">
            <a:avLst/>
          </a:prstGeom>
          <a:noFill/>
          <a:ln>
            <a:solidFill>
              <a:schemeClr val="accent1"/>
            </a:solidFill>
          </a:ln>
        </p:spPr>
        <p:txBody>
          <a:bodyPr wrap="none" rtlCol="0">
            <a:spAutoFit/>
          </a:bodyPr>
          <a:lstStyle/>
          <a:p>
            <a:r>
              <a:rPr lang="en-US" sz="1600" dirty="0"/>
              <a:t>LM Structure (2)</a:t>
            </a:r>
            <a:endParaRPr lang="en-GB" sz="1600" dirty="0"/>
          </a:p>
        </p:txBody>
      </p:sp>
      <p:sp>
        <p:nvSpPr>
          <p:cNvPr id="13" name="Rectangle: Rounded Corners 12">
            <a:extLst>
              <a:ext uri="{FF2B5EF4-FFF2-40B4-BE49-F238E27FC236}">
                <a16:creationId xmlns:a16="http://schemas.microsoft.com/office/drawing/2014/main" id="{ECC926E4-F662-0BAB-92FA-0FA2229A5010}"/>
              </a:ext>
            </a:extLst>
          </p:cNvPr>
          <p:cNvSpPr/>
          <p:nvPr/>
        </p:nvSpPr>
        <p:spPr>
          <a:xfrm>
            <a:off x="1524000" y="2623458"/>
            <a:ext cx="1240522" cy="5442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F333E63-4E69-998A-075E-1A76B8547702}"/>
              </a:ext>
            </a:extLst>
          </p:cNvPr>
          <p:cNvSpPr txBox="1"/>
          <p:nvPr/>
        </p:nvSpPr>
        <p:spPr>
          <a:xfrm>
            <a:off x="1773224" y="2685793"/>
            <a:ext cx="654988" cy="369332"/>
          </a:xfrm>
          <a:prstGeom prst="rect">
            <a:avLst/>
          </a:prstGeom>
          <a:noFill/>
        </p:spPr>
        <p:txBody>
          <a:bodyPr wrap="none" rtlCol="0">
            <a:spAutoFit/>
          </a:bodyPr>
          <a:lstStyle/>
          <a:p>
            <a:r>
              <a:rPr lang="en-US" dirty="0"/>
              <a:t>RTC</a:t>
            </a:r>
            <a:endParaRPr lang="en-GB" dirty="0"/>
          </a:p>
        </p:txBody>
      </p:sp>
      <p:cxnSp>
        <p:nvCxnSpPr>
          <p:cNvPr id="16" name="Straight Connector 15">
            <a:extLst>
              <a:ext uri="{FF2B5EF4-FFF2-40B4-BE49-F238E27FC236}">
                <a16:creationId xmlns:a16="http://schemas.microsoft.com/office/drawing/2014/main" id="{AF632B06-154C-4A1F-BD6D-DCE1D518B971}"/>
              </a:ext>
            </a:extLst>
          </p:cNvPr>
          <p:cNvCxnSpPr/>
          <p:nvPr/>
        </p:nvCxnSpPr>
        <p:spPr>
          <a:xfrm>
            <a:off x="919028" y="4024853"/>
            <a:ext cx="2710542" cy="0"/>
          </a:xfrm>
          <a:prstGeom prst="line">
            <a:avLst/>
          </a:prstGeom>
          <a:ln w="381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6AC5D5AF-B98F-F3F0-0BFA-860FD3977211}"/>
              </a:ext>
            </a:extLst>
          </p:cNvPr>
          <p:cNvSpPr/>
          <p:nvPr/>
        </p:nvSpPr>
        <p:spPr>
          <a:xfrm>
            <a:off x="772885" y="4457152"/>
            <a:ext cx="1240522" cy="8877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219918D-A9A9-E746-63F1-C785B5BFBFA3}"/>
              </a:ext>
            </a:extLst>
          </p:cNvPr>
          <p:cNvSpPr txBox="1"/>
          <p:nvPr/>
        </p:nvSpPr>
        <p:spPr>
          <a:xfrm>
            <a:off x="903515" y="4547643"/>
            <a:ext cx="1111491" cy="646331"/>
          </a:xfrm>
          <a:prstGeom prst="rect">
            <a:avLst/>
          </a:prstGeom>
          <a:noFill/>
        </p:spPr>
        <p:txBody>
          <a:bodyPr wrap="square" rtlCol="0">
            <a:spAutoFit/>
          </a:bodyPr>
          <a:lstStyle/>
          <a:p>
            <a:r>
              <a:rPr lang="en-US" dirty="0"/>
              <a:t>Liquidity provider</a:t>
            </a:r>
            <a:endParaRPr lang="en-GB" dirty="0"/>
          </a:p>
        </p:txBody>
      </p:sp>
      <p:sp>
        <p:nvSpPr>
          <p:cNvPr id="22" name="Rectangle: Rounded Corners 21">
            <a:extLst>
              <a:ext uri="{FF2B5EF4-FFF2-40B4-BE49-F238E27FC236}">
                <a16:creationId xmlns:a16="http://schemas.microsoft.com/office/drawing/2014/main" id="{45DAF216-8062-E61E-6E87-2B34832FCAA9}"/>
              </a:ext>
            </a:extLst>
          </p:cNvPr>
          <p:cNvSpPr/>
          <p:nvPr/>
        </p:nvSpPr>
        <p:spPr>
          <a:xfrm>
            <a:off x="2231572" y="4457151"/>
            <a:ext cx="1240522" cy="8877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4D6FC55-B207-0AEB-709E-4FE2B026F976}"/>
              </a:ext>
            </a:extLst>
          </p:cNvPr>
          <p:cNvSpPr txBox="1"/>
          <p:nvPr/>
        </p:nvSpPr>
        <p:spPr>
          <a:xfrm>
            <a:off x="2362202" y="4547642"/>
            <a:ext cx="1111491" cy="646331"/>
          </a:xfrm>
          <a:prstGeom prst="rect">
            <a:avLst/>
          </a:prstGeom>
          <a:noFill/>
        </p:spPr>
        <p:txBody>
          <a:bodyPr wrap="square" rtlCol="0">
            <a:spAutoFit/>
          </a:bodyPr>
          <a:lstStyle/>
          <a:p>
            <a:pPr algn="ctr"/>
            <a:r>
              <a:rPr lang="en-US" dirty="0"/>
              <a:t>Liquidity user</a:t>
            </a:r>
            <a:endParaRPr lang="en-GB" dirty="0"/>
          </a:p>
        </p:txBody>
      </p:sp>
      <p:cxnSp>
        <p:nvCxnSpPr>
          <p:cNvPr id="25" name="Straight Arrow Connector 24">
            <a:extLst>
              <a:ext uri="{FF2B5EF4-FFF2-40B4-BE49-F238E27FC236}">
                <a16:creationId xmlns:a16="http://schemas.microsoft.com/office/drawing/2014/main" id="{9AE0AC80-11EC-7E3D-DB88-58C6D1C06B0E}"/>
              </a:ext>
            </a:extLst>
          </p:cNvPr>
          <p:cNvCxnSpPr>
            <a:stCxn id="18" idx="0"/>
          </p:cNvCxnSpPr>
          <p:nvPr/>
        </p:nvCxnSpPr>
        <p:spPr>
          <a:xfrm flipV="1">
            <a:off x="1393146" y="3167743"/>
            <a:ext cx="380078" cy="128940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C235FC0-F7F9-91A1-70F3-709C2E20798A}"/>
              </a:ext>
            </a:extLst>
          </p:cNvPr>
          <p:cNvCxnSpPr>
            <a:endCxn id="22" idx="0"/>
          </p:cNvCxnSpPr>
          <p:nvPr/>
        </p:nvCxnSpPr>
        <p:spPr>
          <a:xfrm>
            <a:off x="2558143" y="3167743"/>
            <a:ext cx="293690" cy="128940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0B345B0-451C-7868-8B1D-773B255BE1F5}"/>
              </a:ext>
            </a:extLst>
          </p:cNvPr>
          <p:cNvSpPr txBox="1"/>
          <p:nvPr/>
        </p:nvSpPr>
        <p:spPr>
          <a:xfrm>
            <a:off x="1121767" y="5452254"/>
            <a:ext cx="2351926" cy="646331"/>
          </a:xfrm>
          <a:prstGeom prst="rect">
            <a:avLst/>
          </a:prstGeom>
          <a:noFill/>
        </p:spPr>
        <p:txBody>
          <a:bodyPr wrap="none" rtlCol="0">
            <a:spAutoFit/>
          </a:bodyPr>
          <a:lstStyle/>
          <a:p>
            <a:pPr algn="ctr"/>
            <a:r>
              <a:rPr lang="en-US" u="sng" dirty="0"/>
              <a:t>Cross border</a:t>
            </a:r>
          </a:p>
          <a:p>
            <a:pPr algn="ctr"/>
            <a:r>
              <a:rPr lang="en-US" u="sng" dirty="0"/>
              <a:t> intra-group financing</a:t>
            </a:r>
            <a:endParaRPr lang="en-GB" u="sng" dirty="0"/>
          </a:p>
        </p:txBody>
      </p:sp>
      <p:sp>
        <p:nvSpPr>
          <p:cNvPr id="29" name="Rectangle: Rounded Corners 28">
            <a:extLst>
              <a:ext uri="{FF2B5EF4-FFF2-40B4-BE49-F238E27FC236}">
                <a16:creationId xmlns:a16="http://schemas.microsoft.com/office/drawing/2014/main" id="{B6B6367E-0F1B-7BE6-58A0-2DD027EE73DD}"/>
              </a:ext>
            </a:extLst>
          </p:cNvPr>
          <p:cNvSpPr/>
          <p:nvPr/>
        </p:nvSpPr>
        <p:spPr>
          <a:xfrm>
            <a:off x="5203367" y="2590804"/>
            <a:ext cx="1240522" cy="5442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274A50E8-6B5D-0BEC-1988-63E2FBB89F3A}"/>
              </a:ext>
            </a:extLst>
          </p:cNvPr>
          <p:cNvSpPr txBox="1"/>
          <p:nvPr/>
        </p:nvSpPr>
        <p:spPr>
          <a:xfrm>
            <a:off x="5452591" y="2653139"/>
            <a:ext cx="654988" cy="369332"/>
          </a:xfrm>
          <a:prstGeom prst="rect">
            <a:avLst/>
          </a:prstGeom>
          <a:noFill/>
        </p:spPr>
        <p:txBody>
          <a:bodyPr wrap="none" rtlCol="0">
            <a:spAutoFit/>
          </a:bodyPr>
          <a:lstStyle/>
          <a:p>
            <a:r>
              <a:rPr lang="en-US" dirty="0"/>
              <a:t>RTC</a:t>
            </a:r>
            <a:endParaRPr lang="en-GB" dirty="0"/>
          </a:p>
        </p:txBody>
      </p:sp>
      <p:cxnSp>
        <p:nvCxnSpPr>
          <p:cNvPr id="31" name="Straight Connector 30">
            <a:extLst>
              <a:ext uri="{FF2B5EF4-FFF2-40B4-BE49-F238E27FC236}">
                <a16:creationId xmlns:a16="http://schemas.microsoft.com/office/drawing/2014/main" id="{5FE1E336-EFDA-887F-976F-1371DEEEBE75}"/>
              </a:ext>
            </a:extLst>
          </p:cNvPr>
          <p:cNvCxnSpPr/>
          <p:nvPr/>
        </p:nvCxnSpPr>
        <p:spPr>
          <a:xfrm>
            <a:off x="4582882" y="4090169"/>
            <a:ext cx="2710542" cy="0"/>
          </a:xfrm>
          <a:prstGeom prst="line">
            <a:avLst/>
          </a:prstGeom>
          <a:ln w="381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4B87508F-FBC3-B981-9821-2CCF1B713273}"/>
              </a:ext>
            </a:extLst>
          </p:cNvPr>
          <p:cNvSpPr/>
          <p:nvPr/>
        </p:nvSpPr>
        <p:spPr>
          <a:xfrm>
            <a:off x="4452252" y="4424498"/>
            <a:ext cx="1240522" cy="8877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6038E6A0-A8BE-E0DA-1115-2279078A7134}"/>
              </a:ext>
            </a:extLst>
          </p:cNvPr>
          <p:cNvSpPr txBox="1"/>
          <p:nvPr/>
        </p:nvSpPr>
        <p:spPr>
          <a:xfrm>
            <a:off x="4582882" y="4514989"/>
            <a:ext cx="1111491" cy="646331"/>
          </a:xfrm>
          <a:prstGeom prst="rect">
            <a:avLst/>
          </a:prstGeom>
          <a:noFill/>
        </p:spPr>
        <p:txBody>
          <a:bodyPr wrap="square" rtlCol="0">
            <a:spAutoFit/>
          </a:bodyPr>
          <a:lstStyle/>
          <a:p>
            <a:r>
              <a:rPr lang="en-US" dirty="0"/>
              <a:t>Liquidity provider</a:t>
            </a:r>
            <a:endParaRPr lang="en-GB" dirty="0"/>
          </a:p>
        </p:txBody>
      </p:sp>
      <p:sp>
        <p:nvSpPr>
          <p:cNvPr id="34" name="Rectangle: Rounded Corners 33">
            <a:extLst>
              <a:ext uri="{FF2B5EF4-FFF2-40B4-BE49-F238E27FC236}">
                <a16:creationId xmlns:a16="http://schemas.microsoft.com/office/drawing/2014/main" id="{DCDD5B88-457D-C7E8-F186-AFBB21EB9369}"/>
              </a:ext>
            </a:extLst>
          </p:cNvPr>
          <p:cNvSpPr/>
          <p:nvPr/>
        </p:nvSpPr>
        <p:spPr>
          <a:xfrm>
            <a:off x="5910939" y="4424497"/>
            <a:ext cx="1240522" cy="8877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6F9B895F-4CB8-9835-0D8F-C548C4A07BB1}"/>
              </a:ext>
            </a:extLst>
          </p:cNvPr>
          <p:cNvSpPr txBox="1"/>
          <p:nvPr/>
        </p:nvSpPr>
        <p:spPr>
          <a:xfrm>
            <a:off x="6041569" y="4514988"/>
            <a:ext cx="1111491" cy="646331"/>
          </a:xfrm>
          <a:prstGeom prst="rect">
            <a:avLst/>
          </a:prstGeom>
          <a:noFill/>
        </p:spPr>
        <p:txBody>
          <a:bodyPr wrap="square" rtlCol="0">
            <a:spAutoFit/>
          </a:bodyPr>
          <a:lstStyle/>
          <a:p>
            <a:pPr algn="ctr"/>
            <a:r>
              <a:rPr lang="en-US" dirty="0"/>
              <a:t>Liquidity user</a:t>
            </a:r>
            <a:endParaRPr lang="en-GB" dirty="0"/>
          </a:p>
        </p:txBody>
      </p:sp>
      <p:cxnSp>
        <p:nvCxnSpPr>
          <p:cNvPr id="36" name="Straight Arrow Connector 35">
            <a:extLst>
              <a:ext uri="{FF2B5EF4-FFF2-40B4-BE49-F238E27FC236}">
                <a16:creationId xmlns:a16="http://schemas.microsoft.com/office/drawing/2014/main" id="{6DF8D669-CEAE-2CB4-CCBD-264D8480086D}"/>
              </a:ext>
            </a:extLst>
          </p:cNvPr>
          <p:cNvCxnSpPr>
            <a:cxnSpLocks/>
            <a:stCxn id="32" idx="0"/>
          </p:cNvCxnSpPr>
          <p:nvPr/>
        </p:nvCxnSpPr>
        <p:spPr>
          <a:xfrm flipH="1" flipV="1">
            <a:off x="5067759" y="3961852"/>
            <a:ext cx="4754" cy="462646"/>
          </a:xfrm>
          <a:prstGeom prst="straightConnector1">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35DF392-51A6-2C0A-27B6-A9BFA3F53665}"/>
              </a:ext>
            </a:extLst>
          </p:cNvPr>
          <p:cNvCxnSpPr>
            <a:cxnSpLocks/>
            <a:endCxn id="34" idx="0"/>
          </p:cNvCxnSpPr>
          <p:nvPr/>
        </p:nvCxnSpPr>
        <p:spPr>
          <a:xfrm>
            <a:off x="6531200" y="3992196"/>
            <a:ext cx="0" cy="432301"/>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56A39B9-8940-331B-9C9E-D6ECE7814BDF}"/>
              </a:ext>
            </a:extLst>
          </p:cNvPr>
          <p:cNvSpPr txBox="1"/>
          <p:nvPr/>
        </p:nvSpPr>
        <p:spPr>
          <a:xfrm>
            <a:off x="4478456" y="5436868"/>
            <a:ext cx="2287806" cy="646331"/>
          </a:xfrm>
          <a:prstGeom prst="rect">
            <a:avLst/>
          </a:prstGeom>
          <a:noFill/>
        </p:spPr>
        <p:txBody>
          <a:bodyPr wrap="none" rtlCol="0">
            <a:spAutoFit/>
          </a:bodyPr>
          <a:lstStyle/>
          <a:p>
            <a:pPr algn="ctr"/>
            <a:r>
              <a:rPr lang="en-US" u="sng" dirty="0"/>
              <a:t>Onshore </a:t>
            </a:r>
          </a:p>
          <a:p>
            <a:pPr algn="ctr"/>
            <a:r>
              <a:rPr lang="en-US" u="sng" dirty="0"/>
              <a:t>intra-group financing</a:t>
            </a:r>
            <a:endParaRPr lang="en-GB" u="sng" dirty="0"/>
          </a:p>
        </p:txBody>
      </p:sp>
      <p:sp>
        <p:nvSpPr>
          <p:cNvPr id="44" name="TextBox 43">
            <a:extLst>
              <a:ext uri="{FF2B5EF4-FFF2-40B4-BE49-F238E27FC236}">
                <a16:creationId xmlns:a16="http://schemas.microsoft.com/office/drawing/2014/main" id="{81EC6F94-38B6-E487-2E49-DAC7C65E3041}"/>
              </a:ext>
            </a:extLst>
          </p:cNvPr>
          <p:cNvSpPr txBox="1"/>
          <p:nvPr/>
        </p:nvSpPr>
        <p:spPr>
          <a:xfrm>
            <a:off x="4533084" y="3603406"/>
            <a:ext cx="1159689" cy="369332"/>
          </a:xfrm>
          <a:prstGeom prst="rect">
            <a:avLst/>
          </a:prstGeom>
          <a:noFill/>
          <a:ln>
            <a:solidFill>
              <a:schemeClr val="tx2"/>
            </a:solidFill>
          </a:ln>
        </p:spPr>
        <p:txBody>
          <a:bodyPr wrap="square" rtlCol="0">
            <a:spAutoFit/>
          </a:bodyPr>
          <a:lstStyle/>
          <a:p>
            <a:pPr algn="ctr"/>
            <a:r>
              <a:rPr lang="en-US" dirty="0"/>
              <a:t>LP NRA</a:t>
            </a:r>
            <a:endParaRPr lang="en-GB" dirty="0"/>
          </a:p>
        </p:txBody>
      </p:sp>
      <p:sp>
        <p:nvSpPr>
          <p:cNvPr id="45" name="TextBox 44">
            <a:extLst>
              <a:ext uri="{FF2B5EF4-FFF2-40B4-BE49-F238E27FC236}">
                <a16:creationId xmlns:a16="http://schemas.microsoft.com/office/drawing/2014/main" id="{AC6F6587-68ED-6D8C-F667-1F691F87DCC7}"/>
              </a:ext>
            </a:extLst>
          </p:cNvPr>
          <p:cNvSpPr txBox="1"/>
          <p:nvPr/>
        </p:nvSpPr>
        <p:spPr>
          <a:xfrm>
            <a:off x="6139318" y="3625176"/>
            <a:ext cx="1111490" cy="369332"/>
          </a:xfrm>
          <a:prstGeom prst="rect">
            <a:avLst/>
          </a:prstGeom>
          <a:noFill/>
          <a:ln>
            <a:solidFill>
              <a:schemeClr val="tx2"/>
            </a:solidFill>
          </a:ln>
        </p:spPr>
        <p:txBody>
          <a:bodyPr wrap="square" rtlCol="0">
            <a:spAutoFit/>
          </a:bodyPr>
          <a:lstStyle/>
          <a:p>
            <a:pPr algn="ctr"/>
            <a:r>
              <a:rPr lang="en-US" dirty="0"/>
              <a:t>LU NRA</a:t>
            </a:r>
            <a:endParaRPr lang="en-GB" dirty="0"/>
          </a:p>
        </p:txBody>
      </p:sp>
      <p:cxnSp>
        <p:nvCxnSpPr>
          <p:cNvPr id="46" name="Straight Arrow Connector 45">
            <a:extLst>
              <a:ext uri="{FF2B5EF4-FFF2-40B4-BE49-F238E27FC236}">
                <a16:creationId xmlns:a16="http://schemas.microsoft.com/office/drawing/2014/main" id="{34633F0C-1DF7-001D-5BAB-8E8F6805FA21}"/>
              </a:ext>
            </a:extLst>
          </p:cNvPr>
          <p:cNvCxnSpPr>
            <a:cxnSpLocks/>
          </p:cNvCxnSpPr>
          <p:nvPr/>
        </p:nvCxnSpPr>
        <p:spPr>
          <a:xfrm flipV="1">
            <a:off x="5039858" y="3135089"/>
            <a:ext cx="380305" cy="48386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B373B58-121B-B3F8-F8A5-546C340F0EA5}"/>
              </a:ext>
            </a:extLst>
          </p:cNvPr>
          <p:cNvCxnSpPr>
            <a:cxnSpLocks/>
            <a:endCxn id="45" idx="0"/>
          </p:cNvCxnSpPr>
          <p:nvPr/>
        </p:nvCxnSpPr>
        <p:spPr>
          <a:xfrm>
            <a:off x="6237286" y="3123788"/>
            <a:ext cx="457777" cy="50138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702278C0-8064-6A37-6B15-76DE5101D00A}"/>
              </a:ext>
            </a:extLst>
          </p:cNvPr>
          <p:cNvSpPr/>
          <p:nvPr/>
        </p:nvSpPr>
        <p:spPr>
          <a:xfrm>
            <a:off x="8719450" y="2558144"/>
            <a:ext cx="1240522" cy="5442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B5EB5F28-6D15-62D3-A5BA-9F486DA9AF2B}"/>
              </a:ext>
            </a:extLst>
          </p:cNvPr>
          <p:cNvSpPr txBox="1"/>
          <p:nvPr/>
        </p:nvSpPr>
        <p:spPr>
          <a:xfrm>
            <a:off x="8968674" y="2620479"/>
            <a:ext cx="654988" cy="369332"/>
          </a:xfrm>
          <a:prstGeom prst="rect">
            <a:avLst/>
          </a:prstGeom>
          <a:noFill/>
        </p:spPr>
        <p:txBody>
          <a:bodyPr wrap="none" rtlCol="0">
            <a:spAutoFit/>
          </a:bodyPr>
          <a:lstStyle/>
          <a:p>
            <a:r>
              <a:rPr lang="en-US" dirty="0"/>
              <a:t>RTC</a:t>
            </a:r>
            <a:endParaRPr lang="en-GB" dirty="0"/>
          </a:p>
        </p:txBody>
      </p:sp>
      <p:sp>
        <p:nvSpPr>
          <p:cNvPr id="52" name="Rectangle: Rounded Corners 51">
            <a:extLst>
              <a:ext uri="{FF2B5EF4-FFF2-40B4-BE49-F238E27FC236}">
                <a16:creationId xmlns:a16="http://schemas.microsoft.com/office/drawing/2014/main" id="{5A51EE5C-C6C3-3B17-BECD-379D34CA2AF5}"/>
              </a:ext>
            </a:extLst>
          </p:cNvPr>
          <p:cNvSpPr/>
          <p:nvPr/>
        </p:nvSpPr>
        <p:spPr>
          <a:xfrm>
            <a:off x="7968335" y="4391838"/>
            <a:ext cx="1240522" cy="8877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42459CDC-F6D2-4894-32B1-17A7217AF7EA}"/>
              </a:ext>
            </a:extLst>
          </p:cNvPr>
          <p:cNvSpPr txBox="1"/>
          <p:nvPr/>
        </p:nvSpPr>
        <p:spPr>
          <a:xfrm>
            <a:off x="8098965" y="4482329"/>
            <a:ext cx="1111491" cy="646331"/>
          </a:xfrm>
          <a:prstGeom prst="rect">
            <a:avLst/>
          </a:prstGeom>
          <a:noFill/>
        </p:spPr>
        <p:txBody>
          <a:bodyPr wrap="square" rtlCol="0">
            <a:spAutoFit/>
          </a:bodyPr>
          <a:lstStyle/>
          <a:p>
            <a:r>
              <a:rPr lang="en-US" dirty="0"/>
              <a:t>Liquidity provider</a:t>
            </a:r>
            <a:endParaRPr lang="en-GB" dirty="0"/>
          </a:p>
        </p:txBody>
      </p:sp>
      <p:sp>
        <p:nvSpPr>
          <p:cNvPr id="54" name="Rectangle: Rounded Corners 53">
            <a:extLst>
              <a:ext uri="{FF2B5EF4-FFF2-40B4-BE49-F238E27FC236}">
                <a16:creationId xmlns:a16="http://schemas.microsoft.com/office/drawing/2014/main" id="{AA61E823-2954-6F22-4CE3-D2AD9ECFC189}"/>
              </a:ext>
            </a:extLst>
          </p:cNvPr>
          <p:cNvSpPr/>
          <p:nvPr/>
        </p:nvSpPr>
        <p:spPr>
          <a:xfrm>
            <a:off x="9427022" y="4391837"/>
            <a:ext cx="1240522" cy="8877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6F7E5C93-DA1E-87E8-ECDB-3E038F9EE6C6}"/>
              </a:ext>
            </a:extLst>
          </p:cNvPr>
          <p:cNvSpPr txBox="1"/>
          <p:nvPr/>
        </p:nvSpPr>
        <p:spPr>
          <a:xfrm>
            <a:off x="9557652" y="4482328"/>
            <a:ext cx="1111491" cy="646331"/>
          </a:xfrm>
          <a:prstGeom prst="rect">
            <a:avLst/>
          </a:prstGeom>
          <a:noFill/>
        </p:spPr>
        <p:txBody>
          <a:bodyPr wrap="square" rtlCol="0">
            <a:spAutoFit/>
          </a:bodyPr>
          <a:lstStyle/>
          <a:p>
            <a:pPr algn="ctr"/>
            <a:r>
              <a:rPr lang="en-US" dirty="0"/>
              <a:t>Liquidity user</a:t>
            </a:r>
            <a:endParaRPr lang="en-GB" dirty="0"/>
          </a:p>
        </p:txBody>
      </p:sp>
      <p:cxnSp>
        <p:nvCxnSpPr>
          <p:cNvPr id="56" name="Straight Arrow Connector 55">
            <a:extLst>
              <a:ext uri="{FF2B5EF4-FFF2-40B4-BE49-F238E27FC236}">
                <a16:creationId xmlns:a16="http://schemas.microsoft.com/office/drawing/2014/main" id="{1A9D4143-69F5-BD69-B636-E8464B199175}"/>
              </a:ext>
            </a:extLst>
          </p:cNvPr>
          <p:cNvCxnSpPr>
            <a:cxnSpLocks/>
            <a:stCxn id="52" idx="0"/>
          </p:cNvCxnSpPr>
          <p:nvPr/>
        </p:nvCxnSpPr>
        <p:spPr>
          <a:xfrm flipH="1" flipV="1">
            <a:off x="8583842" y="3929192"/>
            <a:ext cx="4754" cy="46264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76F50FF-C4BE-0539-56FA-81CB909115C3}"/>
              </a:ext>
            </a:extLst>
          </p:cNvPr>
          <p:cNvCxnSpPr>
            <a:cxnSpLocks/>
            <a:endCxn id="54" idx="0"/>
          </p:cNvCxnSpPr>
          <p:nvPr/>
        </p:nvCxnSpPr>
        <p:spPr>
          <a:xfrm>
            <a:off x="10047283" y="3959536"/>
            <a:ext cx="0" cy="43230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96F669D-C029-EE64-EDB4-6E282BE8D2E0}"/>
              </a:ext>
            </a:extLst>
          </p:cNvPr>
          <p:cNvSpPr txBox="1"/>
          <p:nvPr/>
        </p:nvSpPr>
        <p:spPr>
          <a:xfrm>
            <a:off x="7994539" y="5404208"/>
            <a:ext cx="2287806" cy="646331"/>
          </a:xfrm>
          <a:prstGeom prst="rect">
            <a:avLst/>
          </a:prstGeom>
          <a:noFill/>
        </p:spPr>
        <p:txBody>
          <a:bodyPr wrap="none" rtlCol="0">
            <a:spAutoFit/>
          </a:bodyPr>
          <a:lstStyle/>
          <a:p>
            <a:pPr algn="ctr"/>
            <a:r>
              <a:rPr lang="en-US" u="sng" dirty="0"/>
              <a:t>Offshore </a:t>
            </a:r>
          </a:p>
          <a:p>
            <a:pPr algn="ctr"/>
            <a:r>
              <a:rPr lang="en-US" u="sng" dirty="0"/>
              <a:t>intra-group financing</a:t>
            </a:r>
            <a:endParaRPr lang="en-GB" u="sng" dirty="0"/>
          </a:p>
        </p:txBody>
      </p:sp>
      <p:sp>
        <p:nvSpPr>
          <p:cNvPr id="59" name="TextBox 58">
            <a:extLst>
              <a:ext uri="{FF2B5EF4-FFF2-40B4-BE49-F238E27FC236}">
                <a16:creationId xmlns:a16="http://schemas.microsoft.com/office/drawing/2014/main" id="{9CD2231F-C088-9EB9-CC9C-F4896F7933C2}"/>
              </a:ext>
            </a:extLst>
          </p:cNvPr>
          <p:cNvSpPr txBox="1"/>
          <p:nvPr/>
        </p:nvSpPr>
        <p:spPr>
          <a:xfrm>
            <a:off x="7828099" y="3570746"/>
            <a:ext cx="1305010" cy="369332"/>
          </a:xfrm>
          <a:prstGeom prst="rect">
            <a:avLst/>
          </a:prstGeom>
          <a:noFill/>
          <a:ln>
            <a:solidFill>
              <a:schemeClr val="tx2"/>
            </a:solidFill>
          </a:ln>
        </p:spPr>
        <p:txBody>
          <a:bodyPr wrap="square" rtlCol="0">
            <a:spAutoFit/>
          </a:bodyPr>
          <a:lstStyle/>
          <a:p>
            <a:pPr algn="ctr"/>
            <a:r>
              <a:rPr lang="en-US" dirty="0"/>
              <a:t>RTC NRA</a:t>
            </a:r>
            <a:endParaRPr lang="en-GB" dirty="0"/>
          </a:p>
        </p:txBody>
      </p:sp>
      <p:sp>
        <p:nvSpPr>
          <p:cNvPr id="60" name="TextBox 59">
            <a:extLst>
              <a:ext uri="{FF2B5EF4-FFF2-40B4-BE49-F238E27FC236}">
                <a16:creationId xmlns:a16="http://schemas.microsoft.com/office/drawing/2014/main" id="{E18BA5CF-B876-E1E7-FEDA-C78FA8DF548A}"/>
              </a:ext>
            </a:extLst>
          </p:cNvPr>
          <p:cNvSpPr txBox="1"/>
          <p:nvPr/>
        </p:nvSpPr>
        <p:spPr>
          <a:xfrm>
            <a:off x="9372364" y="3592516"/>
            <a:ext cx="1426490" cy="369332"/>
          </a:xfrm>
          <a:prstGeom prst="rect">
            <a:avLst/>
          </a:prstGeom>
          <a:noFill/>
          <a:ln>
            <a:solidFill>
              <a:schemeClr val="tx2"/>
            </a:solidFill>
          </a:ln>
        </p:spPr>
        <p:txBody>
          <a:bodyPr wrap="square" rtlCol="0">
            <a:spAutoFit/>
          </a:bodyPr>
          <a:lstStyle/>
          <a:p>
            <a:pPr algn="ctr"/>
            <a:r>
              <a:rPr lang="en-US" dirty="0"/>
              <a:t>RTC NRA</a:t>
            </a:r>
            <a:endParaRPr lang="en-GB" dirty="0"/>
          </a:p>
        </p:txBody>
      </p:sp>
      <p:cxnSp>
        <p:nvCxnSpPr>
          <p:cNvPr id="61" name="Straight Arrow Connector 60">
            <a:extLst>
              <a:ext uri="{FF2B5EF4-FFF2-40B4-BE49-F238E27FC236}">
                <a16:creationId xmlns:a16="http://schemas.microsoft.com/office/drawing/2014/main" id="{2AC3E73D-AA83-2FCE-5AD8-5FC60615D8D4}"/>
              </a:ext>
            </a:extLst>
          </p:cNvPr>
          <p:cNvCxnSpPr>
            <a:cxnSpLocks/>
          </p:cNvCxnSpPr>
          <p:nvPr/>
        </p:nvCxnSpPr>
        <p:spPr>
          <a:xfrm flipV="1">
            <a:off x="8555941" y="3102429"/>
            <a:ext cx="380305" cy="483866"/>
          </a:xfrm>
          <a:prstGeom prst="straightConnector1">
            <a:avLst/>
          </a:prstGeom>
          <a:ln w="285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63BE0F9-F750-39CE-9EFC-66C0E1FC13BA}"/>
              </a:ext>
            </a:extLst>
          </p:cNvPr>
          <p:cNvCxnSpPr>
            <a:cxnSpLocks/>
            <a:endCxn id="60" idx="0"/>
          </p:cNvCxnSpPr>
          <p:nvPr/>
        </p:nvCxnSpPr>
        <p:spPr>
          <a:xfrm>
            <a:off x="9753369" y="3091128"/>
            <a:ext cx="332240" cy="501388"/>
          </a:xfrm>
          <a:prstGeom prst="straightConnector1">
            <a:avLst/>
          </a:prstGeom>
          <a:ln w="38100">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92F5FE4-DAA8-0A6C-4546-E3B7CDD866A0}"/>
              </a:ext>
            </a:extLst>
          </p:cNvPr>
          <p:cNvCxnSpPr/>
          <p:nvPr/>
        </p:nvCxnSpPr>
        <p:spPr>
          <a:xfrm>
            <a:off x="7957451" y="3360826"/>
            <a:ext cx="2710542" cy="0"/>
          </a:xfrm>
          <a:prstGeom prst="line">
            <a:avLst/>
          </a:prstGeom>
          <a:ln w="381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7D78D5B-19EA-FD82-D053-FFC95E78C1C3}"/>
              </a:ext>
            </a:extLst>
          </p:cNvPr>
          <p:cNvSpPr txBox="1"/>
          <p:nvPr/>
        </p:nvSpPr>
        <p:spPr>
          <a:xfrm>
            <a:off x="372690" y="2623458"/>
            <a:ext cx="1069524" cy="646331"/>
          </a:xfrm>
          <a:prstGeom prst="rect">
            <a:avLst/>
          </a:prstGeom>
          <a:noFill/>
        </p:spPr>
        <p:txBody>
          <a:bodyPr wrap="none" rtlCol="0">
            <a:spAutoFit/>
          </a:bodyPr>
          <a:lstStyle/>
          <a:p>
            <a:r>
              <a:rPr lang="en-US" dirty="0"/>
              <a:t>Onshore</a:t>
            </a:r>
          </a:p>
          <a:p>
            <a:r>
              <a:rPr lang="en-US" dirty="0"/>
              <a:t>location</a:t>
            </a:r>
            <a:endParaRPr lang="en-GB" dirty="0"/>
          </a:p>
        </p:txBody>
      </p:sp>
      <p:sp>
        <p:nvSpPr>
          <p:cNvPr id="68" name="TextBox 67">
            <a:extLst>
              <a:ext uri="{FF2B5EF4-FFF2-40B4-BE49-F238E27FC236}">
                <a16:creationId xmlns:a16="http://schemas.microsoft.com/office/drawing/2014/main" id="{08E8BD67-553C-CF13-B406-0BAC4310DE42}"/>
              </a:ext>
            </a:extLst>
          </p:cNvPr>
          <p:cNvSpPr txBox="1"/>
          <p:nvPr/>
        </p:nvSpPr>
        <p:spPr>
          <a:xfrm>
            <a:off x="4171802" y="2569026"/>
            <a:ext cx="1069524" cy="646331"/>
          </a:xfrm>
          <a:prstGeom prst="rect">
            <a:avLst/>
          </a:prstGeom>
          <a:noFill/>
        </p:spPr>
        <p:txBody>
          <a:bodyPr wrap="none" rtlCol="0">
            <a:spAutoFit/>
          </a:bodyPr>
          <a:lstStyle/>
          <a:p>
            <a:r>
              <a:rPr lang="en-US" dirty="0"/>
              <a:t>Onshore</a:t>
            </a:r>
          </a:p>
          <a:p>
            <a:r>
              <a:rPr lang="en-US" dirty="0"/>
              <a:t>location</a:t>
            </a:r>
            <a:endParaRPr lang="en-GB" dirty="0"/>
          </a:p>
        </p:txBody>
      </p:sp>
      <p:sp>
        <p:nvSpPr>
          <p:cNvPr id="69" name="TextBox 68">
            <a:extLst>
              <a:ext uri="{FF2B5EF4-FFF2-40B4-BE49-F238E27FC236}">
                <a16:creationId xmlns:a16="http://schemas.microsoft.com/office/drawing/2014/main" id="{8D7D19C8-0CCD-8F54-0452-0A20BA3F91A5}"/>
              </a:ext>
            </a:extLst>
          </p:cNvPr>
          <p:cNvSpPr txBox="1"/>
          <p:nvPr/>
        </p:nvSpPr>
        <p:spPr>
          <a:xfrm>
            <a:off x="7611684" y="2525486"/>
            <a:ext cx="1069524" cy="646331"/>
          </a:xfrm>
          <a:prstGeom prst="rect">
            <a:avLst/>
          </a:prstGeom>
          <a:noFill/>
        </p:spPr>
        <p:txBody>
          <a:bodyPr wrap="none" rtlCol="0">
            <a:spAutoFit/>
          </a:bodyPr>
          <a:lstStyle/>
          <a:p>
            <a:r>
              <a:rPr lang="en-US" dirty="0"/>
              <a:t>Onshore</a:t>
            </a:r>
          </a:p>
          <a:p>
            <a:r>
              <a:rPr lang="en-US" dirty="0"/>
              <a:t>location</a:t>
            </a:r>
            <a:endParaRPr lang="en-GB" dirty="0"/>
          </a:p>
        </p:txBody>
      </p:sp>
      <p:sp>
        <p:nvSpPr>
          <p:cNvPr id="70" name="TextBox 69">
            <a:extLst>
              <a:ext uri="{FF2B5EF4-FFF2-40B4-BE49-F238E27FC236}">
                <a16:creationId xmlns:a16="http://schemas.microsoft.com/office/drawing/2014/main" id="{9C117B57-50F1-7EA7-95C0-9F628A2D5812}"/>
              </a:ext>
            </a:extLst>
          </p:cNvPr>
          <p:cNvSpPr txBox="1"/>
          <p:nvPr/>
        </p:nvSpPr>
        <p:spPr>
          <a:xfrm>
            <a:off x="1176486" y="4016894"/>
            <a:ext cx="2104102" cy="369332"/>
          </a:xfrm>
          <a:prstGeom prst="rect">
            <a:avLst/>
          </a:prstGeom>
          <a:noFill/>
        </p:spPr>
        <p:txBody>
          <a:bodyPr wrap="none" rtlCol="0">
            <a:spAutoFit/>
          </a:bodyPr>
          <a:lstStyle/>
          <a:p>
            <a:r>
              <a:rPr lang="en-US" dirty="0"/>
              <a:t>Offshore market(s)</a:t>
            </a:r>
            <a:endParaRPr lang="en-GB" dirty="0"/>
          </a:p>
        </p:txBody>
      </p:sp>
      <p:sp>
        <p:nvSpPr>
          <p:cNvPr id="71" name="TextBox 70">
            <a:extLst>
              <a:ext uri="{FF2B5EF4-FFF2-40B4-BE49-F238E27FC236}">
                <a16:creationId xmlns:a16="http://schemas.microsoft.com/office/drawing/2014/main" id="{4E41BBD7-6F18-C80B-A663-8AE5A690C529}"/>
              </a:ext>
            </a:extLst>
          </p:cNvPr>
          <p:cNvSpPr txBox="1"/>
          <p:nvPr/>
        </p:nvSpPr>
        <p:spPr>
          <a:xfrm>
            <a:off x="4823086" y="4071723"/>
            <a:ext cx="2104102" cy="369332"/>
          </a:xfrm>
          <a:prstGeom prst="rect">
            <a:avLst/>
          </a:prstGeom>
          <a:noFill/>
        </p:spPr>
        <p:txBody>
          <a:bodyPr wrap="none" rtlCol="0">
            <a:spAutoFit/>
          </a:bodyPr>
          <a:lstStyle/>
          <a:p>
            <a:r>
              <a:rPr lang="en-US" dirty="0"/>
              <a:t>Offshore market(s)</a:t>
            </a:r>
            <a:endParaRPr lang="en-GB" dirty="0"/>
          </a:p>
        </p:txBody>
      </p:sp>
      <p:sp>
        <p:nvSpPr>
          <p:cNvPr id="72" name="TextBox 71">
            <a:extLst>
              <a:ext uri="{FF2B5EF4-FFF2-40B4-BE49-F238E27FC236}">
                <a16:creationId xmlns:a16="http://schemas.microsoft.com/office/drawing/2014/main" id="{68F952C6-2451-E304-CCE5-E2DF34EC2E04}"/>
              </a:ext>
            </a:extLst>
          </p:cNvPr>
          <p:cNvSpPr txBox="1"/>
          <p:nvPr/>
        </p:nvSpPr>
        <p:spPr>
          <a:xfrm>
            <a:off x="8273966" y="3929809"/>
            <a:ext cx="2104102" cy="369332"/>
          </a:xfrm>
          <a:prstGeom prst="rect">
            <a:avLst/>
          </a:prstGeom>
          <a:noFill/>
        </p:spPr>
        <p:txBody>
          <a:bodyPr wrap="none" rtlCol="0">
            <a:spAutoFit/>
          </a:bodyPr>
          <a:lstStyle/>
          <a:p>
            <a:r>
              <a:rPr lang="en-US" dirty="0"/>
              <a:t>Offshore market(s)</a:t>
            </a:r>
            <a:endParaRPr lang="en-GB" dirty="0"/>
          </a:p>
        </p:txBody>
      </p:sp>
      <p:sp>
        <p:nvSpPr>
          <p:cNvPr id="2" name="TextBox 1">
            <a:extLst>
              <a:ext uri="{FF2B5EF4-FFF2-40B4-BE49-F238E27FC236}">
                <a16:creationId xmlns:a16="http://schemas.microsoft.com/office/drawing/2014/main" id="{E010E3E4-06FE-5D03-42E9-B543F044FA44}"/>
              </a:ext>
            </a:extLst>
          </p:cNvPr>
          <p:cNvSpPr txBox="1"/>
          <p:nvPr/>
        </p:nvSpPr>
        <p:spPr>
          <a:xfrm>
            <a:off x="1153604" y="6259522"/>
            <a:ext cx="9916630" cy="369332"/>
          </a:xfrm>
          <a:prstGeom prst="rect">
            <a:avLst/>
          </a:prstGeom>
          <a:noFill/>
          <a:ln>
            <a:solidFill>
              <a:schemeClr val="accent1"/>
            </a:solidFill>
          </a:ln>
        </p:spPr>
        <p:txBody>
          <a:bodyPr wrap="square" rtlCol="0">
            <a:spAutoFit/>
          </a:bodyPr>
          <a:lstStyle/>
          <a:p>
            <a:r>
              <a:rPr lang="en-US" dirty="0"/>
              <a:t>Remark: Liquidity user can be a domestic subsidiary</a:t>
            </a:r>
            <a:endParaRPr lang="en-GB" dirty="0"/>
          </a:p>
        </p:txBody>
      </p:sp>
    </p:spTree>
    <p:extLst>
      <p:ext uri="{BB962C8B-B14F-4D97-AF65-F5344CB8AC3E}">
        <p14:creationId xmlns:p14="http://schemas.microsoft.com/office/powerpoint/2010/main" val="37351759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ADBD12-8271-BC95-1963-970CC1B36210}"/>
              </a:ext>
            </a:extLst>
          </p:cNvPr>
          <p:cNvSpPr>
            <a:spLocks noGrp="1"/>
          </p:cNvSpPr>
          <p:nvPr>
            <p:ph type="body" sz="quarter" idx="13"/>
          </p:nvPr>
        </p:nvSpPr>
        <p:spPr/>
        <p:txBody>
          <a:bodyPr/>
          <a:lstStyle/>
          <a:p>
            <a:r>
              <a:rPr lang="en-US" sz="1800" dirty="0"/>
              <a:t>Physical pooling vs notional pooling (using LM structure (2) for illustration</a:t>
            </a:r>
            <a:endParaRPr lang="en-GB" sz="1800" dirty="0"/>
          </a:p>
        </p:txBody>
      </p:sp>
      <p:sp>
        <p:nvSpPr>
          <p:cNvPr id="4" name="Title 3">
            <a:extLst>
              <a:ext uri="{FF2B5EF4-FFF2-40B4-BE49-F238E27FC236}">
                <a16:creationId xmlns:a16="http://schemas.microsoft.com/office/drawing/2014/main" id="{2B297BA4-3353-8E8D-F175-837B7078570F}"/>
              </a:ext>
            </a:extLst>
          </p:cNvPr>
          <p:cNvSpPr>
            <a:spLocks noGrp="1"/>
          </p:cNvSpPr>
          <p:nvPr>
            <p:ph type="title"/>
          </p:nvPr>
        </p:nvSpPr>
        <p:spPr>
          <a:xfrm>
            <a:off x="624418" y="408469"/>
            <a:ext cx="10609638" cy="347204"/>
          </a:xfrm>
        </p:spPr>
        <p:txBody>
          <a:bodyPr/>
          <a:lstStyle/>
          <a:p>
            <a:r>
              <a:rPr lang="en-US" dirty="0"/>
              <a:t>The 2</a:t>
            </a:r>
            <a:r>
              <a:rPr lang="en-US" baseline="30000" dirty="0"/>
              <a:t>nd</a:t>
            </a:r>
            <a:r>
              <a:rPr lang="en-US" dirty="0"/>
              <a:t> port of call: (now the cash is in IFSC) To have the cake and eat it</a:t>
            </a:r>
            <a:endParaRPr lang="en-GB" dirty="0"/>
          </a:p>
        </p:txBody>
      </p:sp>
      <p:sp>
        <p:nvSpPr>
          <p:cNvPr id="5" name="Rectangle 4">
            <a:extLst>
              <a:ext uri="{FF2B5EF4-FFF2-40B4-BE49-F238E27FC236}">
                <a16:creationId xmlns:a16="http://schemas.microsoft.com/office/drawing/2014/main" id="{75EFFBC6-8DC0-40AB-5289-77E00F19345B}"/>
              </a:ext>
            </a:extLst>
          </p:cNvPr>
          <p:cNvSpPr/>
          <p:nvPr/>
        </p:nvSpPr>
        <p:spPr>
          <a:xfrm>
            <a:off x="794657" y="1229788"/>
            <a:ext cx="4539343" cy="31237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BE290AF-DD6A-F8C9-74BC-5ED85DB235D9}"/>
              </a:ext>
            </a:extLst>
          </p:cNvPr>
          <p:cNvSpPr txBox="1"/>
          <p:nvPr/>
        </p:nvSpPr>
        <p:spPr>
          <a:xfrm>
            <a:off x="1055914" y="3254828"/>
            <a:ext cx="1643743" cy="369332"/>
          </a:xfrm>
          <a:prstGeom prst="rect">
            <a:avLst/>
          </a:prstGeom>
          <a:noFill/>
          <a:ln>
            <a:solidFill>
              <a:schemeClr val="tx1">
                <a:lumMod val="60000"/>
                <a:lumOff val="40000"/>
              </a:schemeClr>
            </a:solidFill>
          </a:ln>
        </p:spPr>
        <p:txBody>
          <a:bodyPr wrap="square" rtlCol="0">
            <a:spAutoFit/>
          </a:bodyPr>
          <a:lstStyle/>
          <a:p>
            <a:pPr algn="ctr"/>
            <a:r>
              <a:rPr lang="en-US" dirty="0"/>
              <a:t>LP NRA</a:t>
            </a:r>
            <a:endParaRPr lang="en-GB" dirty="0"/>
          </a:p>
        </p:txBody>
      </p:sp>
      <p:sp>
        <p:nvSpPr>
          <p:cNvPr id="9" name="TextBox 8">
            <a:extLst>
              <a:ext uri="{FF2B5EF4-FFF2-40B4-BE49-F238E27FC236}">
                <a16:creationId xmlns:a16="http://schemas.microsoft.com/office/drawing/2014/main" id="{9964473B-FD0C-E9A2-132E-B153046DF643}"/>
              </a:ext>
            </a:extLst>
          </p:cNvPr>
          <p:cNvSpPr txBox="1"/>
          <p:nvPr/>
        </p:nvSpPr>
        <p:spPr>
          <a:xfrm>
            <a:off x="3233056" y="3233057"/>
            <a:ext cx="1643743" cy="646331"/>
          </a:xfrm>
          <a:prstGeom prst="rect">
            <a:avLst/>
          </a:prstGeom>
          <a:noFill/>
          <a:ln>
            <a:solidFill>
              <a:schemeClr val="tx1">
                <a:lumMod val="60000"/>
                <a:lumOff val="40000"/>
              </a:schemeClr>
            </a:solidFill>
          </a:ln>
        </p:spPr>
        <p:txBody>
          <a:bodyPr wrap="square" rtlCol="0">
            <a:spAutoFit/>
          </a:bodyPr>
          <a:lstStyle/>
          <a:p>
            <a:pPr algn="ctr"/>
            <a:r>
              <a:rPr lang="en-US" dirty="0"/>
              <a:t>LU NRA</a:t>
            </a:r>
          </a:p>
          <a:p>
            <a:pPr algn="ctr"/>
            <a:r>
              <a:rPr lang="en-US" dirty="0"/>
              <a:t>+ LU India co.</a:t>
            </a:r>
            <a:endParaRPr lang="en-GB" dirty="0"/>
          </a:p>
        </p:txBody>
      </p:sp>
      <p:cxnSp>
        <p:nvCxnSpPr>
          <p:cNvPr id="11" name="Straight Arrow Connector 10">
            <a:extLst>
              <a:ext uri="{FF2B5EF4-FFF2-40B4-BE49-F238E27FC236}">
                <a16:creationId xmlns:a16="http://schemas.microsoft.com/office/drawing/2014/main" id="{D7AC410E-CA05-A360-D046-6E48DE849486}"/>
              </a:ext>
            </a:extLst>
          </p:cNvPr>
          <p:cNvCxnSpPr>
            <a:cxnSpLocks/>
            <a:stCxn id="8" idx="0"/>
          </p:cNvCxnSpPr>
          <p:nvPr/>
        </p:nvCxnSpPr>
        <p:spPr>
          <a:xfrm flipV="1">
            <a:off x="1877786" y="2087334"/>
            <a:ext cx="726622" cy="116749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52B49E-4171-F49B-E305-8B0CFE407E92}"/>
              </a:ext>
            </a:extLst>
          </p:cNvPr>
          <p:cNvCxnSpPr>
            <a:cxnSpLocks/>
          </p:cNvCxnSpPr>
          <p:nvPr/>
        </p:nvCxnSpPr>
        <p:spPr>
          <a:xfrm>
            <a:off x="3218091" y="2075667"/>
            <a:ext cx="500742" cy="114572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23B07A4-EBFB-853F-79BE-CB735B364C85}"/>
              </a:ext>
            </a:extLst>
          </p:cNvPr>
          <p:cNvSpPr txBox="1"/>
          <p:nvPr/>
        </p:nvSpPr>
        <p:spPr>
          <a:xfrm>
            <a:off x="2330794" y="1441003"/>
            <a:ext cx="1467068" cy="646331"/>
          </a:xfrm>
          <a:prstGeom prst="rect">
            <a:avLst/>
          </a:prstGeom>
          <a:noFill/>
          <a:ln>
            <a:solidFill>
              <a:schemeClr val="tx1"/>
            </a:solidFill>
          </a:ln>
        </p:spPr>
        <p:txBody>
          <a:bodyPr wrap="none" rtlCol="0">
            <a:spAutoFit/>
          </a:bodyPr>
          <a:lstStyle/>
          <a:p>
            <a:pPr algn="ctr"/>
            <a:r>
              <a:rPr lang="en-US" dirty="0"/>
              <a:t>TC as </a:t>
            </a:r>
          </a:p>
          <a:p>
            <a:pPr algn="ctr"/>
            <a:r>
              <a:rPr lang="en-US" dirty="0"/>
              <a:t>Pool Header</a:t>
            </a:r>
            <a:endParaRPr lang="en-GB" dirty="0"/>
          </a:p>
        </p:txBody>
      </p:sp>
      <p:sp>
        <p:nvSpPr>
          <p:cNvPr id="16" name="TextBox 15">
            <a:extLst>
              <a:ext uri="{FF2B5EF4-FFF2-40B4-BE49-F238E27FC236}">
                <a16:creationId xmlns:a16="http://schemas.microsoft.com/office/drawing/2014/main" id="{DEA10298-0976-191D-CDE2-FC531AC7B90B}"/>
              </a:ext>
            </a:extLst>
          </p:cNvPr>
          <p:cNvSpPr txBox="1"/>
          <p:nvPr/>
        </p:nvSpPr>
        <p:spPr>
          <a:xfrm>
            <a:off x="1877785" y="3984171"/>
            <a:ext cx="2467342" cy="369332"/>
          </a:xfrm>
          <a:prstGeom prst="rect">
            <a:avLst/>
          </a:prstGeom>
          <a:noFill/>
        </p:spPr>
        <p:txBody>
          <a:bodyPr wrap="none" rtlCol="0">
            <a:spAutoFit/>
          </a:bodyPr>
          <a:lstStyle/>
          <a:p>
            <a:r>
              <a:rPr lang="en-US" u="sng" dirty="0"/>
              <a:t>Physical cash pooling</a:t>
            </a:r>
            <a:endParaRPr lang="en-GB" u="sng" dirty="0"/>
          </a:p>
        </p:txBody>
      </p:sp>
      <p:sp>
        <p:nvSpPr>
          <p:cNvPr id="20" name="TextBox 19">
            <a:extLst>
              <a:ext uri="{FF2B5EF4-FFF2-40B4-BE49-F238E27FC236}">
                <a16:creationId xmlns:a16="http://schemas.microsoft.com/office/drawing/2014/main" id="{255AFA49-E668-A1C0-6680-304D44D5A70D}"/>
              </a:ext>
            </a:extLst>
          </p:cNvPr>
          <p:cNvSpPr txBox="1"/>
          <p:nvPr/>
        </p:nvSpPr>
        <p:spPr>
          <a:xfrm>
            <a:off x="5889168" y="3492556"/>
            <a:ext cx="1643743" cy="369332"/>
          </a:xfrm>
          <a:prstGeom prst="rect">
            <a:avLst/>
          </a:prstGeom>
          <a:noFill/>
          <a:ln>
            <a:solidFill>
              <a:schemeClr val="tx1">
                <a:lumMod val="60000"/>
                <a:lumOff val="40000"/>
              </a:schemeClr>
            </a:solidFill>
          </a:ln>
        </p:spPr>
        <p:txBody>
          <a:bodyPr wrap="square" rtlCol="0">
            <a:spAutoFit/>
          </a:bodyPr>
          <a:lstStyle/>
          <a:p>
            <a:pPr algn="ctr"/>
            <a:r>
              <a:rPr lang="en-US" dirty="0"/>
              <a:t>LP NRA</a:t>
            </a:r>
            <a:endParaRPr lang="en-GB" dirty="0"/>
          </a:p>
        </p:txBody>
      </p:sp>
      <p:sp>
        <p:nvSpPr>
          <p:cNvPr id="21" name="TextBox 20">
            <a:extLst>
              <a:ext uri="{FF2B5EF4-FFF2-40B4-BE49-F238E27FC236}">
                <a16:creationId xmlns:a16="http://schemas.microsoft.com/office/drawing/2014/main" id="{17F776AF-207D-ADEF-37AE-2AFC628D2967}"/>
              </a:ext>
            </a:extLst>
          </p:cNvPr>
          <p:cNvSpPr txBox="1"/>
          <p:nvPr/>
        </p:nvSpPr>
        <p:spPr>
          <a:xfrm>
            <a:off x="8058146" y="3492556"/>
            <a:ext cx="2759206" cy="369332"/>
          </a:xfrm>
          <a:prstGeom prst="rect">
            <a:avLst/>
          </a:prstGeom>
          <a:noFill/>
          <a:ln>
            <a:solidFill>
              <a:schemeClr val="tx1">
                <a:lumMod val="60000"/>
                <a:lumOff val="40000"/>
              </a:schemeClr>
            </a:solidFill>
          </a:ln>
        </p:spPr>
        <p:txBody>
          <a:bodyPr wrap="square" rtlCol="0">
            <a:spAutoFit/>
          </a:bodyPr>
          <a:lstStyle/>
          <a:p>
            <a:pPr algn="ctr"/>
            <a:r>
              <a:rPr lang="en-US" dirty="0"/>
              <a:t>LU NRA + LU India co.</a:t>
            </a:r>
            <a:endParaRPr lang="en-GB" dirty="0"/>
          </a:p>
        </p:txBody>
      </p:sp>
      <p:cxnSp>
        <p:nvCxnSpPr>
          <p:cNvPr id="22" name="Straight Arrow Connector 21">
            <a:extLst>
              <a:ext uri="{FF2B5EF4-FFF2-40B4-BE49-F238E27FC236}">
                <a16:creationId xmlns:a16="http://schemas.microsoft.com/office/drawing/2014/main" id="{9363B575-75CC-5525-9C12-5ED1DF63141A}"/>
              </a:ext>
            </a:extLst>
          </p:cNvPr>
          <p:cNvCxnSpPr>
            <a:cxnSpLocks/>
            <a:stCxn id="20" idx="0"/>
          </p:cNvCxnSpPr>
          <p:nvPr/>
        </p:nvCxnSpPr>
        <p:spPr>
          <a:xfrm flipH="1" flipV="1">
            <a:off x="6698795" y="2730560"/>
            <a:ext cx="12245" cy="76199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3D58AAB-75C9-2A95-846B-6DF3C26678B9}"/>
              </a:ext>
            </a:extLst>
          </p:cNvPr>
          <p:cNvCxnSpPr>
            <a:cxnSpLocks/>
          </p:cNvCxnSpPr>
          <p:nvPr/>
        </p:nvCxnSpPr>
        <p:spPr>
          <a:xfrm>
            <a:off x="9101437" y="2730560"/>
            <a:ext cx="0" cy="73671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33207EA-7718-89F1-8892-EC9E8B57DA3C}"/>
              </a:ext>
            </a:extLst>
          </p:cNvPr>
          <p:cNvSpPr txBox="1"/>
          <p:nvPr/>
        </p:nvSpPr>
        <p:spPr>
          <a:xfrm>
            <a:off x="7164048" y="1375690"/>
            <a:ext cx="1467068" cy="646331"/>
          </a:xfrm>
          <a:prstGeom prst="rect">
            <a:avLst/>
          </a:prstGeom>
          <a:noFill/>
          <a:ln>
            <a:solidFill>
              <a:schemeClr val="tx1"/>
            </a:solidFill>
          </a:ln>
        </p:spPr>
        <p:txBody>
          <a:bodyPr wrap="none" rtlCol="0">
            <a:spAutoFit/>
          </a:bodyPr>
          <a:lstStyle/>
          <a:p>
            <a:pPr algn="ctr"/>
            <a:r>
              <a:rPr lang="en-US" dirty="0"/>
              <a:t>TC as </a:t>
            </a:r>
          </a:p>
          <a:p>
            <a:pPr algn="ctr"/>
            <a:r>
              <a:rPr lang="en-US" dirty="0"/>
              <a:t>Pool Header</a:t>
            </a:r>
            <a:endParaRPr lang="en-GB" dirty="0"/>
          </a:p>
        </p:txBody>
      </p:sp>
      <p:sp>
        <p:nvSpPr>
          <p:cNvPr id="25" name="TextBox 24">
            <a:extLst>
              <a:ext uri="{FF2B5EF4-FFF2-40B4-BE49-F238E27FC236}">
                <a16:creationId xmlns:a16="http://schemas.microsoft.com/office/drawing/2014/main" id="{4868F424-0657-235F-CFCF-5D79B58E9F56}"/>
              </a:ext>
            </a:extLst>
          </p:cNvPr>
          <p:cNvSpPr txBox="1"/>
          <p:nvPr/>
        </p:nvSpPr>
        <p:spPr>
          <a:xfrm>
            <a:off x="6711039" y="3918858"/>
            <a:ext cx="2390398" cy="369332"/>
          </a:xfrm>
          <a:prstGeom prst="rect">
            <a:avLst/>
          </a:prstGeom>
          <a:noFill/>
        </p:spPr>
        <p:txBody>
          <a:bodyPr wrap="none" rtlCol="0">
            <a:spAutoFit/>
          </a:bodyPr>
          <a:lstStyle/>
          <a:p>
            <a:r>
              <a:rPr lang="en-US" u="sng" dirty="0"/>
              <a:t>Notional cash pooling</a:t>
            </a:r>
            <a:endParaRPr lang="en-GB" u="sng" dirty="0"/>
          </a:p>
        </p:txBody>
      </p:sp>
      <p:sp>
        <p:nvSpPr>
          <p:cNvPr id="26" name="Rectangle 25">
            <a:extLst>
              <a:ext uri="{FF2B5EF4-FFF2-40B4-BE49-F238E27FC236}">
                <a16:creationId xmlns:a16="http://schemas.microsoft.com/office/drawing/2014/main" id="{E491EDB5-717B-85A1-9F5B-75F8E901D9CF}"/>
              </a:ext>
            </a:extLst>
          </p:cNvPr>
          <p:cNvSpPr/>
          <p:nvPr/>
        </p:nvSpPr>
        <p:spPr>
          <a:xfrm>
            <a:off x="5573482" y="1245667"/>
            <a:ext cx="5660574" cy="30969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5CCEA237-3E67-0015-D6AC-F89837D6CDF4}"/>
              </a:ext>
            </a:extLst>
          </p:cNvPr>
          <p:cNvSpPr txBox="1"/>
          <p:nvPr/>
        </p:nvSpPr>
        <p:spPr>
          <a:xfrm>
            <a:off x="6267939" y="2361228"/>
            <a:ext cx="3276598" cy="369332"/>
          </a:xfrm>
          <a:prstGeom prst="rect">
            <a:avLst/>
          </a:prstGeom>
          <a:noFill/>
          <a:ln w="28575">
            <a:solidFill>
              <a:schemeClr val="accent2"/>
            </a:solidFill>
          </a:ln>
        </p:spPr>
        <p:txBody>
          <a:bodyPr wrap="square" rtlCol="0">
            <a:spAutoFit/>
          </a:bodyPr>
          <a:lstStyle/>
          <a:p>
            <a:r>
              <a:rPr lang="en-US" dirty="0"/>
              <a:t>Liquidity management bank</a:t>
            </a:r>
            <a:endParaRPr lang="en-GB" dirty="0"/>
          </a:p>
        </p:txBody>
      </p:sp>
      <p:cxnSp>
        <p:nvCxnSpPr>
          <p:cNvPr id="34" name="Straight Arrow Connector 33">
            <a:extLst>
              <a:ext uri="{FF2B5EF4-FFF2-40B4-BE49-F238E27FC236}">
                <a16:creationId xmlns:a16="http://schemas.microsoft.com/office/drawing/2014/main" id="{B18A2636-0FC3-BBC1-1899-5F2AE640AA14}"/>
              </a:ext>
            </a:extLst>
          </p:cNvPr>
          <p:cNvCxnSpPr/>
          <p:nvPr/>
        </p:nvCxnSpPr>
        <p:spPr>
          <a:xfrm>
            <a:off x="7739743" y="2022021"/>
            <a:ext cx="0" cy="339207"/>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C1EF786-97D9-AB37-4B58-CC875007FBEF}"/>
              </a:ext>
            </a:extLst>
          </p:cNvPr>
          <p:cNvSpPr txBox="1"/>
          <p:nvPr/>
        </p:nvSpPr>
        <p:spPr>
          <a:xfrm>
            <a:off x="853380" y="2080548"/>
            <a:ext cx="1659429" cy="923330"/>
          </a:xfrm>
          <a:prstGeom prst="rect">
            <a:avLst/>
          </a:prstGeom>
          <a:noFill/>
        </p:spPr>
        <p:txBody>
          <a:bodyPr wrap="none" rtlCol="0">
            <a:spAutoFit/>
          </a:bodyPr>
          <a:lstStyle/>
          <a:p>
            <a:r>
              <a:rPr lang="en-US" dirty="0"/>
              <a:t>Inter-company</a:t>
            </a:r>
          </a:p>
          <a:p>
            <a:r>
              <a:rPr lang="en-US" dirty="0"/>
              <a:t>deposit or</a:t>
            </a:r>
          </a:p>
          <a:p>
            <a:r>
              <a:rPr lang="en-US" dirty="0"/>
              <a:t>ICD</a:t>
            </a:r>
            <a:endParaRPr lang="en-GB" dirty="0"/>
          </a:p>
        </p:txBody>
      </p:sp>
      <p:sp>
        <p:nvSpPr>
          <p:cNvPr id="36" name="TextBox 35">
            <a:extLst>
              <a:ext uri="{FF2B5EF4-FFF2-40B4-BE49-F238E27FC236}">
                <a16:creationId xmlns:a16="http://schemas.microsoft.com/office/drawing/2014/main" id="{92579F19-B2A0-99DF-4601-5CC06B527C43}"/>
              </a:ext>
            </a:extLst>
          </p:cNvPr>
          <p:cNvSpPr txBox="1"/>
          <p:nvPr/>
        </p:nvSpPr>
        <p:spPr>
          <a:xfrm>
            <a:off x="3256743" y="2058249"/>
            <a:ext cx="1890285" cy="923330"/>
          </a:xfrm>
          <a:prstGeom prst="rect">
            <a:avLst/>
          </a:prstGeom>
          <a:noFill/>
        </p:spPr>
        <p:txBody>
          <a:bodyPr wrap="square" rtlCol="0">
            <a:spAutoFit/>
          </a:bodyPr>
          <a:lstStyle/>
          <a:p>
            <a:pPr algn="r"/>
            <a:r>
              <a:rPr lang="en-US" dirty="0"/>
              <a:t>Inter-company </a:t>
            </a:r>
          </a:p>
          <a:p>
            <a:pPr algn="r"/>
            <a:r>
              <a:rPr lang="en-US" dirty="0"/>
              <a:t>loan or</a:t>
            </a:r>
          </a:p>
          <a:p>
            <a:pPr algn="r"/>
            <a:r>
              <a:rPr lang="en-US" dirty="0"/>
              <a:t>ICL</a:t>
            </a:r>
            <a:endParaRPr lang="en-GB" dirty="0"/>
          </a:p>
        </p:txBody>
      </p:sp>
      <p:sp>
        <p:nvSpPr>
          <p:cNvPr id="40" name="TextBox 39">
            <a:extLst>
              <a:ext uri="{FF2B5EF4-FFF2-40B4-BE49-F238E27FC236}">
                <a16:creationId xmlns:a16="http://schemas.microsoft.com/office/drawing/2014/main" id="{4EDBFF9D-547B-1F7B-C263-F0F70CF3521D}"/>
              </a:ext>
            </a:extLst>
          </p:cNvPr>
          <p:cNvSpPr txBox="1"/>
          <p:nvPr/>
        </p:nvSpPr>
        <p:spPr>
          <a:xfrm>
            <a:off x="6958793" y="2785637"/>
            <a:ext cx="1992853" cy="646331"/>
          </a:xfrm>
          <a:prstGeom prst="rect">
            <a:avLst/>
          </a:prstGeom>
          <a:noFill/>
        </p:spPr>
        <p:txBody>
          <a:bodyPr wrap="none" rtlCol="0">
            <a:spAutoFit/>
          </a:bodyPr>
          <a:lstStyle/>
          <a:p>
            <a:pPr algn="ctr"/>
            <a:r>
              <a:rPr lang="en-US" dirty="0"/>
              <a:t>+ Plain vanilla</a:t>
            </a:r>
          </a:p>
          <a:p>
            <a:pPr algn="ctr"/>
            <a:r>
              <a:rPr lang="en-US" dirty="0"/>
              <a:t>bank deposit/loan</a:t>
            </a:r>
            <a:endParaRPr lang="en-GB" dirty="0"/>
          </a:p>
        </p:txBody>
      </p:sp>
      <p:graphicFrame>
        <p:nvGraphicFramePr>
          <p:cNvPr id="41" name="Table 41">
            <a:extLst>
              <a:ext uri="{FF2B5EF4-FFF2-40B4-BE49-F238E27FC236}">
                <a16:creationId xmlns:a16="http://schemas.microsoft.com/office/drawing/2014/main" id="{CCE9F226-EB36-957E-7765-08541DD87EB5}"/>
              </a:ext>
            </a:extLst>
          </p:cNvPr>
          <p:cNvGraphicFramePr>
            <a:graphicFrameLocks noGrp="1"/>
          </p:cNvGraphicFramePr>
          <p:nvPr/>
        </p:nvGraphicFramePr>
        <p:xfrm>
          <a:off x="664025" y="4428024"/>
          <a:ext cx="10570031" cy="1387528"/>
        </p:xfrm>
        <a:graphic>
          <a:graphicData uri="http://schemas.openxmlformats.org/drawingml/2006/table">
            <a:tbl>
              <a:tblPr firstRow="1" bandRow="1">
                <a:tableStyleId>{5C22544A-7EE6-4342-B048-85BDC9FD1C3A}</a:tableStyleId>
              </a:tblPr>
              <a:tblGrid>
                <a:gridCol w="1755176">
                  <a:extLst>
                    <a:ext uri="{9D8B030D-6E8A-4147-A177-3AD203B41FA5}">
                      <a16:colId xmlns:a16="http://schemas.microsoft.com/office/drawing/2014/main" val="907472745"/>
                    </a:ext>
                  </a:extLst>
                </a:gridCol>
                <a:gridCol w="4091372">
                  <a:extLst>
                    <a:ext uri="{9D8B030D-6E8A-4147-A177-3AD203B41FA5}">
                      <a16:colId xmlns:a16="http://schemas.microsoft.com/office/drawing/2014/main" val="1606601935"/>
                    </a:ext>
                  </a:extLst>
                </a:gridCol>
                <a:gridCol w="4723483">
                  <a:extLst>
                    <a:ext uri="{9D8B030D-6E8A-4147-A177-3AD203B41FA5}">
                      <a16:colId xmlns:a16="http://schemas.microsoft.com/office/drawing/2014/main" val="128590734"/>
                    </a:ext>
                  </a:extLst>
                </a:gridCol>
              </a:tblGrid>
              <a:tr h="370840">
                <a:tc>
                  <a:txBody>
                    <a:bodyPr/>
                    <a:lstStyle/>
                    <a:p>
                      <a:r>
                        <a:rPr lang="en-US" sz="1400" dirty="0"/>
                        <a:t>Comparison</a:t>
                      </a:r>
                      <a:endParaRPr lang="en-GB" sz="1400" dirty="0"/>
                    </a:p>
                  </a:txBody>
                  <a:tcPr/>
                </a:tc>
                <a:tc>
                  <a:txBody>
                    <a:bodyPr/>
                    <a:lstStyle/>
                    <a:p>
                      <a:r>
                        <a:rPr lang="en-US" sz="1400" dirty="0"/>
                        <a:t>Physical pooling as LM tool</a:t>
                      </a:r>
                      <a:endParaRPr lang="en-GB" sz="1400" dirty="0"/>
                    </a:p>
                  </a:txBody>
                  <a:tcPr/>
                </a:tc>
                <a:tc>
                  <a:txBody>
                    <a:bodyPr/>
                    <a:lstStyle/>
                    <a:p>
                      <a:r>
                        <a:rPr lang="en-US" sz="1400" dirty="0"/>
                        <a:t>Notional pooling as LM tool</a:t>
                      </a:r>
                      <a:endParaRPr lang="en-GB" sz="1400" dirty="0"/>
                    </a:p>
                  </a:txBody>
                  <a:tcPr/>
                </a:tc>
                <a:extLst>
                  <a:ext uri="{0D108BD9-81ED-4DB2-BD59-A6C34878D82A}">
                    <a16:rowId xmlns:a16="http://schemas.microsoft.com/office/drawing/2014/main" val="773971286"/>
                  </a:ext>
                </a:extLst>
              </a:tr>
              <a:tr h="341048">
                <a:tc>
                  <a:txBody>
                    <a:bodyPr/>
                    <a:lstStyle/>
                    <a:p>
                      <a:r>
                        <a:rPr lang="en-US" sz="1400" dirty="0"/>
                        <a:t>Tax consideration</a:t>
                      </a:r>
                      <a:endParaRPr lang="en-GB" sz="1400" dirty="0"/>
                    </a:p>
                  </a:txBody>
                  <a:tcPr/>
                </a:tc>
                <a:tc>
                  <a:txBody>
                    <a:bodyPr/>
                    <a:lstStyle/>
                    <a:p>
                      <a:r>
                        <a:rPr lang="en-US" sz="1400" dirty="0"/>
                        <a:t>Planning required on tax cost and transfer pricing </a:t>
                      </a:r>
                    </a:p>
                  </a:txBody>
                  <a:tcPr/>
                </a:tc>
                <a:tc>
                  <a:txBody>
                    <a:bodyPr/>
                    <a:lstStyle/>
                    <a:p>
                      <a:r>
                        <a:rPr lang="en-US" sz="1400" dirty="0"/>
                        <a:t>Plain vanilla bank deposit/loan</a:t>
                      </a:r>
                    </a:p>
                  </a:txBody>
                  <a:tcPr/>
                </a:tc>
                <a:extLst>
                  <a:ext uri="{0D108BD9-81ED-4DB2-BD59-A6C34878D82A}">
                    <a16:rowId xmlns:a16="http://schemas.microsoft.com/office/drawing/2014/main" val="3579040397"/>
                  </a:ext>
                </a:extLst>
              </a:tr>
              <a:tr h="0">
                <a:tc>
                  <a:txBody>
                    <a:bodyPr/>
                    <a:lstStyle/>
                    <a:p>
                      <a:r>
                        <a:rPr lang="en-US" sz="1400" dirty="0"/>
                        <a:t>Application </a:t>
                      </a:r>
                      <a:endParaRPr lang="en-GB" sz="14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dirty="0"/>
                        <a:t>Purpose for both working capital and term loan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Purpose for working capital purpose rather than term loan</a:t>
                      </a:r>
                      <a:endParaRPr lang="en-GB" sz="1400" dirty="0"/>
                    </a:p>
                  </a:txBody>
                  <a:tcPr/>
                </a:tc>
                <a:extLst>
                  <a:ext uri="{0D108BD9-81ED-4DB2-BD59-A6C34878D82A}">
                    <a16:rowId xmlns:a16="http://schemas.microsoft.com/office/drawing/2014/main" val="2683031453"/>
                  </a:ext>
                </a:extLst>
              </a:tr>
              <a:tr h="370840">
                <a:tc>
                  <a:txBody>
                    <a:bodyPr/>
                    <a:lstStyle/>
                    <a:p>
                      <a:r>
                        <a:rPr lang="en-US" sz="1400" dirty="0"/>
                        <a:t>Currency mismatch</a:t>
                      </a:r>
                      <a:endParaRPr lang="en-GB" sz="1400" dirty="0"/>
                    </a:p>
                  </a:txBody>
                  <a:tcPr/>
                </a:tc>
                <a:tc>
                  <a:txBody>
                    <a:bodyPr/>
                    <a:lstStyle/>
                    <a:p>
                      <a:r>
                        <a:rPr lang="en-US" sz="1400" dirty="0"/>
                        <a:t>Lender and borrower in same currency</a:t>
                      </a:r>
                      <a:endParaRPr lang="en-GB" sz="1400" dirty="0"/>
                    </a:p>
                  </a:txBody>
                  <a:tcPr/>
                </a:tc>
                <a:tc>
                  <a:txBody>
                    <a:bodyPr/>
                    <a:lstStyle/>
                    <a:p>
                      <a:r>
                        <a:rPr lang="en-US" sz="1400" dirty="0"/>
                        <a:t>Notional pool can be single or multi-currency</a:t>
                      </a:r>
                      <a:endParaRPr lang="en-GB" sz="1400" dirty="0"/>
                    </a:p>
                  </a:txBody>
                  <a:tcPr/>
                </a:tc>
                <a:extLst>
                  <a:ext uri="{0D108BD9-81ED-4DB2-BD59-A6C34878D82A}">
                    <a16:rowId xmlns:a16="http://schemas.microsoft.com/office/drawing/2014/main" val="3833306908"/>
                  </a:ext>
                </a:extLst>
              </a:tr>
            </a:tbl>
          </a:graphicData>
        </a:graphic>
      </p:graphicFrame>
    </p:spTree>
    <p:extLst>
      <p:ext uri="{BB962C8B-B14F-4D97-AF65-F5344CB8AC3E}">
        <p14:creationId xmlns:p14="http://schemas.microsoft.com/office/powerpoint/2010/main" val="404692460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21.07.14"/>
  <p:tag name="AS_TITLE" val="Aspose.Slides for .NET 4.0 Client Profile"/>
  <p:tag name="AS_VERSION" val="21.7"/>
  <p:tag name="OFFISYNC_CONTAIN_GUIDS" val="TRU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e48286df-bec8-4b18-9130-b661376fb78d"/>
</p:tagLst>
</file>

<file path=ppt/tags/tag3.xml><?xml version="1.0" encoding="utf-8"?>
<p:tagLst xmlns:a="http://schemas.openxmlformats.org/drawingml/2006/main" xmlns:r="http://schemas.openxmlformats.org/officeDocument/2006/relationships" xmlns:p="http://schemas.openxmlformats.org/presentationml/2006/main">
  <p:tag name="OFFISYNC_SLIDE_GUID" val="1a8796f2-32e2-4ee5-abbc-da5530aeaf17"/>
</p:tagLst>
</file>

<file path=ppt/theme/theme1.xml><?xml version="1.0" encoding="utf-8"?>
<a:theme xmlns:a="http://schemas.openxmlformats.org/drawingml/2006/main" name="Standard Chartered">
  <a:themeElements>
    <a:clrScheme name="Standard Chartered Colours">
      <a:dk1>
        <a:srgbClr val="525355"/>
      </a:dk1>
      <a:lt1>
        <a:srgbClr val="FFFFFF"/>
      </a:lt1>
      <a:dk2>
        <a:srgbClr val="525355"/>
      </a:dk2>
      <a:lt2>
        <a:srgbClr val="FFFFFF"/>
      </a:lt2>
      <a:accent1>
        <a:srgbClr val="0473EA"/>
      </a:accent1>
      <a:accent2>
        <a:srgbClr val="38D200"/>
      </a:accent2>
      <a:accent3>
        <a:srgbClr val="D4D4D4"/>
      </a:accent3>
      <a:accent4>
        <a:srgbClr val="0083B3"/>
      </a:accent4>
      <a:accent5>
        <a:srgbClr val="20ACFF"/>
      </a:accent5>
      <a:accent6>
        <a:srgbClr val="52DAFF"/>
      </a:accent6>
      <a:hlink>
        <a:srgbClr val="525355"/>
      </a:hlink>
      <a:folHlink>
        <a:srgbClr val="525355"/>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ccent 7">
      <a:srgbClr val="3BEB8D"/>
    </a:custClr>
    <a:custClr name="70% of SC Green">
      <a:srgbClr val="74DF4C"/>
    </a:custClr>
    <a:custClr name="50% of SC Green">
      <a:srgbClr val="9BE880"/>
    </a:custClr>
    <a:custClr name="20% of SC Green">
      <a:srgbClr val="D7F6CC"/>
    </a:custClr>
    <a:custClr name="70% of SC Blue">
      <a:srgbClr val="4F9DF0"/>
    </a:custClr>
    <a:custClr name="50% of SC Blue">
      <a:srgbClr val="81B9F4"/>
    </a:custClr>
    <a:custClr name="20% of SC Blue">
      <a:srgbClr val="CDE3FB"/>
    </a:custClr>
    <a:custClr name="70% of SC Grey">
      <a:srgbClr val="868788"/>
    </a:custClr>
    <a:custClr name="50% of SC Grey">
      <a:srgbClr val="A8A9AA"/>
    </a:custClr>
    <a:custClr name="25% of SC Grey">
      <a:srgbClr val="D4D4D4"/>
    </a:custClr>
    <a:custClr name="15% of SC Grey">
      <a:srgbClr val="E5E5E5"/>
    </a:custClr>
  </a:custClrLst>
  <a:extLst>
    <a:ext uri="{05A4C25C-085E-4340-85A3-A5531E510DB2}">
      <thm15:themeFamily xmlns:thm15="http://schemas.microsoft.com/office/thememl/2012/main" name="Presentation4" id="{5553B4B0-FD25-3C40-8BE6-45B53AC6B2D8}" vid="{5FBB10C3-F7E3-7E4A-A8E8-6412EC3AC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CustXmlRels>
  <VariableListCustXmlRel variableListName="AD_HOC">
    <VariableListDefCustXmlId>{A4E6B2DC-BE2F-460D-98A6-6F2BC1C97F5F}</VariableListDefCustXmlId>
    <LibraryMetadataCustXmlId>{585E29B3-594D-450E-BDED-8EDA20E827CF}</LibraryMetadataCustXmlId>
    <DataSourceInfoCustXmlId>{C8B39D59-519D-49C1-8483-7BD8A3565274}</DataSourceInfoCustXmlId>
    <DataSourceMappingCustXmlId>{39104301-B130-42BB-8F8C-0DE7F4EE37BB}</DataSourceMappingCustXmlId>
    <SdmcCustXmlId>{660BF460-4507-4748-BAFA-6D6601025A18}</SdmcCustXmlId>
  </VariableListCustXmlRel>
  <VariableListCustXmlRel variableListName="Computed">
    <VariableListDefCustXmlId>{78833299-8470-4720-B8D9-9E99313A8BA0}</VariableListDefCustXmlId>
    <LibraryMetadataCustXmlId>{FE3CA87C-3A6D-4D47-A974-44255AE06D92}</LibraryMetadataCustXmlId>
    <DataSourceInfoCustXmlId>{45590D6C-C1F9-42EC-8152-377B12752593}</DataSourceInfoCustXmlId>
    <DataSourceMappingCustXmlId>{9C74D818-BBA9-4E93-8C34-5C267C4255BD}</DataSourceMappingCustXmlId>
  </VariableListCustXmlRel>
  <VariableListCustXmlRel variableListName="System">
    <VariableListDefCustXmlId>{8574B524-9D45-4C56-921A-8DE64993CBE0}</VariableListDefCustXmlId>
    <LibraryMetadataCustXmlId>{5B32466A-A54D-41D0-A8A8-17290A49B305}</LibraryMetadataCustXmlId>
    <DataSourceInfoCustXmlId>{1767A6EA-F575-4A35-8151-B0E304848CCB}</DataSourceInfoCustXmlId>
    <DataSourceMappingCustXmlId>{7CB13CE5-3BA5-44E0-877B-92334EDB0EE5}</DataSourceMappingCustXmlId>
  </VariableListCustXmlRel>
  <VariableListCustXmlRel variableListName="SectionSelectionDs">
    <VariableListDefCustXmlId>{4ADC3A2C-786F-4069-8694-06E41E23ADAF}</VariableListDefCustXmlId>
    <LibraryMetadataCustXmlId>{52613DDD-48C8-4AF6-B745-FF4C6FDFB722}</LibraryMetadataCustXmlId>
    <DataSourceInfoCustXmlId>{4DB818A0-A80B-45E3-8533-3675DEBF9813}</DataSourceInfoCustXmlId>
    <DataSourceMappingCustXmlId>{B7D96CB8-D0DE-4905-A08A-5B78A8BB085E}</DataSourceMappingCustXmlId>
  </VariableListCustXmlRel>
</VariableListCustXmlRels>
</file>

<file path=customXml/item10.xml><?xml version="1.0" encoding="utf-8"?>
<DataSourceMapping>
  <Id>b9f1feb6-9ae8-46e6-abab-efad19670cc0</Id>
  <Name>EXPRESSION_VARIABLE_MAPPING</Name>
  <TargetDataSource>5c0759ff-97dd-4932-8408-fa3c818520c8</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1.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12.xml><?xml version="1.0" encoding="utf-8"?>
<VariableListDefinition name="Computed" displayName="Computed" id="4e04587a-f309-4354-9553-bb8c7b7eb3db" isdomainofvalue="False" dataSourceId="7607657b-335d-4af2-970e-3fc0732148ca"/>
</file>

<file path=customXml/item13.xml><?xml version="1.0" encoding="utf-8"?>
<DataSourceMapping>
  <Id>c776e309-45a5-4d90-b935-0fd2ee9cfaa1</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14.xml><?xml version="1.0" encoding="utf-8"?>
<VariableList UniqueId="4620565a-b3e0-49b0-8b7f-6e4889a2de82" Name="System" ContentType="XML" MajorVersion="0" MinorVersion="1" isLocalCopy="False" IsBaseObject="False" DataSourceId="5c0759ff-97dd-4932-8408-fa3c818520c8" DataSourceMajorVersion="0" DataSourceMinorVersion="1"/>
</file>

<file path=customXml/item15.xml><?xml version="1.0" encoding="utf-8"?>
<VariableList UniqueId="4e04587a-f309-4354-9553-bb8c7b7eb3db" Name="Computed" ContentType="XML" MajorVersion="0" MinorVersion="1" isLocalCopy="False" IsBaseObject="False" DataSourceId="7607657b-335d-4af2-970e-3fc0732148ca" DataSourceMajorVersion="0" DataSourceMinorVersion="1"/>
</file>

<file path=customXml/item16.xml><?xml version="1.0" encoding="utf-8"?>
<VariableList UniqueId="ce0b57e8-1be0-4e62-b494-cef433aad291" Name="AD_HOC" ContentType="XML" MajorVersion="0" MinorVersion="1" isLocalCopy="False" IsBaseObject="False" DataSourceId="1d185d9c-9707-4df2-a4a0-a8851e06b6c0" DataSourceMajorVersion="0" DataSourceMinorVersion="1"/>
</file>

<file path=customXml/item17.xml><?xml version="1.0" encoding="utf-8"?>
<AllExternalAdhocVariableMappings/>
</file>

<file path=customXml/item18.xml><?xml version="1.0" encoding="utf-8"?>
<VariableList UniqueId="26b265ab-eb85-4771-a432-2acd0877790c" Name="SectionSelectionDs" ContentType="XML" MajorVersion="0" MinorVersion="1" isLocalCopy="False" IsBaseObject="False" DataSourceId="103" DataSourceMajorVersion="1" DataSourceMinorVersion="0"/>
</file>

<file path=customXml/item19.xml><?xml version="1.0" encoding="utf-8"?>
<DataSourceInfo>
  <Id>5c0759ff-97dd-4932-8408-fa3c818520c8</Id>
  <MajorVersion>0</MajorVersion>
  <MinorVersion>1</MinorVersion>
  <DataSourceType>System</DataSourceType>
  <Name>System</Name>
  <Description/>
  <Filter/>
  <DataFields/>
</DataSourceInfo>
</file>

<file path=customXml/item2.xml><?xml version="1.0" encoding="utf-8"?>
<DataSourceInfo>
  <Id>7607657b-335d-4af2-970e-3fc0732148ca</Id>
  <MajorVersion>0</MajorVersion>
  <MinorVersion>1</MinorVersion>
  <DataSourceType>Expression</DataSourceType>
  <Name>Computed</Name>
  <Description/>
  <Filter/>
  <DataFields/>
</DataSourceInfo>
</file>

<file path=customXml/item3.xml><?xml version="1.0" encoding="utf-8"?>
<DataSourceMapping>
  <Id>c774e22c-0728-4bd1-b8ce-eeadcdca8c8f</Id>
  <Name>AD_HOC_MAPPING</Name>
  <TargetDataSource>1d185d9c-9707-4df2-a4a0-a8851e06b6c0</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4.xml><?xml version="1.0" encoding="utf-8"?>
<DataSourceMapping>
  <Id>bce65d8e-2e93-432e-9673-c5b0bf2bc1fc</Id>
  <Name>EXPRESSION_VARIABLE_MAPPING</Name>
  <TargetDataSource>7607657b-335d-4af2-970e-3fc0732148ca</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5.xml><?xml version="1.0" encoding="utf-8"?>
<DataSourceInfo>
  <Id>1d185d9c-9707-4df2-a4a0-a8851e06b6c0</Id>
  <MajorVersion>0</MajorVersion>
  <MinorVersion>1</MinorVersion>
  <DataSourceType>Ad_Hoc</DataSourceType>
  <Name>AD_HOC</Name>
  <Description/>
  <Filter/>
  <DataFields/>
</DataSourceInfo>
</file>

<file path=customXml/item6.xml><?xml version="1.0" encoding="utf-8"?>
<VariableListDefinition name="SectionSelectionDs" displayName="SectionSelectionDs" id="26b265ab-eb85-4771-a432-2acd0877790c"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7.xml><?xml version="1.0" encoding="utf-8"?>
<VariableListDefinition name="AD_HOC" displayName="AD_HOC" id="ce0b57e8-1be0-4e62-b494-cef433aad291" isdomainofvalue="False" dataSourceId="1d185d9c-9707-4df2-a4a0-a8851e06b6c0"/>
</file>

<file path=customXml/item8.xml><?xml version="1.0" encoding="utf-8"?>
<VariableListDefinition name="System" displayName="System" id="4620565a-b3e0-49b0-8b7f-6e4889a2de82" isdomainofvalue="False" dataSourceId="5c0759ff-97dd-4932-8408-fa3c818520c8"/>
</file>

<file path=customXml/item9.xml><?xml version="1.0" encoding="utf-8"?>
<SourceDataModel Name="AD_HOC" TargetDataSourceId="1d185d9c-9707-4df2-a4a0-a8851e06b6c0"/>
</file>

<file path=customXml/itemProps1.xml><?xml version="1.0" encoding="utf-8"?>
<ds:datastoreItem xmlns:ds="http://schemas.openxmlformats.org/officeDocument/2006/customXml" ds:itemID="{A211DE16-09A1-446A-9E43-5BD178DAA080}">
  <ds:schemaRefs/>
</ds:datastoreItem>
</file>

<file path=customXml/itemProps10.xml><?xml version="1.0" encoding="utf-8"?>
<ds:datastoreItem xmlns:ds="http://schemas.openxmlformats.org/officeDocument/2006/customXml" ds:itemID="{7CB13CE5-3BA5-44E0-877B-92334EDB0EE5}">
  <ds:schemaRefs/>
</ds:datastoreItem>
</file>

<file path=customXml/itemProps11.xml><?xml version="1.0" encoding="utf-8"?>
<ds:datastoreItem xmlns:ds="http://schemas.openxmlformats.org/officeDocument/2006/customXml" ds:itemID="{4DB818A0-A80B-45E3-8533-3675DEBF9813}">
  <ds:schemaRefs/>
</ds:datastoreItem>
</file>

<file path=customXml/itemProps12.xml><?xml version="1.0" encoding="utf-8"?>
<ds:datastoreItem xmlns:ds="http://schemas.openxmlformats.org/officeDocument/2006/customXml" ds:itemID="{78833299-8470-4720-B8D9-9E99313A8BA0}">
  <ds:schemaRefs/>
</ds:datastoreItem>
</file>

<file path=customXml/itemProps13.xml><?xml version="1.0" encoding="utf-8"?>
<ds:datastoreItem xmlns:ds="http://schemas.openxmlformats.org/officeDocument/2006/customXml" ds:itemID="{B7D96CB8-D0DE-4905-A08A-5B78A8BB085E}">
  <ds:schemaRefs/>
</ds:datastoreItem>
</file>

<file path=customXml/itemProps14.xml><?xml version="1.0" encoding="utf-8"?>
<ds:datastoreItem xmlns:ds="http://schemas.openxmlformats.org/officeDocument/2006/customXml" ds:itemID="{5B32466A-A54D-41D0-A8A8-17290A49B305}">
  <ds:schemaRefs/>
</ds:datastoreItem>
</file>

<file path=customXml/itemProps15.xml><?xml version="1.0" encoding="utf-8"?>
<ds:datastoreItem xmlns:ds="http://schemas.openxmlformats.org/officeDocument/2006/customXml" ds:itemID="{FE3CA87C-3A6D-4D47-A974-44255AE06D92}">
  <ds:schemaRefs/>
</ds:datastoreItem>
</file>

<file path=customXml/itemProps16.xml><?xml version="1.0" encoding="utf-8"?>
<ds:datastoreItem xmlns:ds="http://schemas.openxmlformats.org/officeDocument/2006/customXml" ds:itemID="{585E29B3-594D-450E-BDED-8EDA20E827CF}">
  <ds:schemaRefs/>
</ds:datastoreItem>
</file>

<file path=customXml/itemProps17.xml><?xml version="1.0" encoding="utf-8"?>
<ds:datastoreItem xmlns:ds="http://schemas.openxmlformats.org/officeDocument/2006/customXml" ds:itemID="{2F5446EF-33A2-4893-9C98-78483EB79F47}">
  <ds:schemaRefs/>
</ds:datastoreItem>
</file>

<file path=customXml/itemProps18.xml><?xml version="1.0" encoding="utf-8"?>
<ds:datastoreItem xmlns:ds="http://schemas.openxmlformats.org/officeDocument/2006/customXml" ds:itemID="{52613DDD-48C8-4AF6-B745-FF4C6FDFB722}">
  <ds:schemaRefs/>
</ds:datastoreItem>
</file>

<file path=customXml/itemProps19.xml><?xml version="1.0" encoding="utf-8"?>
<ds:datastoreItem xmlns:ds="http://schemas.openxmlformats.org/officeDocument/2006/customXml" ds:itemID="{1767A6EA-F575-4A35-8151-B0E304848CCB}">
  <ds:schemaRefs/>
</ds:datastoreItem>
</file>

<file path=customXml/itemProps2.xml><?xml version="1.0" encoding="utf-8"?>
<ds:datastoreItem xmlns:ds="http://schemas.openxmlformats.org/officeDocument/2006/customXml" ds:itemID="{45590D6C-C1F9-42EC-8152-377B12752593}">
  <ds:schemaRefs/>
</ds:datastoreItem>
</file>

<file path=customXml/itemProps3.xml><?xml version="1.0" encoding="utf-8"?>
<ds:datastoreItem xmlns:ds="http://schemas.openxmlformats.org/officeDocument/2006/customXml" ds:itemID="{39104301-B130-42BB-8F8C-0DE7F4EE37BB}">
  <ds:schemaRefs/>
</ds:datastoreItem>
</file>

<file path=customXml/itemProps4.xml><?xml version="1.0" encoding="utf-8"?>
<ds:datastoreItem xmlns:ds="http://schemas.openxmlformats.org/officeDocument/2006/customXml" ds:itemID="{9C74D818-BBA9-4E93-8C34-5C267C4255BD}">
  <ds:schemaRefs/>
</ds:datastoreItem>
</file>

<file path=customXml/itemProps5.xml><?xml version="1.0" encoding="utf-8"?>
<ds:datastoreItem xmlns:ds="http://schemas.openxmlformats.org/officeDocument/2006/customXml" ds:itemID="{C8B39D59-519D-49C1-8483-7BD8A3565274}">
  <ds:schemaRefs/>
</ds:datastoreItem>
</file>

<file path=customXml/itemProps6.xml><?xml version="1.0" encoding="utf-8"?>
<ds:datastoreItem xmlns:ds="http://schemas.openxmlformats.org/officeDocument/2006/customXml" ds:itemID="{4ADC3A2C-786F-4069-8694-06E41E23ADAF}">
  <ds:schemaRefs/>
</ds:datastoreItem>
</file>

<file path=customXml/itemProps7.xml><?xml version="1.0" encoding="utf-8"?>
<ds:datastoreItem xmlns:ds="http://schemas.openxmlformats.org/officeDocument/2006/customXml" ds:itemID="{A4E6B2DC-BE2F-460D-98A6-6F2BC1C97F5F}">
  <ds:schemaRefs/>
</ds:datastoreItem>
</file>

<file path=customXml/itemProps8.xml><?xml version="1.0" encoding="utf-8"?>
<ds:datastoreItem xmlns:ds="http://schemas.openxmlformats.org/officeDocument/2006/customXml" ds:itemID="{8574B524-9D45-4C56-921A-8DE64993CBE0}">
  <ds:schemaRefs/>
</ds:datastoreItem>
</file>

<file path=customXml/itemProps9.xml><?xml version="1.0" encoding="utf-8"?>
<ds:datastoreItem xmlns:ds="http://schemas.openxmlformats.org/officeDocument/2006/customXml" ds:itemID="{660BF460-4507-4748-BAFA-6D6601025A18}">
  <ds:schemaRefs/>
</ds:datastoreItem>
</file>

<file path=docMetadata/LabelInfo.xml><?xml version="1.0" encoding="utf-8"?>
<clbl:labelList xmlns:clbl="http://schemas.microsoft.com/office/2020/mipLabelMetadata">
  <clbl:label id="{ebbfc019-7f88-4fb6-96d6-94ffadd4b772}" enabled="1" method="Privileged" siteId="{b44900f1-2def-4c3b-9ec6-9020d604e19e}" removed="0"/>
</clbl:labelList>
</file>

<file path=docProps/app.xml><?xml version="1.0" encoding="utf-8"?>
<Properties xmlns="http://schemas.openxmlformats.org/officeDocument/2006/extended-properties" xmlns:vt="http://schemas.openxmlformats.org/officeDocument/2006/docPropsVTypes">
  <Template/>
  <TotalTime>19037</TotalTime>
  <Words>3453</Words>
  <Application>Microsoft Office PowerPoint</Application>
  <PresentationFormat>Widescreen</PresentationFormat>
  <Paragraphs>338</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Wingdings</vt:lpstr>
      <vt:lpstr>Standard Chartered</vt:lpstr>
      <vt:lpstr>GIFT City Treasury Centre </vt:lpstr>
      <vt:lpstr>Treasury Centre Trends</vt:lpstr>
      <vt:lpstr>Why MNCs require an international treasury centre: Challenges for today’s Treasury and the critical role of RTC</vt:lpstr>
      <vt:lpstr>What to focus for MNCs: Industry’s RTC agenda &amp; expectations from Today’s Treasury</vt:lpstr>
      <vt:lpstr>What is the right Treasury Framework</vt:lpstr>
      <vt:lpstr>PowerPoint Presentation</vt:lpstr>
      <vt:lpstr>The Building Block of Treasury Centre – Policy, Process, Product and People</vt:lpstr>
      <vt:lpstr>The 1st port of call: To arrive at a right cross border pooling structure</vt:lpstr>
      <vt:lpstr>The 2nd port of call: (now the cash is in IFSC) To have the cake and eat it</vt:lpstr>
      <vt:lpstr>The 3rd Port of Call: To enter the world of reinvoicing</vt:lpstr>
      <vt:lpstr>The 4th Port of Call: To provide payment-as-a-service (on behalf of Op Co for an underlying commercial transaction which is a current account payment settlement of trade of goods)</vt:lpstr>
      <vt:lpstr>How to take it forward</vt:lpstr>
      <vt:lpstr>Choosing the RTC bank: scoping, solutioning to achieving RTC payback</vt:lpstr>
      <vt:lpstr>GTC Design Considerations</vt:lpstr>
      <vt:lpstr>Curating a product adoption strategy</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 City Treasury Centre</dc:title>
  <dc:creator>PeterWM.Wong@sc.com</dc:creator>
  <cp:lastModifiedBy>Agarwal, Anand</cp:lastModifiedBy>
  <cp:revision>148</cp:revision>
  <dcterms:created xsi:type="dcterms:W3CDTF">2021-11-06T12:45:12Z</dcterms:created>
  <dcterms:modified xsi:type="dcterms:W3CDTF">2025-02-06T06:36:13Z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1575398</vt:lpwstr>
  </property>
  <property fmtid="{D5CDD505-2E9C-101B-9397-08002B2CF9AE}" pid="3" name="Jive_VersionGuid">
    <vt:lpwstr>20bddbf9-5e8d-4bc6-864e-3fa646304d7a</vt:lpwstr>
  </property>
  <property fmtid="{D5CDD505-2E9C-101B-9397-08002B2CF9AE}" pid="4" name="Offisync_ProviderInitializationData">
    <vt:lpwstr>https://thebridge.zone1.scb.net</vt:lpwstr>
  </property>
  <property fmtid="{D5CDD505-2E9C-101B-9397-08002B2CF9AE}" pid="5" name="Offisync_ServerID">
    <vt:lpwstr>079c9164-7339-42fe-af33-ba0b7af56650</vt:lpwstr>
  </property>
  <property fmtid="{D5CDD505-2E9C-101B-9397-08002B2CF9AE}" pid="6" name="Offisync_UniqueId">
    <vt:lpwstr>331864</vt:lpwstr>
  </property>
  <property fmtid="{D5CDD505-2E9C-101B-9397-08002B2CF9AE}" pid="7" name="Offisync_UpdateToken">
    <vt:lpwstr>45</vt:lpwstr>
  </property>
  <property fmtid="{D5CDD505-2E9C-101B-9397-08002B2CF9AE}" pid="8" name="Jive_ModifiedButNotPublished">
    <vt:lpwstr>True</vt:lpwstr>
  </property>
  <property fmtid="{D5CDD505-2E9C-101B-9397-08002B2CF9AE}" pid="9" name="Jive_PrevVersionNumber">
    <vt:lpwstr/>
  </property>
  <property fmtid="{D5CDD505-2E9C-101B-9397-08002B2CF9AE}" pid="10" name="Jive_VersionGuid_v2.5">
    <vt:lpwstr/>
  </property>
  <property fmtid="{D5CDD505-2E9C-101B-9397-08002B2CF9AE}" pid="11" name="Jive_LatestFileFullName">
    <vt:lpwstr/>
  </property>
  <property fmtid="{D5CDD505-2E9C-101B-9397-08002B2CF9AE}" pid="12" name="MSIP_Label_ebbfc019-7f88-4fb6-96d6-94ffadd4b772_Enabled">
    <vt:lpwstr>true</vt:lpwstr>
  </property>
  <property fmtid="{D5CDD505-2E9C-101B-9397-08002B2CF9AE}" pid="13" name="MSIP_Label_ebbfc019-7f88-4fb6-96d6-94ffadd4b772_SetDate">
    <vt:lpwstr>2024-02-20T05:32:47Z</vt:lpwstr>
  </property>
  <property fmtid="{D5CDD505-2E9C-101B-9397-08002B2CF9AE}" pid="14" name="MSIP_Label_ebbfc019-7f88-4fb6-96d6-94ffadd4b772_Method">
    <vt:lpwstr>Privileged</vt:lpwstr>
  </property>
  <property fmtid="{D5CDD505-2E9C-101B-9397-08002B2CF9AE}" pid="15" name="MSIP_Label_ebbfc019-7f88-4fb6-96d6-94ffadd4b772_Name">
    <vt:lpwstr>ebbfc019-7f88-4fb6-96d6-94ffadd4b772</vt:lpwstr>
  </property>
  <property fmtid="{D5CDD505-2E9C-101B-9397-08002B2CF9AE}" pid="16" name="MSIP_Label_ebbfc019-7f88-4fb6-96d6-94ffadd4b772_SiteId">
    <vt:lpwstr>b44900f1-2def-4c3b-9ec6-9020d604e19e</vt:lpwstr>
  </property>
  <property fmtid="{D5CDD505-2E9C-101B-9397-08002B2CF9AE}" pid="17" name="MSIP_Label_ebbfc019-7f88-4fb6-96d6-94ffadd4b772_ActionId">
    <vt:lpwstr>d825f583-f0dc-4ec9-81ae-96480c91fc2a</vt:lpwstr>
  </property>
  <property fmtid="{D5CDD505-2E9C-101B-9397-08002B2CF9AE}" pid="18" name="MSIP_Label_ebbfc019-7f88-4fb6-96d6-94ffadd4b772_ContentBits">
    <vt:lpwstr>1</vt:lpwstr>
  </property>
</Properties>
</file>